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5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D6D"/>
    <a:srgbClr val="FF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95" autoAdjust="0"/>
    <p:restoredTop sz="94660"/>
  </p:normalViewPr>
  <p:slideViewPr>
    <p:cSldViewPr>
      <p:cViewPr varScale="1">
        <p:scale>
          <a:sx n="82" d="100"/>
          <a:sy n="82" d="100"/>
        </p:scale>
        <p:origin x="1670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1.xml"/><Relationship Id="rId7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>
            <a:hlinkClick r:id="rId2" action="ppaction://hlinksldjump"/>
          </p:cNvPr>
          <p:cNvSpPr/>
          <p:nvPr/>
        </p:nvSpPr>
        <p:spPr>
          <a:xfrm>
            <a:off x="5436000" y="108000"/>
            <a:ext cx="3600000" cy="46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о</a:t>
            </a:r>
            <a:r>
              <a:rPr lang="ru-RU" sz="2400">
                <a:solidFill>
                  <a:schemeClr val="accent3">
                    <a:lumMod val="50000"/>
                  </a:schemeClr>
                </a:solidFill>
              </a:rPr>
              <a:t>бъем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и площадь</a:t>
            </a:r>
          </a:p>
        </p:txBody>
      </p:sp>
      <p:sp>
        <p:nvSpPr>
          <p:cNvPr id="9" name="Скругленный прямоугольник 8">
            <a:hlinkClick r:id="rId3" action="ppaction://hlinksldjump"/>
          </p:cNvPr>
          <p:cNvSpPr/>
          <p:nvPr/>
        </p:nvSpPr>
        <p:spPr>
          <a:xfrm>
            <a:off x="3636000" y="72000"/>
            <a:ext cx="1800000" cy="46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элементы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8000" y="504000"/>
            <a:ext cx="8929718" cy="6253940"/>
          </a:xfrm>
          <a:prstGeom prst="rect">
            <a:avLst/>
          </a:prstGeom>
          <a:solidFill>
            <a:schemeClr val="bg1"/>
          </a:solidFill>
          <a:ln w="63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3" name="TextBox 122"/>
          <p:cNvSpPr txBox="1"/>
          <p:nvPr/>
        </p:nvSpPr>
        <p:spPr>
          <a:xfrm>
            <a:off x="2448000" y="5292000"/>
            <a:ext cx="3981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Прямой круговой цилиндр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8000" y="108000"/>
            <a:ext cx="24016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Impact" pitchFamily="34" charset="0"/>
              </a:rPr>
              <a:t>Цилиндр</a:t>
            </a:r>
            <a:endParaRPr lang="ru-RU" sz="4400" b="1" i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Impact" pitchFamily="34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2500298" y="1500174"/>
            <a:ext cx="3552166" cy="3736800"/>
            <a:chOff x="1440000" y="997994"/>
            <a:chExt cx="3552166" cy="3736800"/>
          </a:xfrm>
        </p:grpSpPr>
        <p:sp>
          <p:nvSpPr>
            <p:cNvPr id="18" name="Параллелограмм 17"/>
            <p:cNvSpPr/>
            <p:nvPr/>
          </p:nvSpPr>
          <p:spPr>
            <a:xfrm>
              <a:off x="1440000" y="3286124"/>
              <a:ext cx="3492000" cy="1214446"/>
            </a:xfrm>
            <a:prstGeom prst="parallelogram">
              <a:avLst/>
            </a:prstGeom>
            <a:solidFill>
              <a:schemeClr val="tx2">
                <a:lumMod val="20000"/>
                <a:lumOff val="80000"/>
                <a:alpha val="49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/>
            <p:cNvSpPr/>
            <p:nvPr/>
          </p:nvSpPr>
          <p:spPr>
            <a:xfrm>
              <a:off x="1968304" y="3418314"/>
              <a:ext cx="2484000" cy="90000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1980000" y="1114314"/>
              <a:ext cx="2484000" cy="1404000"/>
            </a:xfrm>
            <a:prstGeom prst="ellipse">
              <a:avLst/>
            </a:prstGeom>
            <a:solidFill>
              <a:srgbClr val="FFD1D1"/>
            </a:solidFill>
            <a:ln w="19050">
              <a:solidFill>
                <a:schemeClr val="tx1"/>
              </a:solidFill>
            </a:ln>
            <a:scene3d>
              <a:camera prst="orthographicFront">
                <a:rot lat="18599993" lon="0" rev="0"/>
              </a:camera>
              <a:lightRig rig="threePt" dir="t"/>
            </a:scene3d>
            <a:sp3d extrusionH="2660650" prstMaterial="flat">
              <a:extrusionClr>
                <a:srgbClr val="FFC9C9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1969200" y="3420000"/>
              <a:ext cx="2484000" cy="900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72000" y="3132000"/>
              <a:ext cx="3593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400" dirty="0"/>
                <a:t>α</a:t>
              </a:r>
              <a:endParaRPr lang="ru-RU" sz="2400" dirty="0"/>
            </a:p>
          </p:txBody>
        </p:sp>
        <p:cxnSp>
          <p:nvCxnSpPr>
            <p:cNvPr id="23" name="Прямая со стрелкой 22"/>
            <p:cNvCxnSpPr/>
            <p:nvPr/>
          </p:nvCxnSpPr>
          <p:spPr>
            <a:xfrm rot="5400000">
              <a:off x="2268000" y="2892421"/>
              <a:ext cx="1928826" cy="1588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lgDash"/>
              <a:headEnd type="none" w="lg" len="lg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/>
            <p:nvPr/>
          </p:nvCxnSpPr>
          <p:spPr>
            <a:xfrm rot="5400000">
              <a:off x="2916000" y="4180834"/>
              <a:ext cx="648000" cy="1588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lgDash"/>
              <a:headEnd type="none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/>
            <p:nvPr/>
          </p:nvCxnSpPr>
          <p:spPr>
            <a:xfrm rot="5400000">
              <a:off x="3109520" y="4608000"/>
              <a:ext cx="252000" cy="1588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3214678" y="3857628"/>
              <a:ext cx="874748" cy="332272"/>
            </a:xfrm>
            <a:prstGeom prst="line">
              <a:avLst/>
            </a:prstGeom>
            <a:ln w="19050"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>
              <a:stCxn id="36" idx="5"/>
              <a:endCxn id="21" idx="5"/>
            </p:cNvCxnSpPr>
            <p:nvPr/>
          </p:nvCxnSpPr>
          <p:spPr>
            <a:xfrm rot="5400000">
              <a:off x="3065226" y="3160398"/>
              <a:ext cx="2052000" cy="3600"/>
            </a:xfrm>
            <a:prstGeom prst="line">
              <a:avLst/>
            </a:prstGeom>
            <a:ln w="19050"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2857488" y="3571876"/>
              <a:ext cx="3866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O</a:t>
              </a:r>
              <a:endParaRPr lang="ru-RU" sz="2400" i="1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032000" y="4104000"/>
              <a:ext cx="4475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M</a:t>
              </a:r>
              <a:endParaRPr lang="ru-RU" sz="2400" i="1" baseline="-250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268000" y="3816000"/>
              <a:ext cx="3626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A</a:t>
              </a:r>
              <a:endParaRPr lang="ru-RU" sz="2400" i="1" baseline="-25000" dirty="0"/>
            </a:p>
          </p:txBody>
        </p:sp>
        <p:cxnSp>
          <p:nvCxnSpPr>
            <p:cNvPr id="31" name="Прямая соединительная линия 30"/>
            <p:cNvCxnSpPr/>
            <p:nvPr/>
          </p:nvCxnSpPr>
          <p:spPr>
            <a:xfrm rot="5400000">
              <a:off x="1251778" y="3132000"/>
              <a:ext cx="2070000" cy="1588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2052000" y="4104000"/>
              <a:ext cx="3145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L</a:t>
              </a:r>
              <a:endParaRPr lang="ru-RU" sz="2400" i="1" baseline="-25000" dirty="0"/>
            </a:p>
          </p:txBody>
        </p:sp>
        <p:cxnSp>
          <p:nvCxnSpPr>
            <p:cNvPr id="33" name="Прямая соединительная линия 32"/>
            <p:cNvCxnSpPr/>
            <p:nvPr/>
          </p:nvCxnSpPr>
          <p:spPr>
            <a:xfrm rot="5400000">
              <a:off x="1037464" y="3034446"/>
              <a:ext cx="2070000" cy="1588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Параллелограмм 33"/>
            <p:cNvSpPr/>
            <p:nvPr/>
          </p:nvSpPr>
          <p:spPr>
            <a:xfrm>
              <a:off x="1500166" y="1214422"/>
              <a:ext cx="3492000" cy="1214446"/>
            </a:xfrm>
            <a:prstGeom prst="parallelogram">
              <a:avLst/>
            </a:prstGeom>
            <a:solidFill>
              <a:srgbClr val="FFFF00">
                <a:alpha val="29000"/>
              </a:srgbClr>
            </a:solidFill>
            <a:ln>
              <a:solidFill>
                <a:srgbClr val="FFD75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572000" y="1152000"/>
              <a:ext cx="3481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400" dirty="0"/>
                <a:t>β</a:t>
              </a:r>
              <a:endParaRPr lang="ru-RU" sz="2400" dirty="0"/>
            </a:p>
          </p:txBody>
        </p:sp>
        <p:sp>
          <p:nvSpPr>
            <p:cNvPr id="36" name="Овал 35"/>
            <p:cNvSpPr/>
            <p:nvPr/>
          </p:nvSpPr>
          <p:spPr>
            <a:xfrm>
              <a:off x="1972800" y="1368000"/>
              <a:ext cx="2484000" cy="900000"/>
            </a:xfrm>
            <a:prstGeom prst="ellipse">
              <a:avLst/>
            </a:prstGeom>
            <a:solidFill>
              <a:srgbClr val="FF9F9F">
                <a:alpha val="68000"/>
              </a:srgbClr>
            </a:solidFill>
            <a:ln w="1905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7" name="Прямая соединительная линия 36"/>
            <p:cNvCxnSpPr/>
            <p:nvPr/>
          </p:nvCxnSpPr>
          <p:spPr>
            <a:xfrm>
              <a:off x="3214678" y="1785926"/>
              <a:ext cx="874748" cy="332272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2786050" y="1500174"/>
              <a:ext cx="4908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O</a:t>
              </a:r>
              <a:r>
                <a:rPr lang="en-US" sz="2400" i="1" baseline="-25000" dirty="0"/>
                <a:t>1</a:t>
              </a:r>
              <a:endParaRPr lang="ru-RU" sz="2400" i="1" baseline="-250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744000" y="1620000"/>
              <a:ext cx="5517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M</a:t>
              </a:r>
              <a:r>
                <a:rPr lang="en-US" sz="2400" i="1" baseline="-25000" dirty="0"/>
                <a:t>1</a:t>
              </a:r>
              <a:endParaRPr lang="ru-RU" sz="2400" i="1" baseline="-25000" dirty="0"/>
            </a:p>
          </p:txBody>
        </p:sp>
        <p:cxnSp>
          <p:nvCxnSpPr>
            <p:cNvPr id="40" name="Прямая со стрелкой 39"/>
            <p:cNvCxnSpPr/>
            <p:nvPr/>
          </p:nvCxnSpPr>
          <p:spPr>
            <a:xfrm rot="5400000">
              <a:off x="2839504" y="1393200"/>
              <a:ext cx="792000" cy="1588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none" w="lg" len="lg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>
              <a:stCxn id="32" idx="3"/>
            </p:cNvCxnSpPr>
            <p:nvPr/>
          </p:nvCxnSpPr>
          <p:spPr>
            <a:xfrm flipV="1">
              <a:off x="2366510" y="4286256"/>
              <a:ext cx="348102" cy="4857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4140000" y="1071546"/>
              <a:ext cx="41870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L</a:t>
              </a:r>
              <a:r>
                <a:rPr lang="en-US" sz="2400" i="1" baseline="-25000" dirty="0"/>
                <a:t>1</a:t>
              </a:r>
              <a:endParaRPr lang="ru-RU" sz="2400" i="1" baseline="-25000" dirty="0"/>
            </a:p>
          </p:txBody>
        </p:sp>
        <p:cxnSp>
          <p:nvCxnSpPr>
            <p:cNvPr id="43" name="Прямая соединительная линия 42"/>
            <p:cNvCxnSpPr/>
            <p:nvPr/>
          </p:nvCxnSpPr>
          <p:spPr>
            <a:xfrm flipV="1">
              <a:off x="3786182" y="1357298"/>
              <a:ext cx="348102" cy="4857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2268000" y="1728000"/>
              <a:ext cx="4667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A</a:t>
              </a:r>
              <a:r>
                <a:rPr lang="en-US" sz="2400" i="1" baseline="-25000" dirty="0"/>
                <a:t>1</a:t>
              </a:r>
              <a:endParaRPr lang="ru-RU" sz="2400" i="1" baseline="-2500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564000" y="3636000"/>
              <a:ext cx="2904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/>
                <a:t>r</a:t>
              </a:r>
              <a:endParaRPr lang="ru-RU" sz="2400" i="1" baseline="-25000" dirty="0"/>
            </a:p>
          </p:txBody>
        </p:sp>
        <p:cxnSp>
          <p:nvCxnSpPr>
            <p:cNvPr id="46" name="Прямая соединительная линия 45"/>
            <p:cNvCxnSpPr/>
            <p:nvPr/>
          </p:nvCxnSpPr>
          <p:spPr>
            <a:xfrm flipV="1">
              <a:off x="4214810" y="2571744"/>
              <a:ext cx="571504" cy="285752"/>
            </a:xfrm>
            <a:prstGeom prst="line">
              <a:avLst/>
            </a:prstGeom>
            <a:ln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>
              <a:endCxn id="72" idx="5"/>
            </p:cNvCxnSpPr>
            <p:nvPr/>
          </p:nvCxnSpPr>
          <p:spPr>
            <a:xfrm rot="10800000">
              <a:off x="1501560" y="1483678"/>
              <a:ext cx="2498937" cy="2373951"/>
            </a:xfrm>
            <a:prstGeom prst="line">
              <a:avLst/>
            </a:prstGeom>
            <a:ln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>
              <a:endCxn id="72" idx="5"/>
            </p:cNvCxnSpPr>
            <p:nvPr/>
          </p:nvCxnSpPr>
          <p:spPr>
            <a:xfrm rot="10800000">
              <a:off x="1501560" y="1483678"/>
              <a:ext cx="784425" cy="302249"/>
            </a:xfrm>
            <a:prstGeom prst="line">
              <a:avLst/>
            </a:prstGeom>
            <a:ln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10800000">
              <a:off x="1571604" y="2928934"/>
              <a:ext cx="500066" cy="1588"/>
            </a:xfrm>
            <a:prstGeom prst="line">
              <a:avLst/>
            </a:prstGeom>
            <a:ln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rot="10800000">
              <a:off x="1571604" y="2928934"/>
              <a:ext cx="714380" cy="285752"/>
            </a:xfrm>
            <a:prstGeom prst="line">
              <a:avLst/>
            </a:prstGeom>
            <a:ln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>
              <a:off x="3240000" y="4643446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TextBox 55"/>
          <p:cNvSpPr txBox="1"/>
          <p:nvPr/>
        </p:nvSpPr>
        <p:spPr>
          <a:xfrm>
            <a:off x="7500958" y="5940000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сечения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44000" y="1944000"/>
            <a:ext cx="2643238" cy="2123658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Тело, ограниченное цилиндрической поверхностью </a:t>
            </a:r>
          </a:p>
          <a:p>
            <a:r>
              <a:rPr lang="ru-RU" sz="22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и двумя </a:t>
            </a:r>
          </a:p>
          <a:p>
            <a:r>
              <a:rPr lang="ru-RU" sz="22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кругами с границами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L 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и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L</a:t>
            </a:r>
            <a:r>
              <a:rPr lang="en-US" sz="2200" baseline="-250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1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.</a:t>
            </a:r>
            <a:endParaRPr lang="ru-RU" sz="2200" baseline="-25000" dirty="0">
              <a:solidFill>
                <a:schemeClr val="accent2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2196000" y="1620000"/>
            <a:ext cx="428628" cy="42862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latin typeface="Wingdings 2" pitchFamily="18" charset="2"/>
              </a:rPr>
              <a:t>P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2214546" y="3214686"/>
            <a:ext cx="428628" cy="42862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latin typeface="Wingdings 2" pitchFamily="18" charset="2"/>
              </a:rPr>
              <a:t>P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5786446" y="2786058"/>
            <a:ext cx="428628" cy="42862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latin typeface="Wingdings 2" pitchFamily="18" charset="2"/>
              </a:rPr>
              <a:t>P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1" name="Овал 80"/>
          <p:cNvSpPr/>
          <p:nvPr/>
        </p:nvSpPr>
        <p:spPr>
          <a:xfrm>
            <a:off x="4643438" y="4929198"/>
            <a:ext cx="428628" cy="42862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latin typeface="Wingdings 2" pitchFamily="18" charset="2"/>
              </a:rPr>
              <a:t>P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pSp>
        <p:nvGrpSpPr>
          <p:cNvPr id="89" name="Группа 88"/>
          <p:cNvGrpSpPr/>
          <p:nvPr/>
        </p:nvGrpSpPr>
        <p:grpSpPr>
          <a:xfrm>
            <a:off x="2520000" y="756000"/>
            <a:ext cx="6357982" cy="648000"/>
            <a:chOff x="2520000" y="648000"/>
            <a:chExt cx="6357982" cy="648000"/>
          </a:xfrm>
        </p:grpSpPr>
        <p:sp>
          <p:nvSpPr>
            <p:cNvPr id="76" name="Прямоугольник 75"/>
            <p:cNvSpPr/>
            <p:nvPr/>
          </p:nvSpPr>
          <p:spPr>
            <a:xfrm>
              <a:off x="2520000" y="648000"/>
              <a:ext cx="6357982" cy="64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>
                  <a:solidFill>
                    <a:schemeClr val="accent2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Основание цилиндра</a:t>
              </a:r>
            </a:p>
          </p:txBody>
        </p:sp>
        <p:sp>
          <p:nvSpPr>
            <p:cNvPr id="87" name="Овал 86"/>
            <p:cNvSpPr/>
            <p:nvPr/>
          </p:nvSpPr>
          <p:spPr>
            <a:xfrm>
              <a:off x="8358214" y="714356"/>
              <a:ext cx="428628" cy="428628"/>
            </a:xfrm>
            <a:prstGeom prst="ellipse">
              <a:avLst/>
            </a:prstGeom>
            <a:solidFill>
              <a:srgbClr val="FFD9D9"/>
            </a:solidFill>
            <a:ln w="6350">
              <a:solidFill>
                <a:srgbClr val="FF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C00000"/>
                  </a:solidFill>
                  <a:latin typeface="Wingdings 2" pitchFamily="18" charset="2"/>
                </a:rPr>
                <a:t>O</a:t>
              </a:r>
              <a:endParaRPr lang="ru-RU" sz="36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0" name="Группа 89"/>
          <p:cNvGrpSpPr/>
          <p:nvPr/>
        </p:nvGrpSpPr>
        <p:grpSpPr>
          <a:xfrm>
            <a:off x="2520000" y="756000"/>
            <a:ext cx="6357982" cy="648000"/>
            <a:chOff x="2571736" y="1785926"/>
            <a:chExt cx="6357982" cy="648000"/>
          </a:xfrm>
        </p:grpSpPr>
        <p:sp>
          <p:nvSpPr>
            <p:cNvPr id="83" name="Прямоугольник 82"/>
            <p:cNvSpPr/>
            <p:nvPr/>
          </p:nvSpPr>
          <p:spPr>
            <a:xfrm>
              <a:off x="2571736" y="1785926"/>
              <a:ext cx="6357982" cy="64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Образующие цилиндра</a:t>
              </a:r>
            </a:p>
          </p:txBody>
        </p:sp>
        <p:sp>
          <p:nvSpPr>
            <p:cNvPr id="88" name="Овал 87"/>
            <p:cNvSpPr/>
            <p:nvPr/>
          </p:nvSpPr>
          <p:spPr>
            <a:xfrm>
              <a:off x="8429652" y="1857364"/>
              <a:ext cx="428628" cy="428628"/>
            </a:xfrm>
            <a:prstGeom prst="ellipse">
              <a:avLst/>
            </a:prstGeom>
            <a:solidFill>
              <a:srgbClr val="FFD9D9"/>
            </a:solidFill>
            <a:ln w="6350">
              <a:solidFill>
                <a:srgbClr val="FF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C00000"/>
                  </a:solidFill>
                  <a:latin typeface="Wingdings 2" pitchFamily="18" charset="2"/>
                </a:rPr>
                <a:t>O</a:t>
              </a:r>
              <a:endParaRPr lang="ru-RU" sz="36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4" name="Группа 93"/>
          <p:cNvGrpSpPr/>
          <p:nvPr/>
        </p:nvGrpSpPr>
        <p:grpSpPr>
          <a:xfrm>
            <a:off x="2520000" y="756000"/>
            <a:ext cx="6357982" cy="648000"/>
            <a:chOff x="2571736" y="1785926"/>
            <a:chExt cx="6357982" cy="648000"/>
          </a:xfrm>
        </p:grpSpPr>
        <p:sp>
          <p:nvSpPr>
            <p:cNvPr id="95" name="Прямоугольник 94"/>
            <p:cNvSpPr/>
            <p:nvPr/>
          </p:nvSpPr>
          <p:spPr>
            <a:xfrm>
              <a:off x="2571736" y="1785926"/>
              <a:ext cx="6357982" cy="64800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635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>
                  <a:solidFill>
                    <a:schemeClr val="accent3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Ось цилиндра</a:t>
              </a:r>
            </a:p>
          </p:txBody>
        </p:sp>
        <p:sp>
          <p:nvSpPr>
            <p:cNvPr id="96" name="Овал 95"/>
            <p:cNvSpPr/>
            <p:nvPr/>
          </p:nvSpPr>
          <p:spPr>
            <a:xfrm>
              <a:off x="8429652" y="1857364"/>
              <a:ext cx="428628" cy="428628"/>
            </a:xfrm>
            <a:prstGeom prst="ellipse">
              <a:avLst/>
            </a:prstGeom>
            <a:solidFill>
              <a:srgbClr val="FFD9D9"/>
            </a:solidFill>
            <a:ln w="6350">
              <a:solidFill>
                <a:srgbClr val="FF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C00000"/>
                  </a:solidFill>
                  <a:latin typeface="Wingdings 2" pitchFamily="18" charset="2"/>
                </a:rPr>
                <a:t>O</a:t>
              </a:r>
              <a:endParaRPr lang="ru-RU" sz="36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7" name="Группа 96"/>
          <p:cNvGrpSpPr/>
          <p:nvPr/>
        </p:nvGrpSpPr>
        <p:grpSpPr>
          <a:xfrm>
            <a:off x="2520000" y="756000"/>
            <a:ext cx="6357982" cy="648000"/>
            <a:chOff x="2571736" y="1785926"/>
            <a:chExt cx="6357982" cy="648000"/>
          </a:xfrm>
        </p:grpSpPr>
        <p:sp>
          <p:nvSpPr>
            <p:cNvPr id="98" name="Прямоугольник 97"/>
            <p:cNvSpPr/>
            <p:nvPr/>
          </p:nvSpPr>
          <p:spPr>
            <a:xfrm>
              <a:off x="2571736" y="1785926"/>
              <a:ext cx="6357982" cy="64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Боковая поверхность цилиндра</a:t>
              </a:r>
            </a:p>
          </p:txBody>
        </p:sp>
        <p:sp>
          <p:nvSpPr>
            <p:cNvPr id="99" name="Овал 98"/>
            <p:cNvSpPr/>
            <p:nvPr/>
          </p:nvSpPr>
          <p:spPr>
            <a:xfrm>
              <a:off x="8429652" y="1857364"/>
              <a:ext cx="428628" cy="428628"/>
            </a:xfrm>
            <a:prstGeom prst="ellipse">
              <a:avLst/>
            </a:prstGeom>
            <a:solidFill>
              <a:srgbClr val="FFD9D9"/>
            </a:solidFill>
            <a:ln w="6350">
              <a:solidFill>
                <a:srgbClr val="FF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C00000"/>
                  </a:solidFill>
                  <a:latin typeface="Wingdings 2" pitchFamily="18" charset="2"/>
                </a:rPr>
                <a:t>O</a:t>
              </a:r>
              <a:endParaRPr lang="ru-RU" sz="36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79" name="Группа 78"/>
          <p:cNvGrpSpPr/>
          <p:nvPr/>
        </p:nvGrpSpPr>
        <p:grpSpPr>
          <a:xfrm>
            <a:off x="7286644" y="1512000"/>
            <a:ext cx="1600200" cy="1428750"/>
            <a:chOff x="7286644" y="1512000"/>
            <a:chExt cx="1600200" cy="1428750"/>
          </a:xfrm>
        </p:grpSpPr>
        <p:pic>
          <p:nvPicPr>
            <p:cNvPr id="53" name="Рисунок 52" descr="1_1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286644" y="1512000"/>
              <a:ext cx="1600200" cy="1428750"/>
            </a:xfrm>
            <a:prstGeom prst="rect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sp>
          <p:nvSpPr>
            <p:cNvPr id="71" name="Овал 70"/>
            <p:cNvSpPr/>
            <p:nvPr/>
          </p:nvSpPr>
          <p:spPr>
            <a:xfrm>
              <a:off x="8424000" y="2484000"/>
              <a:ext cx="428628" cy="42862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50000"/>
                    </a:schemeClr>
                  </a:solidFill>
                  <a:latin typeface="Wingdings 2" pitchFamily="18" charset="2"/>
                </a:rPr>
                <a:t>P</a:t>
              </a:r>
              <a:endParaRPr lang="ru-RU" sz="4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7286644" y="3060000"/>
            <a:ext cx="1600200" cy="1428750"/>
            <a:chOff x="7286644" y="3060000"/>
            <a:chExt cx="1600200" cy="1428750"/>
          </a:xfrm>
        </p:grpSpPr>
        <p:pic>
          <p:nvPicPr>
            <p:cNvPr id="54" name="Рисунок 53" descr="1_2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86644" y="3060000"/>
              <a:ext cx="1600200" cy="1428750"/>
            </a:xfrm>
            <a:prstGeom prst="rect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sp>
          <p:nvSpPr>
            <p:cNvPr id="77" name="Овал 76"/>
            <p:cNvSpPr/>
            <p:nvPr/>
          </p:nvSpPr>
          <p:spPr>
            <a:xfrm>
              <a:off x="8429652" y="4032000"/>
              <a:ext cx="428628" cy="42862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50000"/>
                    </a:schemeClr>
                  </a:solidFill>
                  <a:latin typeface="Wingdings 2" pitchFamily="18" charset="2"/>
                </a:rPr>
                <a:t>P</a:t>
              </a:r>
              <a:endParaRPr lang="ru-RU" sz="4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7286644" y="4608000"/>
            <a:ext cx="1600200" cy="1428750"/>
            <a:chOff x="7286644" y="4608000"/>
            <a:chExt cx="1600200" cy="1428750"/>
          </a:xfrm>
        </p:grpSpPr>
        <p:pic>
          <p:nvPicPr>
            <p:cNvPr id="55" name="Рисунок 54" descr="1_3.JP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286644" y="4608000"/>
              <a:ext cx="1600200" cy="1428750"/>
            </a:xfrm>
            <a:prstGeom prst="rect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sp>
          <p:nvSpPr>
            <p:cNvPr id="78" name="Овал 77"/>
            <p:cNvSpPr/>
            <p:nvPr/>
          </p:nvSpPr>
          <p:spPr>
            <a:xfrm>
              <a:off x="8429652" y="5580000"/>
              <a:ext cx="428628" cy="42862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50000"/>
                    </a:schemeClr>
                  </a:solidFill>
                  <a:latin typeface="Wingdings 2" pitchFamily="18" charset="2"/>
                </a:rPr>
                <a:t>P</a:t>
              </a:r>
              <a:endParaRPr lang="ru-RU" sz="4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84" name="Группа 83"/>
          <p:cNvGrpSpPr/>
          <p:nvPr/>
        </p:nvGrpSpPr>
        <p:grpSpPr>
          <a:xfrm>
            <a:off x="214282" y="4032000"/>
            <a:ext cx="2214578" cy="2000264"/>
            <a:chOff x="6643702" y="1142984"/>
            <a:chExt cx="2340000" cy="2088000"/>
          </a:xfrm>
        </p:grpSpPr>
        <p:grpSp>
          <p:nvGrpSpPr>
            <p:cNvPr id="85" name="Группа 43"/>
            <p:cNvGrpSpPr/>
            <p:nvPr/>
          </p:nvGrpSpPr>
          <p:grpSpPr>
            <a:xfrm>
              <a:off x="7308000" y="1224000"/>
              <a:ext cx="1345820" cy="1799438"/>
              <a:chOff x="900000" y="1296000"/>
              <a:chExt cx="1345820" cy="1799438"/>
            </a:xfrm>
          </p:grpSpPr>
          <p:cxnSp>
            <p:nvCxnSpPr>
              <p:cNvPr id="91" name="Прямая соединительная линия 90"/>
              <p:cNvCxnSpPr/>
              <p:nvPr/>
            </p:nvCxnSpPr>
            <p:spPr>
              <a:xfrm rot="16200000" flipH="1">
                <a:off x="785786" y="2357430"/>
                <a:ext cx="1285884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Прямая соединительная линия 91"/>
              <p:cNvCxnSpPr/>
              <p:nvPr/>
            </p:nvCxnSpPr>
            <p:spPr>
              <a:xfrm rot="5400000">
                <a:off x="1360800" y="3024000"/>
                <a:ext cx="14287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3" name="Цилиндр 92"/>
              <p:cNvSpPr/>
              <p:nvPr/>
            </p:nvSpPr>
            <p:spPr>
              <a:xfrm>
                <a:off x="900000" y="1512000"/>
                <a:ext cx="1044000" cy="1428760"/>
              </a:xfrm>
              <a:prstGeom prst="can">
                <a:avLst/>
              </a:prstGeom>
              <a:gradFill flip="none" rotWithShape="1">
                <a:gsLst>
                  <a:gs pos="0">
                    <a:srgbClr val="CBD9F1"/>
                  </a:gs>
                  <a:gs pos="20000">
                    <a:schemeClr val="bg1">
                      <a:lumMod val="95000"/>
                    </a:schemeClr>
                  </a:gs>
                  <a:gs pos="32000">
                    <a:schemeClr val="accent1">
                      <a:lumMod val="20000"/>
                      <a:lumOff val="80000"/>
                      <a:alpha val="50000"/>
                    </a:schemeClr>
                  </a:gs>
                  <a:gs pos="100000">
                    <a:schemeClr val="tx2">
                      <a:lumMod val="40000"/>
                      <a:lumOff val="60000"/>
                    </a:schemeClr>
                  </a:gs>
                </a:gsLst>
                <a:lin ang="0" scaled="1"/>
                <a:tileRect/>
              </a:gradFill>
              <a:ln w="12700">
                <a:solidFill>
                  <a:schemeClr val="tx1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1" name="Овал 100"/>
              <p:cNvSpPr/>
              <p:nvPr/>
            </p:nvSpPr>
            <p:spPr>
              <a:xfrm>
                <a:off x="900000" y="2653200"/>
                <a:ext cx="1044000" cy="285752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07" name="Прямая соединительная линия 106"/>
              <p:cNvCxnSpPr/>
              <p:nvPr/>
            </p:nvCxnSpPr>
            <p:spPr>
              <a:xfrm rot="5400000">
                <a:off x="1296000" y="1504800"/>
                <a:ext cx="252000" cy="1588"/>
              </a:xfrm>
              <a:prstGeom prst="line">
                <a:avLst/>
              </a:prstGeom>
              <a:ln>
                <a:solidFill>
                  <a:schemeClr val="tx1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Прямая соединительная линия 107"/>
              <p:cNvCxnSpPr/>
              <p:nvPr/>
            </p:nvCxnSpPr>
            <p:spPr>
              <a:xfrm>
                <a:off x="1428728" y="1643050"/>
                <a:ext cx="500066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Прямая соединительная линия 108"/>
              <p:cNvCxnSpPr/>
              <p:nvPr/>
            </p:nvCxnSpPr>
            <p:spPr>
              <a:xfrm>
                <a:off x="1428728" y="2793600"/>
                <a:ext cx="500066" cy="158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lg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Прямая соединительная линия 109"/>
              <p:cNvCxnSpPr/>
              <p:nvPr/>
            </p:nvCxnSpPr>
            <p:spPr>
              <a:xfrm rot="10800000" flipV="1">
                <a:off x="1071538" y="1643050"/>
                <a:ext cx="357190" cy="7143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Прямая соединительная линия 110"/>
              <p:cNvCxnSpPr/>
              <p:nvPr/>
            </p:nvCxnSpPr>
            <p:spPr>
              <a:xfrm rot="10800000" flipV="1">
                <a:off x="1071538" y="2793600"/>
                <a:ext cx="357190" cy="7143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Прямая соединительная линия 111"/>
              <p:cNvCxnSpPr>
                <a:endCxn id="101" idx="3"/>
              </p:cNvCxnSpPr>
              <p:nvPr/>
            </p:nvCxnSpPr>
            <p:spPr>
              <a:xfrm rot="5400000">
                <a:off x="480231" y="2305797"/>
                <a:ext cx="1182615" cy="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Прямая со стрелкой 112"/>
              <p:cNvCxnSpPr/>
              <p:nvPr/>
            </p:nvCxnSpPr>
            <p:spPr>
              <a:xfrm rot="11520000">
                <a:off x="1727115" y="1539366"/>
                <a:ext cx="72000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Прямая со стрелкой 113"/>
              <p:cNvCxnSpPr/>
              <p:nvPr/>
            </p:nvCxnSpPr>
            <p:spPr>
              <a:xfrm rot="10080000">
                <a:off x="1044000" y="1548000"/>
                <a:ext cx="72000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Прямая со стрелкой 114"/>
              <p:cNvCxnSpPr/>
              <p:nvPr/>
            </p:nvCxnSpPr>
            <p:spPr>
              <a:xfrm rot="11520000">
                <a:off x="1764000" y="2700000"/>
                <a:ext cx="72000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6" name="TextBox 115"/>
              <p:cNvSpPr txBox="1"/>
              <p:nvPr/>
            </p:nvSpPr>
            <p:spPr>
              <a:xfrm>
                <a:off x="1116000" y="2448000"/>
                <a:ext cx="362600" cy="461665"/>
              </a:xfrm>
              <a:prstGeom prst="rect">
                <a:avLst/>
              </a:prstGeom>
              <a:noFill/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en-US" sz="2400" i="1" dirty="0">
                    <a:effectLst>
                      <a:glow rad="101600">
                        <a:srgbClr val="FFFFFF"/>
                      </a:glow>
                    </a:effectLst>
                  </a:rPr>
                  <a:t>A</a:t>
                </a:r>
                <a:endParaRPr lang="ru-RU" sz="2400" i="1" baseline="-25000" dirty="0">
                  <a:effectLst>
                    <a:glow rad="101600">
                      <a:srgbClr val="FFFFFF"/>
                    </a:glow>
                  </a:effectLst>
                </a:endParaRPr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1872000" y="2556000"/>
                <a:ext cx="373820" cy="461665"/>
              </a:xfrm>
              <a:prstGeom prst="rect">
                <a:avLst/>
              </a:prstGeom>
              <a:noFill/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en-US" sz="2400" i="1" dirty="0">
                    <a:effectLst>
                      <a:glow rad="101600">
                        <a:srgbClr val="FFFFFF"/>
                      </a:glow>
                    </a:effectLst>
                  </a:rPr>
                  <a:t>D</a:t>
                </a:r>
                <a:endParaRPr lang="ru-RU" sz="2400" i="1" baseline="-25000" dirty="0">
                  <a:effectLst>
                    <a:glow rad="101600">
                      <a:srgbClr val="FFFFFF"/>
                    </a:glow>
                  </a:effectLst>
                </a:endParaRPr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>
                <a:off x="1116000" y="1296000"/>
                <a:ext cx="362600" cy="461665"/>
              </a:xfrm>
              <a:prstGeom prst="rect">
                <a:avLst/>
              </a:prstGeom>
              <a:noFill/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en-US" sz="2400" i="1" dirty="0">
                    <a:effectLst>
                      <a:glow rad="101600">
                        <a:srgbClr val="FFFFFF"/>
                      </a:glow>
                    </a:effectLst>
                  </a:rPr>
                  <a:t>B</a:t>
                </a:r>
                <a:endParaRPr lang="ru-RU" sz="2400" i="1" baseline="-25000" dirty="0">
                  <a:effectLst>
                    <a:glow rad="101600">
                      <a:srgbClr val="FFFFFF"/>
                    </a:glow>
                  </a:effectLst>
                </a:endParaRPr>
              </a:p>
            </p:txBody>
          </p:sp>
          <p:sp>
            <p:nvSpPr>
              <p:cNvPr id="119" name="TextBox 118"/>
              <p:cNvSpPr txBox="1"/>
              <p:nvPr/>
            </p:nvSpPr>
            <p:spPr>
              <a:xfrm>
                <a:off x="1872000" y="1428736"/>
                <a:ext cx="344966" cy="461665"/>
              </a:xfrm>
              <a:prstGeom prst="rect">
                <a:avLst/>
              </a:prstGeom>
              <a:noFill/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p:spPr>
            <p:txBody>
              <a:bodyPr wrap="none" rtlCol="0">
                <a:spAutoFit/>
              </a:bodyPr>
              <a:lstStyle/>
              <a:p>
                <a:r>
                  <a:rPr lang="en-US" sz="2400" i="1" dirty="0">
                    <a:effectLst>
                      <a:glow rad="101600">
                        <a:srgbClr val="FFFFFF"/>
                      </a:glow>
                    </a:effectLst>
                  </a:rPr>
                  <a:t>C</a:t>
                </a:r>
                <a:endParaRPr lang="ru-RU" sz="2400" i="1" baseline="-25000" dirty="0">
                  <a:effectLst>
                    <a:glow rad="101600">
                      <a:srgbClr val="FFFFFF"/>
                    </a:glow>
                  </a:effectLst>
                </a:endParaRPr>
              </a:p>
            </p:txBody>
          </p:sp>
        </p:grpSp>
        <p:sp>
          <p:nvSpPr>
            <p:cNvPr id="86" name="Прямоугольник 85"/>
            <p:cNvSpPr/>
            <p:nvPr/>
          </p:nvSpPr>
          <p:spPr>
            <a:xfrm>
              <a:off x="6643702" y="1142984"/>
              <a:ext cx="2340000" cy="2088000"/>
            </a:xfrm>
            <a:prstGeom prst="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142844" y="5976000"/>
            <a:ext cx="70009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chemeClr val="accent1">
                    <a:lumMod val="50000"/>
                  </a:schemeClr>
                </a:solidFill>
              </a:rPr>
              <a:t>Цилиндр может быть получен вращением прямоугольника вокруг одной из его сторон.</a:t>
            </a:r>
          </a:p>
        </p:txBody>
      </p:sp>
      <p:grpSp>
        <p:nvGrpSpPr>
          <p:cNvPr id="106" name="Группа 105"/>
          <p:cNvGrpSpPr/>
          <p:nvPr/>
        </p:nvGrpSpPr>
        <p:grpSpPr>
          <a:xfrm>
            <a:off x="216000" y="1512000"/>
            <a:ext cx="6929486" cy="4550213"/>
            <a:chOff x="216000" y="1512000"/>
            <a:chExt cx="6929486" cy="4550213"/>
          </a:xfrm>
        </p:grpSpPr>
        <p:sp>
          <p:nvSpPr>
            <p:cNvPr id="100" name="Прямоугольник 99"/>
            <p:cNvSpPr/>
            <p:nvPr/>
          </p:nvSpPr>
          <p:spPr>
            <a:xfrm>
              <a:off x="216000" y="1512000"/>
              <a:ext cx="6929486" cy="4536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714612" y="2071678"/>
              <a:ext cx="4276725" cy="3810000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</p:pic>
        <p:sp>
          <p:nvSpPr>
            <p:cNvPr id="102" name="Овал 101"/>
            <p:cNvSpPr/>
            <p:nvPr/>
          </p:nvSpPr>
          <p:spPr>
            <a:xfrm>
              <a:off x="6643702" y="1571612"/>
              <a:ext cx="428628" cy="428628"/>
            </a:xfrm>
            <a:prstGeom prst="ellipse">
              <a:avLst/>
            </a:prstGeom>
            <a:solidFill>
              <a:srgbClr val="FFD9D9"/>
            </a:solidFill>
            <a:ln w="6350">
              <a:solidFill>
                <a:srgbClr val="FF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C00000"/>
                  </a:solidFill>
                  <a:latin typeface="Wingdings 2" pitchFamily="18" charset="2"/>
                </a:rPr>
                <a:t>O</a:t>
              </a:r>
              <a:endParaRPr lang="ru-RU" sz="3600" b="1" dirty="0">
                <a:solidFill>
                  <a:srgbClr val="C00000"/>
                </a:solidFill>
              </a:endParaRPr>
            </a:p>
          </p:txBody>
        </p:sp>
        <p:sp>
          <p:nvSpPr>
            <p:cNvPr id="104" name="Прямоугольник 103"/>
            <p:cNvSpPr/>
            <p:nvPr/>
          </p:nvSpPr>
          <p:spPr>
            <a:xfrm>
              <a:off x="357158" y="1643050"/>
              <a:ext cx="2214578" cy="2000264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>
                  <a:effectLst>
                    <a:glow rad="139700">
                      <a:schemeClr val="tx2">
                        <a:lumMod val="50000"/>
                        <a:alpha val="40000"/>
                      </a:schemeClr>
                    </a:glow>
                  </a:effectLst>
                </a:rPr>
                <a:t>Сечением является прямоугольник</a:t>
              </a: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357158" y="3600000"/>
              <a:ext cx="2286016" cy="2462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200" dirty="0"/>
                <a:t>Если секущая плоскость проходит через ось цилиндра, </a:t>
              </a:r>
              <a:br>
                <a:rPr lang="ru-RU" sz="2200" dirty="0"/>
              </a:br>
              <a:r>
                <a:rPr lang="ru-RU" sz="2200" dirty="0"/>
                <a:t>то сечение называется </a:t>
              </a:r>
              <a:r>
                <a:rPr lang="ru-RU" sz="2200" b="1" i="1" dirty="0"/>
                <a:t>осевым</a:t>
              </a:r>
            </a:p>
          </p:txBody>
        </p:sp>
      </p:grpSp>
      <p:grpSp>
        <p:nvGrpSpPr>
          <p:cNvPr id="121" name="Группа 120"/>
          <p:cNvGrpSpPr/>
          <p:nvPr/>
        </p:nvGrpSpPr>
        <p:grpSpPr>
          <a:xfrm>
            <a:off x="216000" y="1512000"/>
            <a:ext cx="6929486" cy="4536000"/>
            <a:chOff x="214282" y="1714488"/>
            <a:chExt cx="6929486" cy="4536000"/>
          </a:xfrm>
        </p:grpSpPr>
        <p:grpSp>
          <p:nvGrpSpPr>
            <p:cNvPr id="122" name="Группа 11"/>
            <p:cNvGrpSpPr/>
            <p:nvPr/>
          </p:nvGrpSpPr>
          <p:grpSpPr>
            <a:xfrm>
              <a:off x="214282" y="1714488"/>
              <a:ext cx="6929486" cy="4536000"/>
              <a:chOff x="216000" y="1512000"/>
              <a:chExt cx="6929486" cy="4536000"/>
            </a:xfrm>
          </p:grpSpPr>
          <p:sp>
            <p:nvSpPr>
              <p:cNvPr id="126" name="Прямоугольник 125"/>
              <p:cNvSpPr/>
              <p:nvPr/>
            </p:nvSpPr>
            <p:spPr>
              <a:xfrm>
                <a:off x="216000" y="1512000"/>
                <a:ext cx="6929486" cy="453600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63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27" name="Овал 126"/>
              <p:cNvSpPr/>
              <p:nvPr/>
            </p:nvSpPr>
            <p:spPr>
              <a:xfrm>
                <a:off x="6643702" y="1571612"/>
                <a:ext cx="428628" cy="428628"/>
              </a:xfrm>
              <a:prstGeom prst="ellipse">
                <a:avLst/>
              </a:prstGeom>
              <a:solidFill>
                <a:srgbClr val="FFD9D9"/>
              </a:solidFill>
              <a:ln w="6350">
                <a:solidFill>
                  <a:srgbClr val="FF6D6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>
                    <a:solidFill>
                      <a:srgbClr val="C00000"/>
                    </a:solidFill>
                    <a:latin typeface="Wingdings 2" pitchFamily="18" charset="2"/>
                  </a:rPr>
                  <a:t>O</a:t>
                </a:r>
                <a:endParaRPr lang="ru-RU" sz="3600" b="1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128" name="TextBox 127"/>
              <p:cNvSpPr txBox="1"/>
              <p:nvPr/>
            </p:nvSpPr>
            <p:spPr>
              <a:xfrm>
                <a:off x="357158" y="3577512"/>
                <a:ext cx="2430610" cy="2123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200" dirty="0"/>
                  <a:t>Если секущая плоскость перпендикулярна к оси цилиндра, </a:t>
                </a:r>
                <a:br>
                  <a:rPr lang="ru-RU" sz="2200" dirty="0"/>
                </a:br>
                <a:r>
                  <a:rPr lang="ru-RU" sz="2200" dirty="0"/>
                  <a:t>то сечение является </a:t>
                </a:r>
                <a:r>
                  <a:rPr lang="ru-RU" sz="2200" b="1" i="1" dirty="0"/>
                  <a:t>кругом</a:t>
                </a:r>
              </a:p>
            </p:txBody>
          </p:sp>
        </p:grpSp>
        <p:pic>
          <p:nvPicPr>
            <p:cNvPr id="124" name="Picture 2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714612" y="2285992"/>
              <a:ext cx="4276725" cy="3810000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</p:pic>
        <p:sp>
          <p:nvSpPr>
            <p:cNvPr id="125" name="Овал 124"/>
            <p:cNvSpPr/>
            <p:nvPr/>
          </p:nvSpPr>
          <p:spPr>
            <a:xfrm>
              <a:off x="428596" y="1857364"/>
              <a:ext cx="2000264" cy="2000264"/>
            </a:xfrm>
            <a:prstGeom prst="ellipse">
              <a:avLst/>
            </a:prstGeom>
            <a:solidFill>
              <a:schemeClr val="accent3">
                <a:lumMod val="20000"/>
                <a:lumOff val="8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9" name="Группа 128"/>
          <p:cNvGrpSpPr/>
          <p:nvPr/>
        </p:nvGrpSpPr>
        <p:grpSpPr>
          <a:xfrm>
            <a:off x="216000" y="1512000"/>
            <a:ext cx="6929486" cy="4536000"/>
            <a:chOff x="642910" y="1785926"/>
            <a:chExt cx="6929486" cy="4536000"/>
          </a:xfrm>
        </p:grpSpPr>
        <p:grpSp>
          <p:nvGrpSpPr>
            <p:cNvPr id="130" name="Группа 19"/>
            <p:cNvGrpSpPr/>
            <p:nvPr/>
          </p:nvGrpSpPr>
          <p:grpSpPr>
            <a:xfrm>
              <a:off x="642910" y="1785926"/>
              <a:ext cx="6929486" cy="4536000"/>
              <a:chOff x="214282" y="1714488"/>
              <a:chExt cx="6929486" cy="4536000"/>
            </a:xfrm>
          </p:grpSpPr>
          <p:grpSp>
            <p:nvGrpSpPr>
              <p:cNvPr id="132" name="Группа 11"/>
              <p:cNvGrpSpPr/>
              <p:nvPr/>
            </p:nvGrpSpPr>
            <p:grpSpPr>
              <a:xfrm>
                <a:off x="214282" y="1714488"/>
                <a:ext cx="6929486" cy="4536000"/>
                <a:chOff x="216000" y="1512000"/>
                <a:chExt cx="6929486" cy="4536000"/>
              </a:xfrm>
            </p:grpSpPr>
            <p:sp>
              <p:nvSpPr>
                <p:cNvPr id="134" name="Прямоугольник 133"/>
                <p:cNvSpPr/>
                <p:nvPr/>
              </p:nvSpPr>
              <p:spPr>
                <a:xfrm>
                  <a:off x="216000" y="1512000"/>
                  <a:ext cx="6929486" cy="453600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 w="63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135" name="Овал 134"/>
                <p:cNvSpPr/>
                <p:nvPr/>
              </p:nvSpPr>
              <p:spPr>
                <a:xfrm>
                  <a:off x="6643702" y="1571612"/>
                  <a:ext cx="428628" cy="428628"/>
                </a:xfrm>
                <a:prstGeom prst="ellipse">
                  <a:avLst/>
                </a:prstGeom>
                <a:solidFill>
                  <a:srgbClr val="FFD9D9"/>
                </a:solidFill>
                <a:ln w="6350">
                  <a:solidFill>
                    <a:srgbClr val="FF6D6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600" b="1" dirty="0">
                      <a:solidFill>
                        <a:srgbClr val="C00000"/>
                      </a:solidFill>
                      <a:latin typeface="Wingdings 2" pitchFamily="18" charset="2"/>
                    </a:rPr>
                    <a:t>O</a:t>
                  </a:r>
                  <a:endParaRPr lang="ru-RU" sz="3600" b="1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TextBox 135"/>
                <p:cNvSpPr txBox="1"/>
                <p:nvPr/>
              </p:nvSpPr>
              <p:spPr>
                <a:xfrm>
                  <a:off x="216000" y="3869454"/>
                  <a:ext cx="2571768" cy="21236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ru-RU" sz="2200" dirty="0"/>
                    <a:t>Если секущая плоскость образует угол с основанием цилиндра, </a:t>
                  </a:r>
                  <a:br>
                    <a:rPr lang="ru-RU" sz="2200" dirty="0"/>
                  </a:br>
                  <a:r>
                    <a:rPr lang="ru-RU" sz="2200" dirty="0"/>
                    <a:t>то сечение является </a:t>
                  </a:r>
                  <a:r>
                    <a:rPr lang="ru-RU" sz="2200" b="1" i="1" dirty="0"/>
                    <a:t>эллипсом</a:t>
                  </a:r>
                </a:p>
              </p:txBody>
            </p:sp>
          </p:grpSp>
          <p:sp>
            <p:nvSpPr>
              <p:cNvPr id="133" name="Овал 132"/>
              <p:cNvSpPr/>
              <p:nvPr/>
            </p:nvSpPr>
            <p:spPr>
              <a:xfrm>
                <a:off x="428596" y="1857364"/>
                <a:ext cx="2000264" cy="2286016"/>
              </a:xfrm>
              <a:prstGeom prst="ellipse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635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131" name="Picture 3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143240" y="2357430"/>
              <a:ext cx="4276725" cy="3810000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hlinkClick r:id="rId2" action="ppaction://hlinksldjump"/>
          </p:cNvPr>
          <p:cNvSpPr/>
          <p:nvPr/>
        </p:nvSpPr>
        <p:spPr>
          <a:xfrm>
            <a:off x="5436000" y="72000"/>
            <a:ext cx="3600000" cy="46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объем и площадь</a:t>
            </a:r>
          </a:p>
        </p:txBody>
      </p:sp>
      <p:sp>
        <p:nvSpPr>
          <p:cNvPr id="8" name="Скругленный прямоугольник 7">
            <a:hlinkClick r:id="rId3" action="ppaction://hlinksldjump"/>
          </p:cNvPr>
          <p:cNvSpPr/>
          <p:nvPr/>
        </p:nvSpPr>
        <p:spPr>
          <a:xfrm>
            <a:off x="3636000" y="108000"/>
            <a:ext cx="1800000" cy="46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элементы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8000" y="504000"/>
            <a:ext cx="8929718" cy="6253940"/>
          </a:xfrm>
          <a:prstGeom prst="rect">
            <a:avLst/>
          </a:prstGeom>
          <a:solidFill>
            <a:schemeClr val="bg1"/>
          </a:solidFill>
          <a:ln w="63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8000" y="108000"/>
            <a:ext cx="24016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Impact" pitchFamily="34" charset="0"/>
              </a:rPr>
              <a:t>Цилиндр</a:t>
            </a:r>
            <a:endParaRPr lang="ru-RU" sz="4400" b="1" i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Impact" pitchFamily="34" charset="0"/>
            </a:endParaRPr>
          </a:p>
        </p:txBody>
      </p:sp>
      <p:pic>
        <p:nvPicPr>
          <p:cNvPr id="12" name="Рисунок 11" descr="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972000"/>
            <a:ext cx="3609975" cy="3543300"/>
          </a:xfrm>
          <a:prstGeom prst="rect">
            <a:avLst/>
          </a:prstGeom>
        </p:spPr>
      </p:pic>
      <p:grpSp>
        <p:nvGrpSpPr>
          <p:cNvPr id="25" name="Группа 24"/>
          <p:cNvGrpSpPr/>
          <p:nvPr/>
        </p:nvGrpSpPr>
        <p:grpSpPr>
          <a:xfrm>
            <a:off x="6215074" y="1764000"/>
            <a:ext cx="2305852" cy="2093628"/>
            <a:chOff x="6215074" y="1764000"/>
            <a:chExt cx="2305852" cy="2093628"/>
          </a:xfrm>
        </p:grpSpPr>
        <p:pic>
          <p:nvPicPr>
            <p:cNvPr id="15" name="Рисунок 14" descr="3_1.PNG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2000"/>
            </a:blip>
            <a:stretch>
              <a:fillRect/>
            </a:stretch>
          </p:blipFill>
          <p:spPr>
            <a:xfrm>
              <a:off x="6215074" y="1857364"/>
              <a:ext cx="1943100" cy="2000264"/>
            </a:xfrm>
            <a:prstGeom prst="rect">
              <a:avLst/>
            </a:prstGeom>
          </p:spPr>
        </p:pic>
        <p:cxnSp>
          <p:nvCxnSpPr>
            <p:cNvPr id="16" name="Прямая со стрелкой 15"/>
            <p:cNvCxnSpPr/>
            <p:nvPr/>
          </p:nvCxnSpPr>
          <p:spPr>
            <a:xfrm rot="10800000" flipV="1">
              <a:off x="6572264" y="2071678"/>
              <a:ext cx="591844" cy="214314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oval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 rot="20390485">
              <a:off x="6624000" y="1764000"/>
              <a:ext cx="3802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i="1" dirty="0"/>
                <a:t>R</a:t>
              </a:r>
              <a:endParaRPr lang="ru-RU" sz="2800" i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43900" y="2643182"/>
              <a:ext cx="37702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/>
                <a:t>h</a:t>
              </a:r>
              <a:endParaRPr lang="ru-RU" sz="2800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929058" y="2571744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h</a:t>
            </a:r>
            <a:endParaRPr lang="ru-RU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6215074" y="1000108"/>
            <a:ext cx="192882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Объем  цилиндра: </a:t>
            </a:r>
          </a:p>
          <a:p>
            <a:r>
              <a:rPr lang="en-US" sz="4000" dirty="0">
                <a:solidFill>
                  <a:srgbClr val="FF0000"/>
                </a:solidFill>
              </a:rPr>
              <a:t>                     </a:t>
            </a:r>
            <a:endParaRPr lang="ru-RU" sz="4000" dirty="0">
              <a:solidFill>
                <a:srgbClr val="FF0000"/>
              </a:solidFill>
            </a:endParaRPr>
          </a:p>
          <a:p>
            <a:endParaRPr lang="ru-RU" sz="4000" dirty="0">
              <a:solidFill>
                <a:srgbClr val="FF0000"/>
              </a:solidFill>
            </a:endParaRPr>
          </a:p>
          <a:p>
            <a:endParaRPr lang="ru-RU" sz="4000" dirty="0">
              <a:solidFill>
                <a:srgbClr val="FF0000"/>
              </a:solidFill>
            </a:endParaRPr>
          </a:p>
          <a:p>
            <a:endParaRPr lang="ru-RU" sz="40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V = </a:t>
            </a:r>
            <a:r>
              <a:rPr lang="en-US" sz="3200" dirty="0" err="1">
                <a:solidFill>
                  <a:srgbClr val="FF0000"/>
                </a:solidFill>
              </a:rPr>
              <a:t>Sh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</a:p>
          <a:p>
            <a:r>
              <a:rPr lang="en-US" sz="3200" dirty="0">
                <a:solidFill>
                  <a:srgbClr val="FF0000"/>
                </a:solidFill>
              </a:rPr>
              <a:t>V = </a:t>
            </a:r>
            <a:r>
              <a:rPr lang="el-GR" sz="3200" dirty="0">
                <a:solidFill>
                  <a:srgbClr val="FF0000"/>
                </a:solidFill>
              </a:rPr>
              <a:t>π</a:t>
            </a:r>
            <a:r>
              <a:rPr lang="en-US" sz="3200" i="1" dirty="0">
                <a:solidFill>
                  <a:srgbClr val="FF0000"/>
                </a:solidFill>
              </a:rPr>
              <a:t>R</a:t>
            </a:r>
            <a:r>
              <a:rPr lang="en-US" sz="3200" i="1" baseline="30000" dirty="0">
                <a:solidFill>
                  <a:srgbClr val="FF0000"/>
                </a:solidFill>
              </a:rPr>
              <a:t>2</a:t>
            </a:r>
            <a:r>
              <a:rPr lang="en-US" sz="3200" dirty="0">
                <a:solidFill>
                  <a:srgbClr val="FF0000"/>
                </a:solidFill>
              </a:rPr>
              <a:t>h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5720" y="928670"/>
            <a:ext cx="22860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Площадь поверхности цилиндра: </a:t>
            </a:r>
          </a:p>
          <a:p>
            <a:r>
              <a:rPr lang="en-US" sz="4000" dirty="0">
                <a:solidFill>
                  <a:srgbClr val="FF0000"/>
                </a:solidFill>
              </a:rPr>
              <a:t>                     </a:t>
            </a:r>
            <a:endParaRPr lang="ru-RU" sz="4000" dirty="0">
              <a:solidFill>
                <a:srgbClr val="FF0000"/>
              </a:solidFill>
            </a:endParaRPr>
          </a:p>
          <a:p>
            <a:endParaRPr lang="ru-RU" sz="4000" dirty="0">
              <a:solidFill>
                <a:srgbClr val="FF0000"/>
              </a:solidFill>
            </a:endParaRPr>
          </a:p>
          <a:p>
            <a:endParaRPr lang="ru-RU" sz="40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S</a:t>
            </a:r>
            <a:r>
              <a:rPr lang="ru-RU" sz="3200" baseline="-25000" dirty="0">
                <a:solidFill>
                  <a:srgbClr val="FF0000"/>
                </a:solidFill>
              </a:rPr>
              <a:t>бок</a:t>
            </a:r>
            <a:r>
              <a:rPr lang="en-US" sz="3200" dirty="0">
                <a:solidFill>
                  <a:srgbClr val="FF0000"/>
                </a:solidFill>
              </a:rPr>
              <a:t> = 2</a:t>
            </a:r>
            <a:r>
              <a:rPr lang="el-GR" sz="3200" dirty="0">
                <a:solidFill>
                  <a:srgbClr val="FF0000"/>
                </a:solidFill>
              </a:rPr>
              <a:t>π</a:t>
            </a:r>
            <a:r>
              <a:rPr lang="en-US" sz="3200" i="1" dirty="0" err="1">
                <a:solidFill>
                  <a:srgbClr val="FF0000"/>
                </a:solidFill>
              </a:rPr>
              <a:t>R</a:t>
            </a:r>
            <a:r>
              <a:rPr lang="en-US" sz="3200" dirty="0" err="1">
                <a:solidFill>
                  <a:srgbClr val="FF0000"/>
                </a:solidFill>
              </a:rPr>
              <a:t>h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85720" y="4464000"/>
            <a:ext cx="37862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S</a:t>
            </a:r>
            <a:r>
              <a:rPr lang="ru-RU" sz="3200" baseline="-25000" dirty="0" err="1">
                <a:solidFill>
                  <a:srgbClr val="FF0000"/>
                </a:solidFill>
              </a:rPr>
              <a:t>цил</a:t>
            </a:r>
            <a:r>
              <a:rPr lang="en-US" sz="3200" dirty="0">
                <a:solidFill>
                  <a:srgbClr val="FF0000"/>
                </a:solidFill>
              </a:rPr>
              <a:t> = 2</a:t>
            </a:r>
            <a:r>
              <a:rPr lang="el-GR" sz="3200" dirty="0">
                <a:solidFill>
                  <a:srgbClr val="FF0000"/>
                </a:solidFill>
              </a:rPr>
              <a:t>π</a:t>
            </a:r>
            <a:r>
              <a:rPr lang="en-US" sz="3200" i="1" dirty="0" err="1">
                <a:solidFill>
                  <a:srgbClr val="FF0000"/>
                </a:solidFill>
              </a:rPr>
              <a:t>R</a:t>
            </a:r>
            <a:r>
              <a:rPr lang="en-US" sz="3200" dirty="0" err="1">
                <a:solidFill>
                  <a:srgbClr val="FF0000"/>
                </a:solidFill>
              </a:rPr>
              <a:t>h</a:t>
            </a:r>
            <a:r>
              <a:rPr lang="ru-RU" sz="3200" dirty="0">
                <a:solidFill>
                  <a:srgbClr val="FF0000"/>
                </a:solidFill>
              </a:rPr>
              <a:t> + 2</a:t>
            </a:r>
            <a:r>
              <a:rPr lang="el-GR" sz="3200" dirty="0">
                <a:solidFill>
                  <a:srgbClr val="FF0000"/>
                </a:solidFill>
              </a:rPr>
              <a:t>π</a:t>
            </a:r>
            <a:r>
              <a:rPr lang="en-US" sz="3200" i="1" dirty="0">
                <a:solidFill>
                  <a:srgbClr val="FF0000"/>
                </a:solidFill>
              </a:rPr>
              <a:t>R</a:t>
            </a:r>
            <a:r>
              <a:rPr lang="ru-RU" sz="3200" baseline="30000" dirty="0">
                <a:solidFill>
                  <a:srgbClr val="FF0000"/>
                </a:solidFill>
              </a:rPr>
              <a:t>2</a:t>
            </a:r>
            <a:r>
              <a:rPr lang="en-US" sz="3200" dirty="0">
                <a:solidFill>
                  <a:srgbClr val="FF0000"/>
                </a:solidFill>
              </a:rPr>
              <a:t> =</a:t>
            </a:r>
            <a:br>
              <a:rPr lang="en-US" sz="3200" dirty="0">
                <a:solidFill>
                  <a:srgbClr val="FF0000"/>
                </a:solidFill>
              </a:rPr>
            </a:br>
            <a:r>
              <a:rPr lang="en-US" sz="3200" dirty="0">
                <a:solidFill>
                  <a:srgbClr val="FF0000"/>
                </a:solidFill>
              </a:rPr>
              <a:t>        = 2</a:t>
            </a:r>
            <a:r>
              <a:rPr lang="el-GR" sz="3200" dirty="0">
                <a:solidFill>
                  <a:srgbClr val="FF0000"/>
                </a:solidFill>
              </a:rPr>
              <a:t>π</a:t>
            </a:r>
            <a:r>
              <a:rPr lang="en-US" sz="3200" i="1" dirty="0">
                <a:solidFill>
                  <a:srgbClr val="FF0000"/>
                </a:solidFill>
              </a:rPr>
              <a:t>R</a:t>
            </a:r>
            <a:r>
              <a:rPr lang="en-US" sz="3200" dirty="0">
                <a:solidFill>
                  <a:srgbClr val="FF0000"/>
                </a:solidFill>
              </a:rPr>
              <a:t>(</a:t>
            </a:r>
            <a:r>
              <a:rPr lang="en-US" sz="3200" i="1" dirty="0">
                <a:solidFill>
                  <a:srgbClr val="FF0000"/>
                </a:solidFill>
              </a:rPr>
              <a:t>R</a:t>
            </a:r>
            <a:r>
              <a:rPr lang="en-US" sz="3200" dirty="0">
                <a:solidFill>
                  <a:srgbClr val="FF0000"/>
                </a:solidFill>
              </a:rPr>
              <a:t> + h)</a:t>
            </a:r>
            <a:endParaRPr lang="ru-RU" sz="3200" dirty="0"/>
          </a:p>
        </p:txBody>
      </p:sp>
      <p:grpSp>
        <p:nvGrpSpPr>
          <p:cNvPr id="33" name="Группа 32"/>
          <p:cNvGrpSpPr/>
          <p:nvPr/>
        </p:nvGrpSpPr>
        <p:grpSpPr>
          <a:xfrm>
            <a:off x="285720" y="5724000"/>
            <a:ext cx="4140000" cy="648000"/>
            <a:chOff x="285720" y="5715046"/>
            <a:chExt cx="4140000" cy="648000"/>
          </a:xfrm>
        </p:grpSpPr>
        <p:sp>
          <p:nvSpPr>
            <p:cNvPr id="29" name="Прямоугольник 28"/>
            <p:cNvSpPr>
              <a:spLocks/>
            </p:cNvSpPr>
            <p:nvPr/>
          </p:nvSpPr>
          <p:spPr>
            <a:xfrm>
              <a:off x="285720" y="5715046"/>
              <a:ext cx="4140000" cy="64800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>
                  <a:solidFill>
                    <a:schemeClr val="accent3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Пример</a:t>
              </a:r>
              <a:r>
                <a:rPr lang="ru-RU" sz="2000" dirty="0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31" name="Овал 30"/>
            <p:cNvSpPr/>
            <p:nvPr/>
          </p:nvSpPr>
          <p:spPr>
            <a:xfrm>
              <a:off x="3929058" y="5786454"/>
              <a:ext cx="428628" cy="42862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50000"/>
                    </a:schemeClr>
                  </a:solidFill>
                  <a:latin typeface="Wingdings 2" pitchFamily="18" charset="2"/>
                </a:rPr>
                <a:t>P</a:t>
              </a:r>
              <a:endParaRPr lang="ru-RU" sz="4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4716000" y="5724000"/>
            <a:ext cx="4140000" cy="648000"/>
            <a:chOff x="285720" y="5715046"/>
            <a:chExt cx="4140000" cy="648000"/>
          </a:xfrm>
        </p:grpSpPr>
        <p:sp>
          <p:nvSpPr>
            <p:cNvPr id="35" name="Прямоугольник 34"/>
            <p:cNvSpPr>
              <a:spLocks/>
            </p:cNvSpPr>
            <p:nvPr/>
          </p:nvSpPr>
          <p:spPr>
            <a:xfrm>
              <a:off x="285720" y="5715046"/>
              <a:ext cx="4140000" cy="6480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635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Пример</a:t>
              </a:r>
              <a:r>
                <a:rPr lang="ru-RU" sz="2000" dirty="0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36" name="Овал 35"/>
            <p:cNvSpPr/>
            <p:nvPr/>
          </p:nvSpPr>
          <p:spPr>
            <a:xfrm>
              <a:off x="3929058" y="5786454"/>
              <a:ext cx="428628" cy="42862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635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50000"/>
                    </a:schemeClr>
                  </a:solidFill>
                  <a:latin typeface="Wingdings 2" pitchFamily="18" charset="2"/>
                </a:rPr>
                <a:t>P</a:t>
              </a:r>
              <a:endParaRPr lang="ru-RU" sz="4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214282" y="936000"/>
            <a:ext cx="4356000" cy="4680000"/>
            <a:chOff x="214282" y="0"/>
            <a:chExt cx="4356000" cy="4680000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214282" y="0"/>
              <a:ext cx="4356000" cy="46800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635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4068000" y="36000"/>
              <a:ext cx="428628" cy="428628"/>
            </a:xfrm>
            <a:prstGeom prst="ellipse">
              <a:avLst/>
            </a:prstGeom>
            <a:solidFill>
              <a:srgbClr val="FFD9D9"/>
            </a:solidFill>
            <a:ln w="6350">
              <a:solidFill>
                <a:srgbClr val="FF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C00000"/>
                  </a:solidFill>
                  <a:latin typeface="Wingdings 2" pitchFamily="18" charset="2"/>
                </a:rPr>
                <a:t>O</a:t>
              </a:r>
              <a:endParaRPr lang="ru-RU" sz="3600" b="1" dirty="0">
                <a:solidFill>
                  <a:srgbClr val="C00000"/>
                </a:solidFill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60000" y="144000"/>
              <a:ext cx="2857500" cy="2771775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</p:pic>
        <p:sp>
          <p:nvSpPr>
            <p:cNvPr id="43" name="TextBox 42"/>
            <p:cNvSpPr txBox="1"/>
            <p:nvPr/>
          </p:nvSpPr>
          <p:spPr>
            <a:xfrm>
              <a:off x="252000" y="2916000"/>
              <a:ext cx="405271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Найти объем банки с оливками, </a:t>
              </a:r>
            </a:p>
            <a:p>
              <a:r>
                <a:rPr lang="ru-RU" sz="2000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если ее высота равна 10 см, </a:t>
              </a:r>
            </a:p>
            <a:p>
              <a:r>
                <a:rPr lang="ru-RU" sz="2000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а диаметр основания 6 см.</a:t>
              </a:r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4572000" y="936000"/>
            <a:ext cx="4356000" cy="4680000"/>
            <a:chOff x="4572000" y="0"/>
            <a:chExt cx="4356000" cy="4680000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4572000" y="0"/>
              <a:ext cx="4356000" cy="468000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8424000" y="36000"/>
              <a:ext cx="428628" cy="428628"/>
            </a:xfrm>
            <a:prstGeom prst="ellipse">
              <a:avLst/>
            </a:prstGeom>
            <a:solidFill>
              <a:srgbClr val="FFD9D9"/>
            </a:solidFill>
            <a:ln w="6350">
              <a:solidFill>
                <a:srgbClr val="FF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C00000"/>
                  </a:solidFill>
                  <a:latin typeface="Wingdings 2" pitchFamily="18" charset="2"/>
                </a:rPr>
                <a:t>O</a:t>
              </a:r>
              <a:endParaRPr lang="ru-RU" sz="3600" b="1" dirty="0">
                <a:solidFill>
                  <a:srgbClr val="C00000"/>
                </a:solidFill>
              </a:endParaRPr>
            </a:p>
          </p:txBody>
        </p: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752000" y="144000"/>
              <a:ext cx="2857500" cy="2771775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</p:pic>
        <p:sp>
          <p:nvSpPr>
            <p:cNvPr id="45" name="TextBox 44"/>
            <p:cNvSpPr txBox="1"/>
            <p:nvPr/>
          </p:nvSpPr>
          <p:spPr>
            <a:xfrm>
              <a:off x="4680000" y="2916000"/>
              <a:ext cx="3667158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dirty="0">
                  <a:solidFill>
                    <a:schemeClr val="accent3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Найти площадь поверхности</a:t>
              </a:r>
            </a:p>
            <a:p>
              <a:r>
                <a:rPr lang="ru-RU" sz="2000" dirty="0">
                  <a:solidFill>
                    <a:schemeClr val="accent3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банки с сардинами, </a:t>
              </a:r>
            </a:p>
            <a:p>
              <a:r>
                <a:rPr lang="ru-RU" sz="2000" dirty="0">
                  <a:solidFill>
                    <a:schemeClr val="accent3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если ее высота равна 4 см, </a:t>
              </a:r>
            </a:p>
            <a:p>
              <a:r>
                <a:rPr lang="ru-RU" sz="2000" dirty="0">
                  <a:solidFill>
                    <a:schemeClr val="accent3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а диаметр основания12см.</a:t>
              </a:r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4572000" y="5724000"/>
            <a:ext cx="4356000" cy="648000"/>
            <a:chOff x="857224" y="4000504"/>
            <a:chExt cx="4356000" cy="648000"/>
          </a:xfrm>
        </p:grpSpPr>
        <p:sp>
          <p:nvSpPr>
            <p:cNvPr id="50" name="Прямоугольник 49"/>
            <p:cNvSpPr/>
            <p:nvPr/>
          </p:nvSpPr>
          <p:spPr>
            <a:xfrm>
              <a:off x="857224" y="4000504"/>
              <a:ext cx="4356000" cy="64800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>
                  <a:solidFill>
                    <a:schemeClr val="accent3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Показать ответ</a:t>
              </a:r>
            </a:p>
          </p:txBody>
        </p:sp>
        <p:sp>
          <p:nvSpPr>
            <p:cNvPr id="51" name="Овал 50"/>
            <p:cNvSpPr/>
            <p:nvPr/>
          </p:nvSpPr>
          <p:spPr>
            <a:xfrm>
              <a:off x="4752000" y="4032000"/>
              <a:ext cx="428628" cy="42862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50000"/>
                    </a:schemeClr>
                  </a:solidFill>
                  <a:latin typeface="Wingdings 2" pitchFamily="18" charset="2"/>
                </a:rPr>
                <a:t>P</a:t>
              </a:r>
              <a:endParaRPr lang="ru-RU" sz="4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4714876" y="5143512"/>
            <a:ext cx="16610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S=120</a:t>
            </a:r>
            <a:r>
              <a:rPr lang="el-GR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π</a:t>
            </a:r>
            <a:r>
              <a:rPr lang="en-US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см</a:t>
            </a:r>
            <a:r>
              <a:rPr lang="ru-RU" sz="2000" b="1" i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grpSp>
        <p:nvGrpSpPr>
          <p:cNvPr id="53" name="Группа 52"/>
          <p:cNvGrpSpPr/>
          <p:nvPr/>
        </p:nvGrpSpPr>
        <p:grpSpPr>
          <a:xfrm>
            <a:off x="214282" y="5724000"/>
            <a:ext cx="4356000" cy="648000"/>
            <a:chOff x="857224" y="4000504"/>
            <a:chExt cx="4356000" cy="648000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857224" y="4000504"/>
              <a:ext cx="4356000" cy="6480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6350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>
                  <a:solidFill>
                    <a:schemeClr val="accent2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Показать ответ</a:t>
              </a:r>
            </a:p>
          </p:txBody>
        </p:sp>
        <p:sp>
          <p:nvSpPr>
            <p:cNvPr id="55" name="Овал 54"/>
            <p:cNvSpPr/>
            <p:nvPr/>
          </p:nvSpPr>
          <p:spPr>
            <a:xfrm>
              <a:off x="4752000" y="4032000"/>
              <a:ext cx="428628" cy="42862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63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50000"/>
                    </a:schemeClr>
                  </a:solidFill>
                  <a:latin typeface="Wingdings 2" pitchFamily="18" charset="2"/>
                </a:rPr>
                <a:t>P</a:t>
              </a:r>
              <a:endParaRPr lang="ru-RU" sz="4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357158" y="5143512"/>
            <a:ext cx="14702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V=90</a:t>
            </a:r>
            <a:r>
              <a:rPr lang="el-GR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π</a:t>
            </a:r>
            <a:r>
              <a:rPr lang="en-US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см</a:t>
            </a:r>
            <a:r>
              <a:rPr lang="en-US" sz="2000" b="1" i="1" baseline="30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000" b="1" i="1" baseline="30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2" grpId="0"/>
      <p:bldP spid="52" grpId="1"/>
      <p:bldP spid="56" grpId="0"/>
      <p:bldP spid="56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229</Words>
  <Application>Microsoft Office PowerPoint</Application>
  <PresentationFormat>Экран (4:3)</PresentationFormat>
  <Paragraphs>84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Impact</vt:lpstr>
      <vt:lpstr>Wingdings 2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Элла Иксанова</cp:lastModifiedBy>
  <cp:revision>140</cp:revision>
  <dcterms:modified xsi:type="dcterms:W3CDTF">2020-12-08T12:24:07Z</dcterms:modified>
</cp:coreProperties>
</file>