
<file path=[Content_Types].xml><?xml version="1.0" encoding="utf-8"?>
<Types xmlns="http://schemas.openxmlformats.org/package/2006/content-types"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docProps/custom.xml" ContentType="application/vnd.openxmlformats-officedocument.custom-properties+xml"/>
  <Default Extension="wdp" ContentType="image/vnd.ms-photo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6" r:id="rId5"/>
    <p:sldId id="257" r:id="rId6"/>
    <p:sldId id="258" r:id="rId7"/>
    <p:sldId id="259" r:id="rId8"/>
    <p:sldId id="260" r:id="rId9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FFFF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horzBarState="maximized">
    <p:restoredLeft sz="14994" autoAdjust="0"/>
    <p:restoredTop sz="94660"/>
  </p:normalViewPr>
  <p:slideViewPr>
    <p:cSldViewPr snapToGrid="0">
      <p:cViewPr varScale="1">
        <p:scale>
          <a:sx n="87" d="100"/>
          <a:sy n="87" d="100"/>
        </p:scale>
        <p:origin x="-168" y="-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theme" Target="theme/theme1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viewProps" Target="viewProps.xml"/><Relationship Id="rId5" Type="http://schemas.openxmlformats.org/officeDocument/2006/relationships/slide" Target="slides/slide1.xml"/><Relationship Id="rId10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5604E8-30EE-4E7A-934E-DB7CB2F1B2AB}" type="datetimeFigureOut">
              <a:rPr lang="ru-RU" smtClean="0"/>
              <a:pPr/>
              <a:t>28.05.2020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4D122C-2734-4FA1-B156-6AE60C506E5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67500850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5604E8-30EE-4E7A-934E-DB7CB2F1B2AB}" type="datetimeFigureOut">
              <a:rPr lang="ru-RU" smtClean="0"/>
              <a:pPr/>
              <a:t>28.05.2020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4D122C-2734-4FA1-B156-6AE60C506E5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494590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5604E8-30EE-4E7A-934E-DB7CB2F1B2AB}" type="datetimeFigureOut">
              <a:rPr lang="ru-RU" smtClean="0"/>
              <a:pPr/>
              <a:t>28.05.2020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4D122C-2734-4FA1-B156-6AE60C506E5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8123678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5604E8-30EE-4E7A-934E-DB7CB2F1B2AB}" type="datetimeFigureOut">
              <a:rPr lang="ru-RU" smtClean="0"/>
              <a:pPr/>
              <a:t>28.05.2020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4D122C-2734-4FA1-B156-6AE60C506E5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5493415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5604E8-30EE-4E7A-934E-DB7CB2F1B2AB}" type="datetimeFigureOut">
              <a:rPr lang="ru-RU" smtClean="0"/>
              <a:pPr/>
              <a:t>28.05.2020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4D122C-2734-4FA1-B156-6AE60C506E5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39621236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5604E8-30EE-4E7A-934E-DB7CB2F1B2AB}" type="datetimeFigureOut">
              <a:rPr lang="ru-RU" smtClean="0"/>
              <a:pPr/>
              <a:t>28.05.2020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4D122C-2734-4FA1-B156-6AE60C506E5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61399361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5604E8-30EE-4E7A-934E-DB7CB2F1B2AB}" type="datetimeFigureOut">
              <a:rPr lang="ru-RU" smtClean="0"/>
              <a:pPr/>
              <a:t>28.05.2020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4D122C-2734-4FA1-B156-6AE60C506E5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36794369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5604E8-30EE-4E7A-934E-DB7CB2F1B2AB}" type="datetimeFigureOut">
              <a:rPr lang="ru-RU" smtClean="0"/>
              <a:pPr/>
              <a:t>28.05.2020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4D122C-2734-4FA1-B156-6AE60C506E5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0494881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5604E8-30EE-4E7A-934E-DB7CB2F1B2AB}" type="datetimeFigureOut">
              <a:rPr lang="ru-RU" smtClean="0"/>
              <a:pPr/>
              <a:t>28.05.2020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4D122C-2734-4FA1-B156-6AE60C506E5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85617166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5604E8-30EE-4E7A-934E-DB7CB2F1B2AB}" type="datetimeFigureOut">
              <a:rPr lang="ru-RU" smtClean="0"/>
              <a:pPr/>
              <a:t>28.05.2020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4D122C-2734-4FA1-B156-6AE60C506E5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37006074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5604E8-30EE-4E7A-934E-DB7CB2F1B2AB}" type="datetimeFigureOut">
              <a:rPr lang="ru-RU" smtClean="0"/>
              <a:pPr/>
              <a:t>28.05.2020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4D122C-2734-4FA1-B156-6AE60C506E5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34966517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C5604E8-30EE-4E7A-934E-DB7CB2F1B2AB}" type="datetimeFigureOut">
              <a:rPr lang="ru-RU" smtClean="0"/>
              <a:pPr/>
              <a:t>28.05.2020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94D122C-2734-4FA1-B156-6AE60C506E5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130035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hyperlink" Target="https://media.istockphoto.com/vectors/computer-vector-vector-id164104498" TargetMode="External"/><Relationship Id="rId3" Type="http://schemas.openxmlformats.org/officeDocument/2006/relationships/hyperlink" Target="https://ds02.infourok.ru/uploads/ex/1044/0003581b-0a405c62/hello_html_41694162.jpg" TargetMode="External"/><Relationship Id="rId7" Type="http://schemas.openxmlformats.org/officeDocument/2006/relationships/hyperlink" Target="https://im0-tub-ru.yandex.net/i?id=49f6266542e9376d99616974847c9124&amp;n=13" TargetMode="Externa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posgrado.fceia.unr.edu.ar/images/fotos/carreras/doctorados/Doctorado-en-Informatica-2.jpg" TargetMode="External"/><Relationship Id="rId5" Type="http://schemas.openxmlformats.org/officeDocument/2006/relationships/hyperlink" Target="https://media.istockphoto.com/photos/futuristic-techno-design-on-background-of-fantastic-supercomputer-picture-id667024156" TargetMode="External"/><Relationship Id="rId4" Type="http://schemas.openxmlformats.org/officeDocument/2006/relationships/hyperlink" Target="https://st2.depositphotos.com/3223379/7683/i/950/depositphotos_76837389-stock-photo-laptop-computer-with-binary-streams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Медийная информатика - Магистратура | Венский Университет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11763" b="11861"/>
          <a:stretch/>
        </p:blipFill>
        <p:spPr bwMode="auto">
          <a:xfrm>
            <a:off x="0" y="0"/>
            <a:ext cx="12215101" cy="6884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35550" y="2532993"/>
            <a:ext cx="9144000" cy="1526680"/>
          </a:xfrm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>
            <a:normAutofit fontScale="90000"/>
          </a:bodyPr>
          <a:lstStyle/>
          <a:p>
            <a:r>
              <a:rPr lang="ru-RU" dirty="0" smtClean="0">
                <a:latin typeface="Segoe UI Black" panose="020B0A02040204020203" pitchFamily="34" charset="0"/>
                <a:ea typeface="Segoe UI Black" panose="020B0A02040204020203" pitchFamily="34" charset="0"/>
                <a:cs typeface="Segoe UI Black" panose="020B0A02040204020203" pitchFamily="34" charset="0"/>
              </a:rPr>
              <a:t>Тест-презентация на тему «Информатика»</a:t>
            </a:r>
            <a:endParaRPr lang="ru-RU" dirty="0">
              <a:latin typeface="Segoe UI Black" panose="020B0A02040204020203" pitchFamily="34" charset="0"/>
              <a:ea typeface="Segoe UI Black" panose="020B0A02040204020203" pitchFamily="34" charset="0"/>
              <a:cs typeface="Segoe UI Black" panose="020B0A02040204020203" pitchFamily="34" charset="0"/>
            </a:endParaRPr>
          </a:p>
        </p:txBody>
      </p:sp>
      <p:sp>
        <p:nvSpPr>
          <p:cNvPr id="5" name="Подзаголовок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0890965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Картинки информатика (30 фото) • Прикольные картинки и позитив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sharpenSoften amount="-42000"/>
                    </a14:imgEffect>
                    <a14:imgEffect>
                      <a14:saturation sat="79000"/>
                    </a14:imgEffect>
                    <a14:imgEffect>
                      <a14:brightnessContrast bright="2000" contrast="-18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t="6430" b="18479"/>
          <a:stretch/>
        </p:blipFill>
        <p:spPr bwMode="auto">
          <a:xfrm>
            <a:off x="0" y="-15765"/>
            <a:ext cx="12205708" cy="6881493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530772" y="686075"/>
            <a:ext cx="7152291" cy="584775"/>
          </a:xfrm>
          <a:prstGeom prst="rect">
            <a:avLst/>
          </a:prstGeom>
          <a:gradFill>
            <a:gsLst>
              <a:gs pos="0">
                <a:srgbClr val="002060"/>
              </a:gs>
              <a:gs pos="100000">
                <a:schemeClr val="dk1">
                  <a:lumMod val="99000"/>
                  <a:satMod val="120000"/>
                  <a:shade val="78000"/>
                </a:schemeClr>
              </a:gs>
            </a:gsLst>
          </a:gradFill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ru-RU" sz="3200" dirty="0">
                <a:latin typeface="Segoe UI Black" panose="020B0A02040204020203" pitchFamily="34" charset="0"/>
                <a:ea typeface="Segoe UI Black" panose="020B0A02040204020203" pitchFamily="34" charset="0"/>
                <a:cs typeface="Segoe UI Black" panose="020B0A02040204020203" pitchFamily="34" charset="0"/>
              </a:rPr>
              <a:t>Главная функция информатики: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1149569" y="1955973"/>
            <a:ext cx="4288220" cy="1477328"/>
          </a:xfrm>
          <a:prstGeom prst="rect">
            <a:avLst/>
          </a:prstGeom>
          <a:gradFill>
            <a:gsLst>
              <a:gs pos="0">
                <a:schemeClr val="accent1">
                  <a:lumMod val="50000"/>
                </a:schemeClr>
              </a:gs>
              <a:gs pos="100000">
                <a:schemeClr val="dk1">
                  <a:lumMod val="99000"/>
                  <a:satMod val="120000"/>
                  <a:shade val="78000"/>
                </a:schemeClr>
              </a:gs>
            </a:gsLst>
          </a:gradFill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ru-RU" dirty="0" smtClean="0">
                <a:solidFill>
                  <a:srgbClr val="66FFFF"/>
                </a:solidFill>
                <a:latin typeface="Segoe UI Black" panose="020B0A02040204020203" pitchFamily="34" charset="0"/>
                <a:ea typeface="Segoe UI Black" panose="020B0A02040204020203" pitchFamily="34" charset="0"/>
                <a:cs typeface="Segoe UI Black" panose="020B0A02040204020203" pitchFamily="34" charset="0"/>
              </a:rPr>
              <a:t>1.</a:t>
            </a:r>
            <a:r>
              <a:rPr lang="ru-RU" dirty="0" smtClean="0">
                <a:latin typeface="Segoe UI Black" panose="020B0A02040204020203" pitchFamily="34" charset="0"/>
                <a:ea typeface="Segoe UI Black" panose="020B0A02040204020203" pitchFamily="34" charset="0"/>
                <a:cs typeface="Segoe UI Black" panose="020B0A02040204020203" pitchFamily="34" charset="0"/>
              </a:rPr>
              <a:t> Разработка </a:t>
            </a:r>
            <a:r>
              <a:rPr lang="ru-RU" dirty="0">
                <a:latin typeface="Segoe UI Black" panose="020B0A02040204020203" pitchFamily="34" charset="0"/>
                <a:ea typeface="Segoe UI Black" panose="020B0A02040204020203" pitchFamily="34" charset="0"/>
                <a:cs typeface="Segoe UI Black" panose="020B0A02040204020203" pitchFamily="34" charset="0"/>
              </a:rPr>
              <a:t>методов и средств преобразования информации и их использование в организации технологического процесса переработки информации.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82716" y="4380574"/>
            <a:ext cx="2580290" cy="1200329"/>
          </a:xfrm>
          <a:prstGeom prst="rect">
            <a:avLst/>
          </a:prstGeom>
          <a:gradFill>
            <a:gsLst>
              <a:gs pos="0">
                <a:schemeClr val="dk1">
                  <a:satMod val="103000"/>
                  <a:lumMod val="102000"/>
                  <a:tint val="94000"/>
                </a:schemeClr>
              </a:gs>
              <a:gs pos="100000">
                <a:schemeClr val="accent1">
                  <a:lumMod val="50000"/>
                </a:schemeClr>
              </a:gs>
            </a:gsLst>
          </a:gradFill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ru-RU" dirty="0" smtClean="0">
                <a:solidFill>
                  <a:srgbClr val="66FFFF"/>
                </a:solidFill>
                <a:latin typeface="Segoe UI Black" panose="020B0A02040204020203" pitchFamily="34" charset="0"/>
                <a:ea typeface="Segoe UI Black" panose="020B0A02040204020203" pitchFamily="34" charset="0"/>
                <a:cs typeface="Segoe UI Black" panose="020B0A02040204020203" pitchFamily="34" charset="0"/>
              </a:rPr>
              <a:t>2. </a:t>
            </a:r>
            <a:r>
              <a:rPr lang="ru-RU" dirty="0" smtClean="0">
                <a:latin typeface="Segoe UI Black" panose="020B0A02040204020203" pitchFamily="34" charset="0"/>
                <a:ea typeface="Segoe UI Black" panose="020B0A02040204020203" pitchFamily="34" charset="0"/>
                <a:cs typeface="Segoe UI Black" panose="020B0A02040204020203" pitchFamily="34" charset="0"/>
              </a:rPr>
              <a:t>Исследование </a:t>
            </a:r>
            <a:r>
              <a:rPr lang="ru-RU" dirty="0">
                <a:latin typeface="Segoe UI Black" panose="020B0A02040204020203" pitchFamily="34" charset="0"/>
                <a:ea typeface="Segoe UI Black" panose="020B0A02040204020203" pitchFamily="34" charset="0"/>
                <a:cs typeface="Segoe UI Black" panose="020B0A02040204020203" pitchFamily="34" charset="0"/>
              </a:rPr>
              <a:t>информационных процессов любой природы.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6587358" y="1817474"/>
            <a:ext cx="4834759" cy="1754326"/>
          </a:xfrm>
          <a:prstGeom prst="rect">
            <a:avLst/>
          </a:prstGeom>
          <a:gradFill>
            <a:gsLst>
              <a:gs pos="0">
                <a:schemeClr val="dk1">
                  <a:satMod val="103000"/>
                  <a:lumMod val="102000"/>
                  <a:tint val="94000"/>
                </a:schemeClr>
              </a:gs>
              <a:gs pos="100000">
                <a:schemeClr val="accent1">
                  <a:lumMod val="50000"/>
                </a:schemeClr>
              </a:gs>
            </a:gsLst>
          </a:gradFill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ru-RU" dirty="0" smtClean="0">
                <a:solidFill>
                  <a:srgbClr val="66FFFF"/>
                </a:solidFill>
                <a:latin typeface="Segoe UI Black" panose="020B0A02040204020203" pitchFamily="34" charset="0"/>
                <a:ea typeface="Segoe UI Black" panose="020B0A02040204020203" pitchFamily="34" charset="0"/>
                <a:cs typeface="Segoe UI Black" panose="020B0A02040204020203" pitchFamily="34" charset="0"/>
              </a:rPr>
              <a:t>3.</a:t>
            </a:r>
            <a:r>
              <a:rPr lang="ru-RU" dirty="0" smtClean="0">
                <a:latin typeface="Segoe UI Black" panose="020B0A02040204020203" pitchFamily="34" charset="0"/>
                <a:ea typeface="Segoe UI Black" panose="020B0A02040204020203" pitchFamily="34" charset="0"/>
                <a:cs typeface="Segoe UI Black" panose="020B0A02040204020203" pitchFamily="34" charset="0"/>
              </a:rPr>
              <a:t> Разработка </a:t>
            </a:r>
            <a:r>
              <a:rPr lang="ru-RU" dirty="0">
                <a:latin typeface="Segoe UI Black" panose="020B0A02040204020203" pitchFamily="34" charset="0"/>
                <a:ea typeface="Segoe UI Black" panose="020B0A02040204020203" pitchFamily="34" charset="0"/>
                <a:cs typeface="Segoe UI Black" panose="020B0A02040204020203" pitchFamily="34" charset="0"/>
              </a:rPr>
              <a:t>информационной техники и создание новейшей технологии переработки информации на базе полученных результатов исследования информационных процессов.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5122752" y="4338093"/>
            <a:ext cx="4879428" cy="1754326"/>
          </a:xfrm>
          <a:prstGeom prst="rect">
            <a:avLst/>
          </a:prstGeom>
          <a:gradFill>
            <a:gsLst>
              <a:gs pos="0">
                <a:schemeClr val="dk1">
                  <a:satMod val="103000"/>
                  <a:lumMod val="102000"/>
                  <a:tint val="94000"/>
                </a:schemeClr>
              </a:gs>
              <a:gs pos="50000">
                <a:schemeClr val="accent1">
                  <a:lumMod val="50000"/>
                </a:schemeClr>
              </a:gs>
              <a:gs pos="100000">
                <a:schemeClr val="dk1">
                  <a:lumMod val="99000"/>
                  <a:satMod val="120000"/>
                  <a:shade val="78000"/>
                </a:schemeClr>
              </a:gs>
            </a:gsLst>
          </a:gradFill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ru-RU" dirty="0" smtClean="0">
                <a:solidFill>
                  <a:srgbClr val="66FFFF"/>
                </a:solidFill>
                <a:latin typeface="Segoe UI Black" panose="020B0A02040204020203" pitchFamily="34" charset="0"/>
                <a:ea typeface="Segoe UI Black" panose="020B0A02040204020203" pitchFamily="34" charset="0"/>
                <a:cs typeface="Segoe UI Black" panose="020B0A02040204020203" pitchFamily="34" charset="0"/>
              </a:rPr>
              <a:t>4.</a:t>
            </a:r>
            <a:r>
              <a:rPr lang="ru-RU" dirty="0" smtClean="0">
                <a:latin typeface="Segoe UI Black" panose="020B0A02040204020203" pitchFamily="34" charset="0"/>
                <a:ea typeface="Segoe UI Black" panose="020B0A02040204020203" pitchFamily="34" charset="0"/>
                <a:cs typeface="Segoe UI Black" panose="020B0A02040204020203" pitchFamily="34" charset="0"/>
              </a:rPr>
              <a:t> Решение </a:t>
            </a:r>
            <a:r>
              <a:rPr lang="ru-RU" dirty="0">
                <a:latin typeface="Segoe UI Black" panose="020B0A02040204020203" pitchFamily="34" charset="0"/>
                <a:ea typeface="Segoe UI Black" panose="020B0A02040204020203" pitchFamily="34" charset="0"/>
                <a:cs typeface="Segoe UI Black" panose="020B0A02040204020203" pitchFamily="34" charset="0"/>
              </a:rPr>
              <a:t>научных и инженерных проблем создания, внедрения и обеспечения эффективного использования компьютерной техники и технологии во всех сферах общественной жизни</a:t>
            </a:r>
            <a:r>
              <a:rPr lang="ru-RU" dirty="0"/>
              <a:t>.</a:t>
            </a:r>
          </a:p>
        </p:txBody>
      </p:sp>
      <p:pic>
        <p:nvPicPr>
          <p:cNvPr id="2052" name="Picture 4" descr="Красный Крест Ошибка - Бесплатная векторная графика на Pixabay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389390" y="3991601"/>
            <a:ext cx="1766941" cy="17669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Красный Крест Ошибка - Бесплатная векторная графика на Pixabay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923153" y="1334305"/>
            <a:ext cx="2593840" cy="25938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Красный Крест Ошибка - Бесплатная векторная графика на Pixabay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490499" y="3991601"/>
            <a:ext cx="2457558" cy="24575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8" name="Picture 10" descr="правильно png » PNG Image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232615" y="1396962"/>
            <a:ext cx="2590800" cy="2857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970685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>
                      <p:stCondLst>
                        <p:cond delay="0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33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4" fill="hold">
                      <p:stCondLst>
                        <p:cond delay="0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20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Специальность Информатика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sharpenSoften amount="-69000"/>
                    </a14:imgEffect>
                    <a14:imgEffect>
                      <a14:saturation sat="58000"/>
                    </a14:imgEffect>
                    <a14:imgEffect>
                      <a14:brightnessContrast bright="6000" contrast="-42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b="15561"/>
          <a:stretch/>
        </p:blipFill>
        <p:spPr bwMode="auto">
          <a:xfrm>
            <a:off x="0" y="0"/>
            <a:ext cx="12192000" cy="6863255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3255817" y="713463"/>
            <a:ext cx="6030686" cy="461665"/>
          </a:xfrm>
          <a:prstGeom prst="rect">
            <a:avLst/>
          </a:prstGeom>
          <a:gradFill>
            <a:gsLst>
              <a:gs pos="0">
                <a:schemeClr val="accent1">
                  <a:lumMod val="75000"/>
                </a:schemeClr>
              </a:gs>
              <a:gs pos="78000">
                <a:schemeClr val="tx2">
                  <a:lumMod val="50000"/>
                </a:schemeClr>
              </a:gs>
            </a:gsLst>
          </a:gradFill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ru-RU" sz="2400" dirty="0">
                <a:latin typeface="Segoe UI Black" panose="020B0A02040204020203" pitchFamily="34" charset="0"/>
                <a:ea typeface="Segoe UI Black" panose="020B0A02040204020203" pitchFamily="34" charset="0"/>
                <a:cs typeface="Segoe UI Black" panose="020B0A02040204020203" pitchFamily="34" charset="0"/>
              </a:rPr>
              <a:t>Информационные технологии – это: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578069" y="2152379"/>
            <a:ext cx="5517931" cy="923330"/>
          </a:xfrm>
          <a:prstGeom prst="rect">
            <a:avLst/>
          </a:prstGeom>
          <a:gradFill>
            <a:gsLst>
              <a:gs pos="0">
                <a:schemeClr val="accent1">
                  <a:lumMod val="75000"/>
                </a:schemeClr>
              </a:gs>
              <a:gs pos="69000">
                <a:schemeClr val="dk1">
                  <a:lumMod val="99000"/>
                  <a:satMod val="120000"/>
                  <a:shade val="78000"/>
                </a:schemeClr>
              </a:gs>
            </a:gsLst>
          </a:gradFill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rgbClr val="66FFFF"/>
                </a:solidFill>
                <a:latin typeface="Segoe UI Black" panose="020B0A02040204020203" pitchFamily="34" charset="0"/>
                <a:ea typeface="Segoe UI Black" panose="020B0A02040204020203" pitchFamily="34" charset="0"/>
                <a:cs typeface="Segoe UI Black" panose="020B0A02040204020203" pitchFamily="34" charset="0"/>
              </a:rPr>
              <a:t>1. </a:t>
            </a:r>
            <a:r>
              <a:rPr lang="ru-RU" dirty="0" smtClean="0">
                <a:latin typeface="Segoe UI Black" panose="020B0A02040204020203" pitchFamily="34" charset="0"/>
                <a:ea typeface="Segoe UI Black" panose="020B0A02040204020203" pitchFamily="34" charset="0"/>
                <a:cs typeface="Segoe UI Black" panose="020B0A02040204020203" pitchFamily="34" charset="0"/>
              </a:rPr>
              <a:t>Сведения </a:t>
            </a:r>
            <a:r>
              <a:rPr lang="ru-RU" dirty="0">
                <a:latin typeface="Segoe UI Black" panose="020B0A02040204020203" pitchFamily="34" charset="0"/>
                <a:ea typeface="Segoe UI Black" panose="020B0A02040204020203" pitchFamily="34" charset="0"/>
                <a:cs typeface="Segoe UI Black" panose="020B0A02040204020203" pitchFamily="34" charset="0"/>
              </a:rPr>
              <a:t>о ком-то или о чём-то, передаваемые в форме знаков или сигналов.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6899563" y="2386940"/>
            <a:ext cx="4773880" cy="1200329"/>
          </a:xfrm>
          <a:prstGeom prst="rect">
            <a:avLst/>
          </a:prstGeom>
          <a:gradFill>
            <a:gsLst>
              <a:gs pos="12000">
                <a:schemeClr val="tx1"/>
              </a:gs>
              <a:gs pos="100000">
                <a:schemeClr val="accent1">
                  <a:lumMod val="75000"/>
                </a:schemeClr>
              </a:gs>
            </a:gsLst>
          </a:gradFill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ru-RU" dirty="0" smtClean="0">
                <a:solidFill>
                  <a:srgbClr val="66FFFF"/>
                </a:solidFill>
                <a:latin typeface="Segoe UI Black" panose="020B0A02040204020203" pitchFamily="34" charset="0"/>
                <a:ea typeface="Segoe UI Black" panose="020B0A02040204020203" pitchFamily="34" charset="0"/>
                <a:cs typeface="Segoe UI Black" panose="020B0A02040204020203" pitchFamily="34" charset="0"/>
              </a:rPr>
              <a:t>2.</a:t>
            </a:r>
            <a:r>
              <a:rPr lang="ru-RU" dirty="0" smtClean="0">
                <a:latin typeface="Segoe UI Black" panose="020B0A02040204020203" pitchFamily="34" charset="0"/>
                <a:ea typeface="Segoe UI Black" panose="020B0A02040204020203" pitchFamily="34" charset="0"/>
                <a:cs typeface="Segoe UI Black" panose="020B0A02040204020203" pitchFamily="34" charset="0"/>
              </a:rPr>
              <a:t> </a:t>
            </a:r>
            <a:r>
              <a:rPr lang="ru-RU" dirty="0">
                <a:latin typeface="Segoe UI Black" panose="020B0A02040204020203" pitchFamily="34" charset="0"/>
                <a:ea typeface="Segoe UI Black" panose="020B0A02040204020203" pitchFamily="34" charset="0"/>
                <a:cs typeface="Segoe UI Black" panose="020B0A02040204020203" pitchFamily="34" charset="0"/>
              </a:rPr>
              <a:t>Т</a:t>
            </a:r>
            <a:r>
              <a:rPr lang="ru-RU" dirty="0" smtClean="0">
                <a:latin typeface="Segoe UI Black" panose="020B0A02040204020203" pitchFamily="34" charset="0"/>
                <a:ea typeface="Segoe UI Black" panose="020B0A02040204020203" pitchFamily="34" charset="0"/>
                <a:cs typeface="Segoe UI Black" panose="020B0A02040204020203" pitchFamily="34" charset="0"/>
              </a:rPr>
              <a:t>ехнологии </a:t>
            </a:r>
            <a:r>
              <a:rPr lang="ru-RU" dirty="0">
                <a:latin typeface="Segoe UI Black" panose="020B0A02040204020203" pitchFamily="34" charset="0"/>
                <a:ea typeface="Segoe UI Black" panose="020B0A02040204020203" pitchFamily="34" charset="0"/>
                <a:cs typeface="Segoe UI Black" panose="020B0A02040204020203" pitchFamily="34" charset="0"/>
              </a:rPr>
              <a:t>накопления, обработки и передачи информации с использованием определённых (технических) средств.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356328" y="4464640"/>
            <a:ext cx="5961411" cy="1200329"/>
          </a:xfrm>
          <a:prstGeom prst="rect">
            <a:avLst/>
          </a:prstGeom>
          <a:gradFill>
            <a:gsLst>
              <a:gs pos="0">
                <a:schemeClr val="accent1">
                  <a:lumMod val="60000"/>
                  <a:lumOff val="40000"/>
                </a:schemeClr>
              </a:gs>
              <a:gs pos="86000">
                <a:schemeClr val="tx1"/>
              </a:gs>
            </a:gsLst>
          </a:gradFill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ru-RU" dirty="0" smtClean="0">
                <a:solidFill>
                  <a:srgbClr val="66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UI Black" panose="020B0A02040204020203" pitchFamily="34" charset="0"/>
                <a:ea typeface="Segoe UI Black" panose="020B0A02040204020203" pitchFamily="34" charset="0"/>
                <a:cs typeface="Segoe UI Black" panose="020B0A02040204020203" pitchFamily="34" charset="0"/>
              </a:rPr>
              <a:t>3.</a:t>
            </a:r>
            <a:r>
              <a:rPr 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UI Black" panose="020B0A02040204020203" pitchFamily="34" charset="0"/>
                <a:ea typeface="Segoe UI Black" panose="020B0A02040204020203" pitchFamily="34" charset="0"/>
                <a:cs typeface="Segoe UI Black" panose="020B0A02040204020203" pitchFamily="34" charset="0"/>
              </a:rPr>
              <a:t> Процессы </a:t>
            </a:r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UI Black" panose="020B0A02040204020203" pitchFamily="34" charset="0"/>
                <a:ea typeface="Segoe UI Black" panose="020B0A02040204020203" pitchFamily="34" charset="0"/>
                <a:cs typeface="Segoe UI Black" panose="020B0A02040204020203" pitchFamily="34" charset="0"/>
              </a:rPr>
              <a:t>передачи, накопления и переработки информации в общении людей, в живых организмах, технических устройствах и жизни общества.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7010894" y="5140912"/>
            <a:ext cx="4891645" cy="923330"/>
          </a:xfrm>
          <a:prstGeom prst="rect">
            <a:avLst/>
          </a:prstGeom>
          <a:gradFill>
            <a:gsLst>
              <a:gs pos="0">
                <a:srgbClr val="0070C0"/>
              </a:gs>
              <a:gs pos="94000">
                <a:schemeClr val="dk1">
                  <a:lumMod val="99000"/>
                  <a:satMod val="120000"/>
                  <a:shade val="78000"/>
                </a:schemeClr>
              </a:gs>
            </a:gsLst>
          </a:gradFill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ru-RU" dirty="0" smtClean="0">
                <a:solidFill>
                  <a:srgbClr val="66FFFF"/>
                </a:solidFill>
                <a:latin typeface="Segoe UI Black" panose="020B0A02040204020203" pitchFamily="34" charset="0"/>
                <a:ea typeface="Segoe UI Black" panose="020B0A02040204020203" pitchFamily="34" charset="0"/>
                <a:cs typeface="Segoe UI Black" panose="020B0A02040204020203" pitchFamily="34" charset="0"/>
              </a:rPr>
              <a:t>4.</a:t>
            </a:r>
            <a:r>
              <a:rPr lang="ru-RU" dirty="0" smtClean="0">
                <a:latin typeface="Segoe UI Black" panose="020B0A02040204020203" pitchFamily="34" charset="0"/>
                <a:ea typeface="Segoe UI Black" panose="020B0A02040204020203" pitchFamily="34" charset="0"/>
                <a:cs typeface="Segoe UI Black" panose="020B0A02040204020203" pitchFamily="34" charset="0"/>
              </a:rPr>
              <a:t> Система </a:t>
            </a:r>
            <a:r>
              <a:rPr lang="ru-RU" dirty="0">
                <a:latin typeface="Segoe UI Black" panose="020B0A02040204020203" pitchFamily="34" charset="0"/>
                <a:ea typeface="Segoe UI Black" panose="020B0A02040204020203" pitchFamily="34" charset="0"/>
                <a:cs typeface="Segoe UI Black" panose="020B0A02040204020203" pitchFamily="34" charset="0"/>
              </a:rPr>
              <a:t>для работы с программами, файлами и оглавлениями данных на компьютере.</a:t>
            </a:r>
          </a:p>
        </p:txBody>
      </p:sp>
      <p:pic>
        <p:nvPicPr>
          <p:cNvPr id="9" name="Picture 6" descr="Красный Крест Ошибка - Бесплатная векторная графика на Pixabay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628263" y="1321072"/>
            <a:ext cx="2312260" cy="23122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6" descr="Красный Крест Ошибка - Бесплатная векторная графика на Pixabay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487258" y="3767883"/>
            <a:ext cx="2593840" cy="25938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6" descr="Красный Крест Ошибка - Бесплатная векторная графика на Pixabay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576566" y="4372101"/>
            <a:ext cx="2455611" cy="24556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10" descr="правильно png » PNG Image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648077" y="1514601"/>
            <a:ext cx="2590800" cy="2857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1618245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>
                      <p:stCondLst>
                        <p:cond delay="0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33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4" fill="hold">
                      <p:stCondLst>
                        <p:cond delay="0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09.03.01 Информатика и вычислительная техника — Княгининский ...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sharpenSoften amount="-52000"/>
                    </a14:imgEffect>
                    <a14:imgEffect>
                      <a14:saturation sat="79000"/>
                    </a14:imgEffect>
                    <a14:imgEffect>
                      <a14:brightnessContrast bright="-11000" contrast="-14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1665" r="12070"/>
          <a:stretch/>
        </p:blipFill>
        <p:spPr bwMode="auto">
          <a:xfrm>
            <a:off x="0" y="0"/>
            <a:ext cx="12192000" cy="6858000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4043890" y="529901"/>
            <a:ext cx="3508816" cy="523220"/>
          </a:xfrm>
          <a:prstGeom prst="rect">
            <a:avLst/>
          </a:prstGeom>
          <a:gradFill>
            <a:gsLst>
              <a:gs pos="0">
                <a:srgbClr val="0070C0"/>
              </a:gs>
              <a:gs pos="100000">
                <a:schemeClr val="dk1">
                  <a:lumMod val="99000"/>
                  <a:satMod val="120000"/>
                  <a:shade val="78000"/>
                </a:schemeClr>
              </a:gs>
            </a:gsLst>
          </a:gradFill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ru-RU" sz="2800" dirty="0">
                <a:latin typeface="Segoe UI Black" panose="020B0A02040204020203" pitchFamily="34" charset="0"/>
                <a:ea typeface="Segoe UI Black" panose="020B0A02040204020203" pitchFamily="34" charset="0"/>
                <a:cs typeface="Segoe UI Black" panose="020B0A02040204020203" pitchFamily="34" charset="0"/>
              </a:rPr>
              <a:t>Программа – это: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908804" y="1791103"/>
            <a:ext cx="4268838" cy="646331"/>
          </a:xfrm>
          <a:prstGeom prst="rect">
            <a:avLst/>
          </a:prstGeom>
          <a:gradFill>
            <a:gsLst>
              <a:gs pos="0">
                <a:srgbClr val="00B0F0"/>
              </a:gs>
              <a:gs pos="69000">
                <a:schemeClr val="dk1">
                  <a:lumMod val="99000"/>
                  <a:satMod val="120000"/>
                  <a:shade val="78000"/>
                </a:schemeClr>
              </a:gs>
            </a:gsLst>
          </a:gradFill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ru-RU" dirty="0" smtClean="0">
                <a:latin typeface="Segoe UI Black" panose="020B0A02040204020203" pitchFamily="34" charset="0"/>
                <a:ea typeface="Segoe UI Black" panose="020B0A02040204020203" pitchFamily="34" charset="0"/>
                <a:cs typeface="Segoe UI Black" panose="020B0A02040204020203" pitchFamily="34" charset="0"/>
              </a:rPr>
              <a:t>1. Игры</a:t>
            </a:r>
            <a:r>
              <a:rPr lang="ru-RU" dirty="0">
                <a:latin typeface="Segoe UI Black" panose="020B0A02040204020203" pitchFamily="34" charset="0"/>
                <a:ea typeface="Segoe UI Black" panose="020B0A02040204020203" pitchFamily="34" charset="0"/>
                <a:cs typeface="Segoe UI Black" panose="020B0A02040204020203" pitchFamily="34" charset="0"/>
              </a:rPr>
              <a:t>, предназначенные для использования на компьютере.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6804561" y="3028208"/>
            <a:ext cx="4809507" cy="13775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sp>
        <p:nvSpPr>
          <p:cNvPr id="5" name="TextBox 4"/>
          <p:cNvSpPr txBox="1"/>
          <p:nvPr/>
        </p:nvSpPr>
        <p:spPr>
          <a:xfrm>
            <a:off x="5783284" y="2233178"/>
            <a:ext cx="5830784" cy="1200329"/>
          </a:xfrm>
          <a:prstGeom prst="rect">
            <a:avLst/>
          </a:prstGeom>
          <a:gradFill>
            <a:gsLst>
              <a:gs pos="0">
                <a:schemeClr val="tx1"/>
              </a:gs>
              <a:gs pos="100000">
                <a:srgbClr val="0070C0"/>
              </a:gs>
            </a:gsLst>
          </a:gradFill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ru-RU" dirty="0" smtClean="0">
                <a:latin typeface="Segoe UI Black" panose="020B0A02040204020203" pitchFamily="34" charset="0"/>
                <a:ea typeface="Segoe UI Black" panose="020B0A02040204020203" pitchFamily="34" charset="0"/>
                <a:cs typeface="Segoe UI Black" panose="020B0A02040204020203" pitchFamily="34" charset="0"/>
              </a:rPr>
              <a:t>2. Набор </a:t>
            </a:r>
            <a:r>
              <a:rPr lang="ru-RU" dirty="0">
                <a:latin typeface="Segoe UI Black" panose="020B0A02040204020203" pitchFamily="34" charset="0"/>
                <a:ea typeface="Segoe UI Black" panose="020B0A02040204020203" pitchFamily="34" charset="0"/>
                <a:cs typeface="Segoe UI Black" panose="020B0A02040204020203" pitchFamily="34" charset="0"/>
              </a:rPr>
              <a:t>инструкций на машинном языке, который хранится в виде файла на магнитном диске и по команде пользователя загружается в компьютер для выполнения.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552544" y="4143495"/>
            <a:ext cx="5674085" cy="646331"/>
          </a:xfrm>
          <a:prstGeom prst="rect">
            <a:avLst/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dk1">
                  <a:lumMod val="99000"/>
                  <a:satMod val="120000"/>
                  <a:shade val="78000"/>
                </a:schemeClr>
              </a:gs>
            </a:gsLst>
          </a:gradFill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ru-RU" dirty="0" smtClean="0">
                <a:latin typeface="Segoe UI Black" panose="020B0A02040204020203" pitchFamily="34" charset="0"/>
                <a:ea typeface="Segoe UI Black" panose="020B0A02040204020203" pitchFamily="34" charset="0"/>
                <a:cs typeface="Segoe UI Black" panose="020B0A02040204020203" pitchFamily="34" charset="0"/>
              </a:rPr>
              <a:t>3. Набор </a:t>
            </a:r>
            <a:r>
              <a:rPr lang="ru-RU" dirty="0">
                <a:latin typeface="Segoe UI Black" panose="020B0A02040204020203" pitchFamily="34" charset="0"/>
                <a:ea typeface="Segoe UI Black" panose="020B0A02040204020203" pitchFamily="34" charset="0"/>
                <a:cs typeface="Segoe UI Black" panose="020B0A02040204020203" pitchFamily="34" charset="0"/>
              </a:rPr>
              <a:t>инструкций, предназначенный для запуска компьютера.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5798298" y="5115733"/>
            <a:ext cx="5257629" cy="646331"/>
          </a:xfrm>
          <a:prstGeom prst="rect">
            <a:avLst/>
          </a:prstGeom>
          <a:gradFill>
            <a:gsLst>
              <a:gs pos="0">
                <a:schemeClr val="dk1">
                  <a:satMod val="110000"/>
                  <a:lumMod val="100000"/>
                  <a:shade val="100000"/>
                </a:schemeClr>
              </a:gs>
              <a:gs pos="100000">
                <a:srgbClr val="0070C0"/>
              </a:gs>
            </a:gsLst>
          </a:gradFill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ru-RU" dirty="0" smtClean="0">
                <a:latin typeface="Segoe UI Black" panose="020B0A02040204020203" pitchFamily="34" charset="0"/>
                <a:ea typeface="Segoe UI Black" panose="020B0A02040204020203" pitchFamily="34" charset="0"/>
                <a:cs typeface="Segoe UI Black" panose="020B0A02040204020203" pitchFamily="34" charset="0"/>
              </a:rPr>
              <a:t>4. Набор </a:t>
            </a:r>
            <a:r>
              <a:rPr lang="ru-RU" dirty="0">
                <a:latin typeface="Segoe UI Black" panose="020B0A02040204020203" pitchFamily="34" charset="0"/>
                <a:ea typeface="Segoe UI Black" panose="020B0A02040204020203" pitchFamily="34" charset="0"/>
                <a:cs typeface="Segoe UI Black" panose="020B0A02040204020203" pitchFamily="34" charset="0"/>
              </a:rPr>
              <a:t>инструкций, предназначенный для работы компьютера.</a:t>
            </a:r>
          </a:p>
        </p:txBody>
      </p:sp>
      <p:pic>
        <p:nvPicPr>
          <p:cNvPr id="9" name="Picture 6" descr="Красный Крест Ошибка - Бесплатная векторная графика на Pixabay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025928" y="958137"/>
            <a:ext cx="2312260" cy="23122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6" descr="Красный Крест Ошибка - Бесплатная векторная графика на Pixabay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450133" y="3333948"/>
            <a:ext cx="2312260" cy="23122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6" descr="Красный Крест Ошибка - Бесплатная векторная графика на Pixabay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862189" y="4228537"/>
            <a:ext cx="2312260" cy="23122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10" descr="правильно png » PNG Image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954877" y="1244464"/>
            <a:ext cx="2590800" cy="2857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5035848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>
                      <p:stCondLst>
                        <p:cond delay="0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33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4" fill="hold">
                      <p:stCondLst>
                        <p:cond delay="0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Picture 2" descr="Медийная информатика - Магистратура | Венский Университет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11763" b="11861"/>
          <a:stretch/>
        </p:blipFill>
        <p:spPr bwMode="auto">
          <a:xfrm>
            <a:off x="0" y="-26275"/>
            <a:ext cx="12215101" cy="6884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Заголовок 1"/>
          <p:cNvSpPr txBox="1">
            <a:spLocks/>
          </p:cNvSpPr>
          <p:nvPr/>
        </p:nvSpPr>
        <p:spPr>
          <a:xfrm>
            <a:off x="2514600" y="791279"/>
            <a:ext cx="7032171" cy="1059293"/>
          </a:xfrm>
          <a:prstGeom prst="rect">
            <a:avLst/>
          </a:prstGeom>
          <a:solidFill>
            <a:schemeClr val="dk1">
              <a:satMod val="103000"/>
              <a:lumMod val="102000"/>
              <a:tint val="94000"/>
              <a:alpha val="43000"/>
            </a:schemeClr>
          </a:solidFill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vert="horz" lIns="91440" tIns="45720" rIns="91440" bIns="45720" rtlCol="0" anchor="ctr">
            <a:normAutofit fontScale="97500"/>
          </a:bodyPr>
          <a:lstStyle/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Segoe UI Black" panose="020B0A02040204020203" pitchFamily="34" charset="0"/>
                <a:ea typeface="Segoe UI Black" panose="020B0A02040204020203" pitchFamily="34" charset="0"/>
                <a:cs typeface="Segoe UI Black" panose="020B0A02040204020203" pitchFamily="34" charset="0"/>
              </a:rPr>
              <a:t>Список источников:</a:t>
            </a:r>
            <a:endParaRPr kumimoji="0" lang="ru-RU" sz="4400" b="0" i="0" u="none" strike="noStrike" kern="1200" cap="none" spc="0" normalizeH="0" baseline="0" noProof="0" dirty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Segoe UI Black" panose="020B0A02040204020203" pitchFamily="34" charset="0"/>
              <a:ea typeface="Segoe UI Black" panose="020B0A02040204020203" pitchFamily="34" charset="0"/>
              <a:cs typeface="Segoe UI Black" panose="020B0A02040204020203" pitchFamily="34" charset="0"/>
            </a:endParaRPr>
          </a:p>
        </p:txBody>
      </p:sp>
      <p:sp>
        <p:nvSpPr>
          <p:cNvPr id="7" name="Заголовок 1"/>
          <p:cNvSpPr txBox="1">
            <a:spLocks/>
          </p:cNvSpPr>
          <p:nvPr/>
        </p:nvSpPr>
        <p:spPr>
          <a:xfrm>
            <a:off x="968829" y="2391479"/>
            <a:ext cx="10287000" cy="3410607"/>
          </a:xfrm>
          <a:prstGeom prst="rect">
            <a:avLst/>
          </a:prstGeom>
          <a:solidFill>
            <a:schemeClr val="dk1">
              <a:satMod val="103000"/>
              <a:lumMod val="102000"/>
              <a:tint val="94000"/>
              <a:alpha val="43000"/>
            </a:schemeClr>
          </a:solidFill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vert="horz" lIns="91440" tIns="45720" rIns="91440" bIns="45720" rtlCol="0" anchor="ctr">
            <a:normAutofit fontScale="97500"/>
          </a:bodyPr>
          <a:lstStyle/>
          <a:p>
            <a:pPr marL="457200" lvl="0" indent="-457200">
              <a:lnSpc>
                <a:spcPct val="90000"/>
              </a:lnSpc>
              <a:spcBef>
                <a:spcPct val="0"/>
              </a:spcBef>
              <a:buFont typeface="+mj-lt"/>
              <a:buAutoNum type="arabicPeriod"/>
              <a:defRPr/>
            </a:pPr>
            <a:r>
              <a:rPr lang="en-US" sz="2000" dirty="0" smtClean="0">
                <a:latin typeface="Segoe UI Black" panose="020B0A02040204020203" pitchFamily="34" charset="0"/>
                <a:ea typeface="Segoe UI Black" panose="020B0A02040204020203" pitchFamily="34" charset="0"/>
                <a:cs typeface="Segoe UI Black" panose="020B0A02040204020203" pitchFamily="34" charset="0"/>
                <a:hlinkClick r:id="rId3"/>
              </a:rPr>
              <a:t>https://ds02.infourok.ru/uploads/ex/1044/0003581b-0a405c62/hello_html_41694162.jpg</a:t>
            </a:r>
            <a:endParaRPr lang="ru-RU" sz="2000" dirty="0" smtClean="0">
              <a:latin typeface="Segoe UI Black" panose="020B0A02040204020203" pitchFamily="34" charset="0"/>
              <a:ea typeface="Segoe UI Black" panose="020B0A02040204020203" pitchFamily="34" charset="0"/>
              <a:cs typeface="Segoe UI Black" panose="020B0A02040204020203" pitchFamily="34" charset="0"/>
            </a:endParaRPr>
          </a:p>
          <a:p>
            <a:pPr marL="457200" lvl="0" indent="-457200">
              <a:lnSpc>
                <a:spcPct val="90000"/>
              </a:lnSpc>
              <a:spcBef>
                <a:spcPct val="0"/>
              </a:spcBef>
              <a:buFont typeface="+mj-lt"/>
              <a:buAutoNum type="arabicPeriod"/>
              <a:defRPr/>
            </a:pPr>
            <a:r>
              <a:rPr lang="en-US" sz="2000" dirty="0" smtClean="0">
                <a:latin typeface="Segoe UI Black" panose="020B0A02040204020203" pitchFamily="34" charset="0"/>
                <a:ea typeface="Segoe UI Black" panose="020B0A02040204020203" pitchFamily="34" charset="0"/>
                <a:cs typeface="Segoe UI Black" panose="020B0A02040204020203" pitchFamily="34" charset="0"/>
                <a:hlinkClick r:id="rId4"/>
              </a:rPr>
              <a:t>https://st2.depositphotos.com/3223379/7683/i/950/depositphotos_76837389-stock-photo-laptop-computer-with-binary-streams.jpg</a:t>
            </a:r>
            <a:endParaRPr lang="ru-RU" sz="2000" dirty="0" smtClean="0">
              <a:latin typeface="Segoe UI Black" panose="020B0A02040204020203" pitchFamily="34" charset="0"/>
              <a:ea typeface="Segoe UI Black" panose="020B0A02040204020203" pitchFamily="34" charset="0"/>
              <a:cs typeface="Segoe UI Black" panose="020B0A02040204020203" pitchFamily="34" charset="0"/>
            </a:endParaRPr>
          </a:p>
          <a:p>
            <a:pPr marL="457200" lvl="0" indent="-457200">
              <a:lnSpc>
                <a:spcPct val="90000"/>
              </a:lnSpc>
              <a:spcBef>
                <a:spcPct val="0"/>
              </a:spcBef>
              <a:buFont typeface="+mj-lt"/>
              <a:buAutoNum type="arabicPeriod"/>
              <a:defRPr/>
            </a:pPr>
            <a:r>
              <a:rPr lang="en-US" sz="2000" dirty="0" smtClean="0">
                <a:latin typeface="Segoe UI Black" panose="020B0A02040204020203" pitchFamily="34" charset="0"/>
                <a:ea typeface="Segoe UI Black" panose="020B0A02040204020203" pitchFamily="34" charset="0"/>
                <a:cs typeface="Segoe UI Black" panose="020B0A02040204020203" pitchFamily="34" charset="0"/>
                <a:hlinkClick r:id="rId5"/>
              </a:rPr>
              <a:t>https://media.istockphoto.com/photos/futuristic-techno-design-on-background-of-fantastic-supercomputer-picture-id667024156</a:t>
            </a:r>
            <a:endParaRPr lang="ru-RU" sz="2000" dirty="0" smtClean="0">
              <a:latin typeface="Segoe UI Black" panose="020B0A02040204020203" pitchFamily="34" charset="0"/>
              <a:ea typeface="Segoe UI Black" panose="020B0A02040204020203" pitchFamily="34" charset="0"/>
              <a:cs typeface="Segoe UI Black" panose="020B0A02040204020203" pitchFamily="34" charset="0"/>
            </a:endParaRPr>
          </a:p>
          <a:p>
            <a:pPr marL="457200" lvl="0" indent="-457200">
              <a:lnSpc>
                <a:spcPct val="90000"/>
              </a:lnSpc>
              <a:spcBef>
                <a:spcPct val="0"/>
              </a:spcBef>
              <a:buFont typeface="+mj-lt"/>
              <a:buAutoNum type="arabicPeriod"/>
              <a:defRPr/>
            </a:pPr>
            <a:r>
              <a:rPr lang="en-US" sz="2000" dirty="0" smtClean="0">
                <a:latin typeface="Segoe UI Black" panose="020B0A02040204020203" pitchFamily="34" charset="0"/>
                <a:ea typeface="Segoe UI Black" panose="020B0A02040204020203" pitchFamily="34" charset="0"/>
                <a:cs typeface="Segoe UI Black" panose="020B0A02040204020203" pitchFamily="34" charset="0"/>
                <a:hlinkClick r:id="rId6"/>
              </a:rPr>
              <a:t>http://posgrado.fceia.unr.edu.ar/images/fotos/carreras/doctorados/Doctorado-en-Informatica-2.jpg</a:t>
            </a:r>
            <a:endParaRPr lang="ru-RU" sz="2000" dirty="0" smtClean="0">
              <a:latin typeface="Segoe UI Black" panose="020B0A02040204020203" pitchFamily="34" charset="0"/>
              <a:ea typeface="Segoe UI Black" panose="020B0A02040204020203" pitchFamily="34" charset="0"/>
              <a:cs typeface="Segoe UI Black" panose="020B0A02040204020203" pitchFamily="34" charset="0"/>
            </a:endParaRPr>
          </a:p>
          <a:p>
            <a:pPr marL="457200" lvl="0" indent="-457200">
              <a:lnSpc>
                <a:spcPct val="90000"/>
              </a:lnSpc>
              <a:spcBef>
                <a:spcPct val="0"/>
              </a:spcBef>
              <a:buFont typeface="+mj-lt"/>
              <a:buAutoNum type="arabicPeriod"/>
              <a:defRPr/>
            </a:pPr>
            <a:r>
              <a:rPr lang="en-US" sz="2000" dirty="0" smtClean="0">
                <a:latin typeface="Segoe UI Black" panose="020B0A02040204020203" pitchFamily="34" charset="0"/>
                <a:ea typeface="Segoe UI Black" panose="020B0A02040204020203" pitchFamily="34" charset="0"/>
                <a:cs typeface="Segoe UI Black" panose="020B0A02040204020203" pitchFamily="34" charset="0"/>
                <a:hlinkClick r:id="rId7"/>
              </a:rPr>
              <a:t>https://im0-tub-ru.yandex.net/i?id=49f6266542e9376d99616974847c9124&amp;n=13</a:t>
            </a:r>
            <a:endParaRPr lang="ru-RU" sz="2000" dirty="0" smtClean="0">
              <a:latin typeface="Segoe UI Black" panose="020B0A02040204020203" pitchFamily="34" charset="0"/>
              <a:ea typeface="Segoe UI Black" panose="020B0A02040204020203" pitchFamily="34" charset="0"/>
              <a:cs typeface="Segoe UI Black" panose="020B0A02040204020203" pitchFamily="34" charset="0"/>
            </a:endParaRPr>
          </a:p>
          <a:p>
            <a:pPr marL="457200" lvl="0" indent="-457200">
              <a:lnSpc>
                <a:spcPct val="90000"/>
              </a:lnSpc>
              <a:spcBef>
                <a:spcPct val="0"/>
              </a:spcBef>
              <a:buFont typeface="+mj-lt"/>
              <a:buAutoNum type="arabicPeriod"/>
              <a:defRPr/>
            </a:pPr>
            <a:r>
              <a:rPr lang="en-US" sz="2000" dirty="0" smtClean="0">
                <a:latin typeface="Segoe UI Black" panose="020B0A02040204020203" pitchFamily="34" charset="0"/>
                <a:ea typeface="Segoe UI Black" panose="020B0A02040204020203" pitchFamily="34" charset="0"/>
                <a:cs typeface="Segoe UI Black" panose="020B0A02040204020203" pitchFamily="34" charset="0"/>
                <a:hlinkClick r:id="rId8"/>
              </a:rPr>
              <a:t>https://media.istockphoto.com/vectors/computer-vector-vector-id164104498</a:t>
            </a:r>
            <a:endParaRPr lang="ru-RU" sz="2000" dirty="0" smtClean="0">
              <a:latin typeface="Segoe UI Black" panose="020B0A02040204020203" pitchFamily="34" charset="0"/>
              <a:ea typeface="Segoe UI Black" panose="020B0A02040204020203" pitchFamily="34" charset="0"/>
              <a:cs typeface="Segoe UI Black" panose="020B0A02040204020203" pitchFamily="34" charset="0"/>
            </a:endParaRPr>
          </a:p>
          <a:p>
            <a:pPr marL="457200" lvl="0" indent="-457200">
              <a:lnSpc>
                <a:spcPct val="90000"/>
              </a:lnSpc>
              <a:spcBef>
                <a:spcPct val="0"/>
              </a:spcBef>
              <a:buFont typeface="+mj-lt"/>
              <a:buAutoNum type="arabicPeriod"/>
              <a:defRPr/>
            </a:pPr>
            <a:endParaRPr kumimoji="0" lang="ru-RU" sz="2000" b="0" i="0" u="none" strike="noStrike" kern="1200" cap="none" spc="0" normalizeH="0" baseline="0" noProof="0" dirty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Segoe UI Black" panose="020B0A02040204020203" pitchFamily="34" charset="0"/>
              <a:ea typeface="Segoe UI Black" panose="020B0A02040204020203" pitchFamily="34" charset="0"/>
              <a:cs typeface="Segoe UI Black" panose="020B0A02040204020203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</p:bldLst>
  </p:timing>
</p:sld>
</file>

<file path=ppt/theme/theme1.xml><?xml version="1.0" encoding="utf-8"?>
<a:theme xmlns:a="http://schemas.openxmlformats.org/drawingml/2006/main" name="Тема Office">
  <a:themeElements>
    <a:clrScheme name="Другая 6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FFFFFF"/>
      </a:hlink>
      <a:folHlink>
        <a:srgbClr val="D8D8D8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ReferenceId xmlns="a6587321-f9fa-46a8-99b1-b61c678b61ee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Документ" ma:contentTypeID="0x010100EFF929B267C61D499B002FAB17CA9120" ma:contentTypeVersion="7" ma:contentTypeDescription="Создание документа." ma:contentTypeScope="" ma:versionID="b3a94cc268d1f813db797f5d6c6b3a1a">
  <xsd:schema xmlns:xsd="http://www.w3.org/2001/XMLSchema" xmlns:xs="http://www.w3.org/2001/XMLSchema" xmlns:p="http://schemas.microsoft.com/office/2006/metadata/properties" xmlns:ns2="a6587321-f9fa-46a8-99b1-b61c678b61ee" targetNamespace="http://schemas.microsoft.com/office/2006/metadata/properties" ma:root="true" ma:fieldsID="6de183c5d3c17f93f3fda968d98ccd66" ns2:_="">
    <xsd:import namespace="a6587321-f9fa-46a8-99b1-b61c678b61ee"/>
    <xsd:element name="properties">
      <xsd:complexType>
        <xsd:sequence>
          <xsd:element name="documentManagement">
            <xsd:complexType>
              <xsd:all>
                <xsd:element ref="ns2:ReferenceId" minOccurs="0"/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6587321-f9fa-46a8-99b1-b61c678b61ee" elementFormDefault="qualified">
    <xsd:import namespace="http://schemas.microsoft.com/office/2006/documentManagement/types"/>
    <xsd:import namespace="http://schemas.microsoft.com/office/infopath/2007/PartnerControls"/>
    <xsd:element name="ReferenceId" ma:index="8" nillable="true" ma:displayName="ReferenceId" ma:indexed="true" ma:internalName="ReferenceId">
      <xsd:simpleType>
        <xsd:restriction base="dms:Text"/>
      </xsd:simpleType>
    </xsd:element>
    <xsd:element name="MediaServiceMetadata" ma:index="9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0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OCR" ma:index="12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Тип контента"/>
        <xsd:element ref="dc:title" minOccurs="0" maxOccurs="1" ma:index="4" ma:displayName="Название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9EEEF516-4A91-43C3-9524-A3BDEDD966D3}">
  <ds:schemaRefs>
    <ds:schemaRef ds:uri="http://schemas.microsoft.com/office/2006/metadata/properties"/>
    <ds:schemaRef ds:uri="http://schemas.microsoft.com/office/infopath/2007/PartnerControls"/>
    <ds:schemaRef ds:uri="a6587321-f9fa-46a8-99b1-b61c678b61ee"/>
  </ds:schemaRefs>
</ds:datastoreItem>
</file>

<file path=customXml/itemProps2.xml><?xml version="1.0" encoding="utf-8"?>
<ds:datastoreItem xmlns:ds="http://schemas.openxmlformats.org/officeDocument/2006/customXml" ds:itemID="{F24E5901-98E2-4AE4-AF3A-13C86B94D0BF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3127C992-98C0-4B8A-A219-7073E20E2943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a6587321-f9fa-46a8-99b1-b61c678b61ee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148</TotalTime>
  <Words>236</Words>
  <Application>Microsoft Office PowerPoint</Application>
  <PresentationFormat>Произвольный</PresentationFormat>
  <Paragraphs>23</Paragraphs>
  <Slides>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5</vt:i4>
      </vt:variant>
    </vt:vector>
  </HeadingPairs>
  <TitlesOfParts>
    <vt:vector size="6" baseType="lpstr">
      <vt:lpstr>Тема Office</vt:lpstr>
      <vt:lpstr>Тест-презентация на тему «Информатика»</vt:lpstr>
      <vt:lpstr>Слайд 2</vt:lpstr>
      <vt:lpstr>Слайд 3</vt:lpstr>
      <vt:lpstr>Слайд 4</vt:lpstr>
      <vt:lpstr>Слайд 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Тест-презентация на тему «Информатика»</dc:title>
  <dc:creator>Кира Захарова</dc:creator>
  <cp:lastModifiedBy>Элла</cp:lastModifiedBy>
  <cp:revision>12</cp:revision>
  <dcterms:created xsi:type="dcterms:W3CDTF">2020-05-13T07:13:04Z</dcterms:created>
  <dcterms:modified xsi:type="dcterms:W3CDTF">2020-05-28T10:24:44Z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0x010100EFF929B267C61D499B002FAB17CA9120</vt:lpwstr>
  </property>
</Properties>
</file>