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1"/>
  </p:sldMasterIdLst>
  <p:notesMasterIdLst>
    <p:notesMasterId r:id="rId23"/>
  </p:notesMasterIdLst>
  <p:sldIdLst>
    <p:sldId id="320" r:id="rId2"/>
    <p:sldId id="297" r:id="rId3"/>
    <p:sldId id="300" r:id="rId4"/>
    <p:sldId id="301" r:id="rId5"/>
    <p:sldId id="302" r:id="rId6"/>
    <p:sldId id="303" r:id="rId7"/>
    <p:sldId id="304" r:id="rId8"/>
    <p:sldId id="305" r:id="rId9"/>
    <p:sldId id="306" r:id="rId10"/>
    <p:sldId id="307" r:id="rId11"/>
    <p:sldId id="308" r:id="rId12"/>
    <p:sldId id="309" r:id="rId13"/>
    <p:sldId id="310" r:id="rId14"/>
    <p:sldId id="311" r:id="rId15"/>
    <p:sldId id="313" r:id="rId16"/>
    <p:sldId id="314" r:id="rId17"/>
    <p:sldId id="315" r:id="rId18"/>
    <p:sldId id="316" r:id="rId19"/>
    <p:sldId id="317" r:id="rId20"/>
    <p:sldId id="318" r:id="rId21"/>
    <p:sldId id="319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1" autoAdjust="0"/>
    <p:restoredTop sz="94660" autoAdjust="0"/>
  </p:normalViewPr>
  <p:slideViewPr>
    <p:cSldViewPr>
      <p:cViewPr varScale="1">
        <p:scale>
          <a:sx n="75" d="100"/>
          <a:sy n="75" d="100"/>
        </p:scale>
        <p:origin x="-114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F4FE14-8FC8-482D-814F-880E7F67B845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</dgm:pt>
    <dgm:pt modelId="{00188A43-2892-4C27-AC96-2BA4D5470A18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 среде обитания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E1DDFBC-F047-4AFB-B0AF-E9BDBEE97230}" type="parTrans" cxnId="{60279826-B9BE-43E1-961D-FEDBB944148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2DA66FA-AF82-415F-BD87-FBDB1BA9A7F9}" type="sibTrans" cxnId="{60279826-B9BE-43E1-961D-FEDBB944148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EA1DD8A-A5F4-4A4A-B21F-BBF6439C3486}">
      <dgm:prSet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 способу заражения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561257A-3009-4FCE-BC5E-781DAB4BF773}" type="parTrans" cxnId="{A4008703-9ABA-4505-ABD6-8827C3472A1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2CDB3B4-11F8-46D5-988D-EDEFCF2CD36C}" type="sibTrans" cxnId="{A4008703-9ABA-4505-ABD6-8827C3472A1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F24CD59-2D29-4C6B-B566-F926D75A4B7E}">
      <dgm:prSet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 степени воздействия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2227556-2C8B-4279-95A7-4703AF6EE777}" type="parTrans" cxnId="{E67778C9-6B0D-4E69-9E78-F6ABF2C8B09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DD31D03-F515-4D8C-A3FC-3C311A269EF7}" type="sibTrans" cxnId="{E67778C9-6B0D-4E69-9E78-F6ABF2C8B09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059E4DA-DFFC-4660-B6C2-E209C0A1CAB9}">
      <dgm:prSet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 особенностям алгоритмов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846AC9A-F9F4-46E4-9432-ADFE949D0512}" type="parTrans" cxnId="{675B38D0-7377-41B9-B7B1-C4F4A8401E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5BE8550-ED94-4DE1-8307-B0AAA8B3A1DA}" type="sibTrans" cxnId="{675B38D0-7377-41B9-B7B1-C4F4A8401E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BE37C8B-5C63-4741-B95B-54F108F77FC8}" type="pres">
      <dgm:prSet presAssocID="{B4F4FE14-8FC8-482D-814F-880E7F67B845}" presName="linear" presStyleCnt="0">
        <dgm:presLayoutVars>
          <dgm:dir/>
          <dgm:resizeHandles val="exact"/>
        </dgm:presLayoutVars>
      </dgm:prSet>
      <dgm:spPr/>
    </dgm:pt>
    <dgm:pt modelId="{1E2F3777-03A3-4F49-B6B6-18E1DF84DB3D}" type="pres">
      <dgm:prSet presAssocID="{00188A43-2892-4C27-AC96-2BA4D5470A18}" presName="comp" presStyleCnt="0"/>
      <dgm:spPr/>
    </dgm:pt>
    <dgm:pt modelId="{5C7BAC3A-BDDC-46F1-BC18-2C8B768B6B34}" type="pres">
      <dgm:prSet presAssocID="{00188A43-2892-4C27-AC96-2BA4D5470A18}" presName="box" presStyleLbl="node1" presStyleIdx="0" presStyleCnt="4"/>
      <dgm:spPr/>
      <dgm:t>
        <a:bodyPr/>
        <a:lstStyle/>
        <a:p>
          <a:endParaRPr lang="ru-RU"/>
        </a:p>
      </dgm:t>
    </dgm:pt>
    <dgm:pt modelId="{1C8B134A-8310-4632-B9DA-B9E3B4F503F5}" type="pres">
      <dgm:prSet presAssocID="{00188A43-2892-4C27-AC96-2BA4D5470A18}" presName="img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B7B3AC4-2B6D-48B6-9BBF-12BB550BD838}" type="pres">
      <dgm:prSet presAssocID="{00188A43-2892-4C27-AC96-2BA4D5470A18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FD2B43-DCFE-4C7A-9D55-DD727B88C681}" type="pres">
      <dgm:prSet presAssocID="{92DA66FA-AF82-415F-BD87-FBDB1BA9A7F9}" presName="spacer" presStyleCnt="0"/>
      <dgm:spPr/>
    </dgm:pt>
    <dgm:pt modelId="{558CB4EA-EC56-4914-BC46-322457C54267}" type="pres">
      <dgm:prSet presAssocID="{1EA1DD8A-A5F4-4A4A-B21F-BBF6439C3486}" presName="comp" presStyleCnt="0"/>
      <dgm:spPr/>
    </dgm:pt>
    <dgm:pt modelId="{FB5BEDAB-CBA7-41DA-A8E0-C988F9BC717C}" type="pres">
      <dgm:prSet presAssocID="{1EA1DD8A-A5F4-4A4A-B21F-BBF6439C3486}" presName="box" presStyleLbl="node1" presStyleIdx="1" presStyleCnt="4"/>
      <dgm:spPr/>
      <dgm:t>
        <a:bodyPr/>
        <a:lstStyle/>
        <a:p>
          <a:endParaRPr lang="ru-RU"/>
        </a:p>
      </dgm:t>
    </dgm:pt>
    <dgm:pt modelId="{E8B5CBFC-0DC3-4DE2-BB26-8D973D21D2C5}" type="pres">
      <dgm:prSet presAssocID="{1EA1DD8A-A5F4-4A4A-B21F-BBF6439C3486}" presName="img" presStyleLbl="fgImgPlac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931CD39-CE18-44E4-816D-7543F56FAB6E}" type="pres">
      <dgm:prSet presAssocID="{1EA1DD8A-A5F4-4A4A-B21F-BBF6439C3486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7D0CC5-AD06-439C-9D9D-3E3443CD6958}" type="pres">
      <dgm:prSet presAssocID="{12CDB3B4-11F8-46D5-988D-EDEFCF2CD36C}" presName="spacer" presStyleCnt="0"/>
      <dgm:spPr/>
    </dgm:pt>
    <dgm:pt modelId="{E1D98E7F-3495-4E46-A996-CAEC5D88DDD2}" type="pres">
      <dgm:prSet presAssocID="{0F24CD59-2D29-4C6B-B566-F926D75A4B7E}" presName="comp" presStyleCnt="0"/>
      <dgm:spPr/>
    </dgm:pt>
    <dgm:pt modelId="{7771F88E-38E9-4918-BBCB-99DFC6AF0B55}" type="pres">
      <dgm:prSet presAssocID="{0F24CD59-2D29-4C6B-B566-F926D75A4B7E}" presName="box" presStyleLbl="node1" presStyleIdx="2" presStyleCnt="4"/>
      <dgm:spPr/>
      <dgm:t>
        <a:bodyPr/>
        <a:lstStyle/>
        <a:p>
          <a:endParaRPr lang="ru-RU"/>
        </a:p>
      </dgm:t>
    </dgm:pt>
    <dgm:pt modelId="{F61C018C-49A8-40E3-8789-E4D0DEC9B5EE}" type="pres">
      <dgm:prSet presAssocID="{0F24CD59-2D29-4C6B-B566-F926D75A4B7E}" presName="img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E2CBFFA1-DB89-4799-BC09-3EBFC46CF382}" type="pres">
      <dgm:prSet presAssocID="{0F24CD59-2D29-4C6B-B566-F926D75A4B7E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444C7A-6D97-48F9-9D20-DEF0F15E7E6A}" type="pres">
      <dgm:prSet presAssocID="{CDD31D03-F515-4D8C-A3FC-3C311A269EF7}" presName="spacer" presStyleCnt="0"/>
      <dgm:spPr/>
    </dgm:pt>
    <dgm:pt modelId="{396CCFE7-754E-4331-93AF-27E9F8843F17}" type="pres">
      <dgm:prSet presAssocID="{F059E4DA-DFFC-4660-B6C2-E209C0A1CAB9}" presName="comp" presStyleCnt="0"/>
      <dgm:spPr/>
    </dgm:pt>
    <dgm:pt modelId="{821A4FBA-A2C9-4424-A9DF-E14431255B24}" type="pres">
      <dgm:prSet presAssocID="{F059E4DA-DFFC-4660-B6C2-E209C0A1CAB9}" presName="box" presStyleLbl="node1" presStyleIdx="3" presStyleCnt="4"/>
      <dgm:spPr/>
      <dgm:t>
        <a:bodyPr/>
        <a:lstStyle/>
        <a:p>
          <a:endParaRPr lang="ru-RU"/>
        </a:p>
      </dgm:t>
    </dgm:pt>
    <dgm:pt modelId="{08A3D048-4D18-41AA-9C1D-FCABD7862982}" type="pres">
      <dgm:prSet presAssocID="{F059E4DA-DFFC-4660-B6C2-E209C0A1CAB9}" presName="img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6A60E56D-CB1A-4BE6-A33A-723E94F9F401}" type="pres">
      <dgm:prSet presAssocID="{F059E4DA-DFFC-4660-B6C2-E209C0A1CAB9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008703-9ABA-4505-ABD6-8827C3472A14}" srcId="{B4F4FE14-8FC8-482D-814F-880E7F67B845}" destId="{1EA1DD8A-A5F4-4A4A-B21F-BBF6439C3486}" srcOrd="1" destOrd="0" parTransId="{A561257A-3009-4FCE-BC5E-781DAB4BF773}" sibTransId="{12CDB3B4-11F8-46D5-988D-EDEFCF2CD36C}"/>
    <dgm:cxn modelId="{79515DE4-4C49-46E2-B12F-1066BF9BBD91}" type="presOf" srcId="{F059E4DA-DFFC-4660-B6C2-E209C0A1CAB9}" destId="{821A4FBA-A2C9-4424-A9DF-E14431255B24}" srcOrd="0" destOrd="0" presId="urn:microsoft.com/office/officeart/2005/8/layout/vList4"/>
    <dgm:cxn modelId="{E67778C9-6B0D-4E69-9E78-F6ABF2C8B096}" srcId="{B4F4FE14-8FC8-482D-814F-880E7F67B845}" destId="{0F24CD59-2D29-4C6B-B566-F926D75A4B7E}" srcOrd="2" destOrd="0" parTransId="{02227556-2C8B-4279-95A7-4703AF6EE777}" sibTransId="{CDD31D03-F515-4D8C-A3FC-3C311A269EF7}"/>
    <dgm:cxn modelId="{4311D4F2-CBCE-4612-AC29-2966824FC5EC}" type="presOf" srcId="{1EA1DD8A-A5F4-4A4A-B21F-BBF6439C3486}" destId="{FB5BEDAB-CBA7-41DA-A8E0-C988F9BC717C}" srcOrd="0" destOrd="0" presId="urn:microsoft.com/office/officeart/2005/8/layout/vList4"/>
    <dgm:cxn modelId="{0E0361C4-A0C7-45EC-B1E2-DDD6C546C9D2}" type="presOf" srcId="{F059E4DA-DFFC-4660-B6C2-E209C0A1CAB9}" destId="{6A60E56D-CB1A-4BE6-A33A-723E94F9F401}" srcOrd="1" destOrd="0" presId="urn:microsoft.com/office/officeart/2005/8/layout/vList4"/>
    <dgm:cxn modelId="{68BA9E3D-ECDF-42B4-BD3D-BDABD80064DC}" type="presOf" srcId="{0F24CD59-2D29-4C6B-B566-F926D75A4B7E}" destId="{7771F88E-38E9-4918-BBCB-99DFC6AF0B55}" srcOrd="0" destOrd="0" presId="urn:microsoft.com/office/officeart/2005/8/layout/vList4"/>
    <dgm:cxn modelId="{61854F4B-7CB5-406E-A111-5D611BD3132D}" type="presOf" srcId="{00188A43-2892-4C27-AC96-2BA4D5470A18}" destId="{5C7BAC3A-BDDC-46F1-BC18-2C8B768B6B34}" srcOrd="0" destOrd="0" presId="urn:microsoft.com/office/officeart/2005/8/layout/vList4"/>
    <dgm:cxn modelId="{60279826-B9BE-43E1-961D-FEDBB9441487}" srcId="{B4F4FE14-8FC8-482D-814F-880E7F67B845}" destId="{00188A43-2892-4C27-AC96-2BA4D5470A18}" srcOrd="0" destOrd="0" parTransId="{CE1DDFBC-F047-4AFB-B0AF-E9BDBEE97230}" sibTransId="{92DA66FA-AF82-415F-BD87-FBDB1BA9A7F9}"/>
    <dgm:cxn modelId="{3583F9EA-EF73-470B-A9FF-77386E1D8EBE}" type="presOf" srcId="{1EA1DD8A-A5F4-4A4A-B21F-BBF6439C3486}" destId="{A931CD39-CE18-44E4-816D-7543F56FAB6E}" srcOrd="1" destOrd="0" presId="urn:microsoft.com/office/officeart/2005/8/layout/vList4"/>
    <dgm:cxn modelId="{7E3DD7B1-17A6-4131-85E1-E1E6BC14D811}" type="presOf" srcId="{B4F4FE14-8FC8-482D-814F-880E7F67B845}" destId="{CBE37C8B-5C63-4741-B95B-54F108F77FC8}" srcOrd="0" destOrd="0" presId="urn:microsoft.com/office/officeart/2005/8/layout/vList4"/>
    <dgm:cxn modelId="{675B38D0-7377-41B9-B7B1-C4F4A8401E22}" srcId="{B4F4FE14-8FC8-482D-814F-880E7F67B845}" destId="{F059E4DA-DFFC-4660-B6C2-E209C0A1CAB9}" srcOrd="3" destOrd="0" parTransId="{3846AC9A-F9F4-46E4-9432-ADFE949D0512}" sibTransId="{05BE8550-ED94-4DE1-8307-B0AAA8B3A1DA}"/>
    <dgm:cxn modelId="{496594F5-7057-434B-BF7D-4E27F1A54837}" type="presOf" srcId="{00188A43-2892-4C27-AC96-2BA4D5470A18}" destId="{0B7B3AC4-2B6D-48B6-9BBF-12BB550BD838}" srcOrd="1" destOrd="0" presId="urn:microsoft.com/office/officeart/2005/8/layout/vList4"/>
    <dgm:cxn modelId="{07679996-0B6B-4E3B-B34E-99349902F026}" type="presOf" srcId="{0F24CD59-2D29-4C6B-B566-F926D75A4B7E}" destId="{E2CBFFA1-DB89-4799-BC09-3EBFC46CF382}" srcOrd="1" destOrd="0" presId="urn:microsoft.com/office/officeart/2005/8/layout/vList4"/>
    <dgm:cxn modelId="{9B1CED41-4397-4309-B2F2-35FFB6B2E64D}" type="presParOf" srcId="{CBE37C8B-5C63-4741-B95B-54F108F77FC8}" destId="{1E2F3777-03A3-4F49-B6B6-18E1DF84DB3D}" srcOrd="0" destOrd="0" presId="urn:microsoft.com/office/officeart/2005/8/layout/vList4"/>
    <dgm:cxn modelId="{B21DDEFA-E16C-45B8-B428-B08744A5BA81}" type="presParOf" srcId="{1E2F3777-03A3-4F49-B6B6-18E1DF84DB3D}" destId="{5C7BAC3A-BDDC-46F1-BC18-2C8B768B6B34}" srcOrd="0" destOrd="0" presId="urn:microsoft.com/office/officeart/2005/8/layout/vList4"/>
    <dgm:cxn modelId="{686E3C1B-A170-4A33-A6B7-315EC92754C4}" type="presParOf" srcId="{1E2F3777-03A3-4F49-B6B6-18E1DF84DB3D}" destId="{1C8B134A-8310-4632-B9DA-B9E3B4F503F5}" srcOrd="1" destOrd="0" presId="urn:microsoft.com/office/officeart/2005/8/layout/vList4"/>
    <dgm:cxn modelId="{270375A6-E7C8-4599-8951-163AE97F3D57}" type="presParOf" srcId="{1E2F3777-03A3-4F49-B6B6-18E1DF84DB3D}" destId="{0B7B3AC4-2B6D-48B6-9BBF-12BB550BD838}" srcOrd="2" destOrd="0" presId="urn:microsoft.com/office/officeart/2005/8/layout/vList4"/>
    <dgm:cxn modelId="{B9336D10-2CDE-4041-BAAF-6CB6DC331874}" type="presParOf" srcId="{CBE37C8B-5C63-4741-B95B-54F108F77FC8}" destId="{25FD2B43-DCFE-4C7A-9D55-DD727B88C681}" srcOrd="1" destOrd="0" presId="urn:microsoft.com/office/officeart/2005/8/layout/vList4"/>
    <dgm:cxn modelId="{EBE03680-8916-419D-AC94-AEAC365CD982}" type="presParOf" srcId="{CBE37C8B-5C63-4741-B95B-54F108F77FC8}" destId="{558CB4EA-EC56-4914-BC46-322457C54267}" srcOrd="2" destOrd="0" presId="urn:microsoft.com/office/officeart/2005/8/layout/vList4"/>
    <dgm:cxn modelId="{43CAA2A9-C8F0-4A74-847F-1E29301D01F1}" type="presParOf" srcId="{558CB4EA-EC56-4914-BC46-322457C54267}" destId="{FB5BEDAB-CBA7-41DA-A8E0-C988F9BC717C}" srcOrd="0" destOrd="0" presId="urn:microsoft.com/office/officeart/2005/8/layout/vList4"/>
    <dgm:cxn modelId="{6BD52493-17FB-40CC-9849-D451657200AB}" type="presParOf" srcId="{558CB4EA-EC56-4914-BC46-322457C54267}" destId="{E8B5CBFC-0DC3-4DE2-BB26-8D973D21D2C5}" srcOrd="1" destOrd="0" presId="urn:microsoft.com/office/officeart/2005/8/layout/vList4"/>
    <dgm:cxn modelId="{3D51F22A-65E6-406C-A88F-3A001AA75F50}" type="presParOf" srcId="{558CB4EA-EC56-4914-BC46-322457C54267}" destId="{A931CD39-CE18-44E4-816D-7543F56FAB6E}" srcOrd="2" destOrd="0" presId="urn:microsoft.com/office/officeart/2005/8/layout/vList4"/>
    <dgm:cxn modelId="{E93AA46D-C0DF-41F8-B77E-55F16E46D01B}" type="presParOf" srcId="{CBE37C8B-5C63-4741-B95B-54F108F77FC8}" destId="{B17D0CC5-AD06-439C-9D9D-3E3443CD6958}" srcOrd="3" destOrd="0" presId="urn:microsoft.com/office/officeart/2005/8/layout/vList4"/>
    <dgm:cxn modelId="{D85DC765-E75C-4046-93F7-EA68D22A1B50}" type="presParOf" srcId="{CBE37C8B-5C63-4741-B95B-54F108F77FC8}" destId="{E1D98E7F-3495-4E46-A996-CAEC5D88DDD2}" srcOrd="4" destOrd="0" presId="urn:microsoft.com/office/officeart/2005/8/layout/vList4"/>
    <dgm:cxn modelId="{E3E78863-8939-4B1C-A04F-A4C6B398A9CB}" type="presParOf" srcId="{E1D98E7F-3495-4E46-A996-CAEC5D88DDD2}" destId="{7771F88E-38E9-4918-BBCB-99DFC6AF0B55}" srcOrd="0" destOrd="0" presId="urn:microsoft.com/office/officeart/2005/8/layout/vList4"/>
    <dgm:cxn modelId="{2488B7F2-D813-4819-BA79-BCE4A113E8D3}" type="presParOf" srcId="{E1D98E7F-3495-4E46-A996-CAEC5D88DDD2}" destId="{F61C018C-49A8-40E3-8789-E4D0DEC9B5EE}" srcOrd="1" destOrd="0" presId="urn:microsoft.com/office/officeart/2005/8/layout/vList4"/>
    <dgm:cxn modelId="{6EE3ACCA-38DE-498B-92E2-E602EC2E20EC}" type="presParOf" srcId="{E1D98E7F-3495-4E46-A996-CAEC5D88DDD2}" destId="{E2CBFFA1-DB89-4799-BC09-3EBFC46CF382}" srcOrd="2" destOrd="0" presId="urn:microsoft.com/office/officeart/2005/8/layout/vList4"/>
    <dgm:cxn modelId="{43319A19-5350-4A4F-9DB1-865E111943B5}" type="presParOf" srcId="{CBE37C8B-5C63-4741-B95B-54F108F77FC8}" destId="{AB444C7A-6D97-48F9-9D20-DEF0F15E7E6A}" srcOrd="5" destOrd="0" presId="urn:microsoft.com/office/officeart/2005/8/layout/vList4"/>
    <dgm:cxn modelId="{0B63A2A3-D10C-40E4-83CE-D953FA96340F}" type="presParOf" srcId="{CBE37C8B-5C63-4741-B95B-54F108F77FC8}" destId="{396CCFE7-754E-4331-93AF-27E9F8843F17}" srcOrd="6" destOrd="0" presId="urn:microsoft.com/office/officeart/2005/8/layout/vList4"/>
    <dgm:cxn modelId="{03433149-ABCB-42F3-8D1E-6DF75451E34D}" type="presParOf" srcId="{396CCFE7-754E-4331-93AF-27E9F8843F17}" destId="{821A4FBA-A2C9-4424-A9DF-E14431255B24}" srcOrd="0" destOrd="0" presId="urn:microsoft.com/office/officeart/2005/8/layout/vList4"/>
    <dgm:cxn modelId="{8200A38D-A774-442C-97EE-8E1038D845B1}" type="presParOf" srcId="{396CCFE7-754E-4331-93AF-27E9F8843F17}" destId="{08A3D048-4D18-41AA-9C1D-FCABD7862982}" srcOrd="1" destOrd="0" presId="urn:microsoft.com/office/officeart/2005/8/layout/vList4"/>
    <dgm:cxn modelId="{365E1760-C6E0-4BC1-A46A-92984B87A431}" type="presParOf" srcId="{396CCFE7-754E-4331-93AF-27E9F8843F17}" destId="{6A60E56D-CB1A-4BE6-A33A-723E94F9F401}" srcOrd="2" destOrd="0" presId="urn:microsoft.com/office/officeart/2005/8/layout/vList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9E92D05-1FF7-4985-8A46-85347EC57456}" type="datetimeFigureOut">
              <a:rPr lang="ru-RU"/>
              <a:pPr>
                <a:defRPr/>
              </a:pPr>
              <a:t>19.01.2020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D526077-A18E-4426-AA3F-519A38BE25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95C003-52FA-449B-9D73-C208D845A091}" type="slidenum">
              <a:rPr lang="ru-RU" smtClean="0">
                <a:latin typeface="Arial" charset="0"/>
                <a:cs typeface="Arial" charset="0"/>
              </a:rPr>
              <a:pPr/>
              <a:t>16</a:t>
            </a:fld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None/>
              <a:defRPr b="0">
                <a:latin typeface="Times New Roman" pitchFamily="18" charset="0"/>
                <a:cs typeface="Times New Roman" pitchFamily="18" charset="0"/>
              </a:defRPr>
            </a:lvl1pPr>
            <a:lvl2pPr>
              <a:buNone/>
              <a:defRPr b="0">
                <a:latin typeface="Times New Roman" pitchFamily="18" charset="0"/>
                <a:cs typeface="Times New Roman" pitchFamily="18" charset="0"/>
              </a:defRPr>
            </a:lvl2pPr>
            <a:lvl3pPr>
              <a:buNone/>
              <a:defRPr b="0">
                <a:latin typeface="Times New Roman" pitchFamily="18" charset="0"/>
                <a:cs typeface="Times New Roman" pitchFamily="18" charset="0"/>
              </a:defRPr>
            </a:lvl3pPr>
            <a:lvl4pPr>
              <a:buNone/>
              <a:defRPr b="0">
                <a:latin typeface="Times New Roman" pitchFamily="18" charset="0"/>
                <a:cs typeface="Times New Roman" pitchFamily="18" charset="0"/>
              </a:defRPr>
            </a:lvl4pPr>
            <a:lvl5pPr>
              <a:buNone/>
              <a:defRPr b="0"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16764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0DD74B-102D-42CA-BD0F-13E60AF725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avatars.mds.yandex.net/get-zen_doc/1708007/pub_5cc58f71707cba00b32b41cd_5cc58f85a7763100b2db32e2/scale_1200"/>
          <p:cNvPicPr>
            <a:picLocks noChangeAspect="1" noChangeArrowheads="1"/>
          </p:cNvPicPr>
          <p:nvPr/>
        </p:nvPicPr>
        <p:blipFill>
          <a:blip r:embed="rId5"/>
          <a:srcRect t="218" r="19750"/>
          <a:stretch>
            <a:fillRect/>
          </a:stretch>
        </p:blipFill>
        <p:spPr bwMode="auto">
          <a:xfrm>
            <a:off x="0" y="0"/>
            <a:ext cx="919263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2" r:id="rId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800" b="1" kern="1200" cap="all" spc="0">
          <a:ln w="0">
            <a:noFill/>
          </a:ln>
          <a:solidFill>
            <a:schemeClr val="accent1">
              <a:lumMod val="50000"/>
            </a:schemeClr>
          </a:solidFill>
          <a:effectLst>
            <a:reflection blurRad="12700" stA="50000" endPos="50000" dist="5000" dir="5400000" sy="-100000" rotWithShape="0"/>
          </a:effectLst>
          <a:latin typeface="Impac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None/>
        <a:defRPr sz="32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4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info-technologies.ru/source/kompjuternye-virusy/foto/8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8596" y="1285860"/>
            <a:ext cx="8351837" cy="2592388"/>
          </a:xfrm>
        </p:spPr>
        <p:txBody>
          <a:bodyPr/>
          <a:lstStyle/>
          <a:p>
            <a:pPr algn="ctr" eaLnBrk="1" hangingPunct="1"/>
            <a:r>
              <a:rPr lang="ru-RU" sz="4800" b="1" dirty="0" smtClean="0"/>
              <a:t>Компьютерные вирусы и антивирусные программы.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49275"/>
            <a:ext cx="8748713" cy="1150938"/>
          </a:xfrm>
        </p:spPr>
        <p:txBody>
          <a:bodyPr vert="horz" lIns="91440" tIns="45720" rIns="91440" bIns="45720" rtlCol="0" anchor="ctr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3600" dirty="0" smtClean="0"/>
              <a:t>Компьютерный вирус -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0" y="1928802"/>
            <a:ext cx="9144000" cy="4857784"/>
          </a:xfrm>
        </p:spPr>
        <p:txBody>
          <a:bodyPr>
            <a:normAutofit fontScale="62500" lnSpcReduction="20000"/>
          </a:bodyPr>
          <a:lstStyle/>
          <a:p>
            <a:pPr marL="0" indent="0" algn="just" eaLnBrk="1" hangingPunct="1">
              <a:lnSpc>
                <a:spcPct val="120000"/>
              </a:lnSpc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разновидность компьютерных программ, отличительной особенностью которых является способность к размножению (саморепликация). </a:t>
            </a:r>
          </a:p>
          <a:p>
            <a:pPr marL="0" indent="450850" algn="just" eaLnBrk="1" hangingPunct="1">
              <a:lnSpc>
                <a:spcPct val="120000"/>
              </a:lnSpc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дополнение к этому вирусы могут без ведома пользователя выполнять прочие произвольные действия, в том числе наносящие вред пользователю и/или компьютеру. По этой причине вирусы относят к вредоносным программам.</a:t>
            </a:r>
          </a:p>
          <a:p>
            <a:pPr marL="0" indent="450850" algn="just">
              <a:lnSpc>
                <a:spcPct val="120000"/>
              </a:lnSpc>
            </a:pPr>
            <a:r>
              <a:rPr lang="ru-RU" sz="2800" dirty="0" smtClean="0"/>
              <a:t>Программа, внутри которой находится вирус, называется зараженной программой.</a:t>
            </a:r>
          </a:p>
          <a:p>
            <a:pPr marL="0" indent="450850" algn="just">
              <a:lnSpc>
                <a:spcPct val="120000"/>
              </a:lnSpc>
            </a:pPr>
            <a:r>
              <a:rPr lang="ru-RU" sz="2800" dirty="0" smtClean="0"/>
              <a:t>Когда инфицированная программа начинает работу, то сначала управление получает вирус. Вирус заражает другие программы, а также выполняет запланированные деструктивные действия. Для маскировки своих действий вирус активизируется не всегда, а лишь при выполнении определенных условий (истечение некоторого времени, выполнение определенного числа операций, наступления некоторой даты или дня недели и т.д.).</a:t>
            </a:r>
          </a:p>
          <a:p>
            <a:pPr marL="0" indent="450850" algn="just">
              <a:lnSpc>
                <a:spcPct val="120000"/>
              </a:lnSpc>
            </a:pPr>
            <a:r>
              <a:rPr lang="ru-RU" sz="2800" dirty="0" smtClean="0"/>
              <a:t>После того как вирус выполнит нужные ему действия, он передает управление той программе, в которой он находится. Внешне зараженная программа может работать так же, как и обычна программа. Подобно настоящим вирусам компьютерные вирусы прячутся, размножаются и ищут возможность перейти на другие ЭВМ.</a:t>
            </a:r>
          </a:p>
        </p:txBody>
      </p:sp>
      <p:pic>
        <p:nvPicPr>
          <p:cNvPr id="5" name="Picture 2" descr="https://creditonline.su/wp-content/uploads/2018/09/virus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78" y="0"/>
            <a:ext cx="2357422" cy="22282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2844" y="274638"/>
            <a:ext cx="8858312" cy="114300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Основные признаки проявления вирусов </a:t>
            </a:r>
            <a:endParaRPr lang="ru-RU" sz="3600" b="1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0" y="1785926"/>
            <a:ext cx="4572000" cy="4643470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Прекращение работы или неправильная работа ранее успешно функционировавших программ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Медленная работа компьютера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Невозможность загрузки операционной системы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Исчезновение файлов и каталогов или искажение их содержимого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Изменение даты и времени модификации файлов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Изменение размеров файлов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endParaRPr lang="ru-RU" sz="2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endParaRPr lang="ru-RU" sz="2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Clr>
                <a:srgbClr val="C00000"/>
              </a:buClr>
              <a:buSzPct val="100000"/>
            </a:pP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Wingdings" pitchFamily="2" charset="2"/>
              <a:buChar char="ü"/>
            </a:pPr>
            <a:endPara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−"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4"/>
          <p:cNvSpPr txBox="1">
            <a:spLocks noChangeArrowheads="1"/>
          </p:cNvSpPr>
          <p:nvPr/>
        </p:nvSpPr>
        <p:spPr>
          <a:xfrm>
            <a:off x="4889194" y="1785925"/>
            <a:ext cx="4157791" cy="4983207"/>
          </a:xfrm>
          <a:prstGeom prst="rect">
            <a:avLst/>
          </a:prstGeom>
        </p:spPr>
        <p:txBody>
          <a:bodyPr/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Franklin Gothic Book" pitchFamily="34" charset="0"/>
              <a:buChar char="─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572000" y="1785926"/>
            <a:ext cx="4572000" cy="4643470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4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Неожиданное значительное увеличение количества файлов на диске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Частые зависания и сбои в работе компьютера</a:t>
            </a:r>
          </a:p>
          <a:p>
            <a:pPr marL="449263" indent="-449263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Существенное уменьшение размера свободной оперативной памяти</a:t>
            </a:r>
          </a:p>
          <a:p>
            <a:pPr marL="449263" indent="-449263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Вывод на экран непредусмотренных сообщений или изображений</a:t>
            </a:r>
          </a:p>
          <a:p>
            <a:pPr marL="449263" indent="-449263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Подача непредусмотренных звуковых сигналов</a:t>
            </a:r>
          </a:p>
          <a:p>
            <a:pPr marL="457200" indent="-457200" algn="l">
              <a:buClr>
                <a:srgbClr val="C00000"/>
              </a:buClr>
              <a:buSzPct val="100000"/>
              <a:buFont typeface="Wingdings" pitchFamily="2" charset="2"/>
              <a:buChar char="Ø"/>
            </a:pPr>
            <a:endParaRPr lang="ru-RU" sz="2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Clr>
                <a:srgbClr val="C00000"/>
              </a:buClr>
              <a:buSzPct val="100000"/>
            </a:pP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Wingdings" pitchFamily="2" charset="2"/>
              <a:buChar char="ü"/>
            </a:pPr>
            <a:endPara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−"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206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smtClean="0"/>
              <a:t>Классификация компьютерных вирусов</a:t>
            </a:r>
            <a:endParaRPr lang="ru-RU" sz="3600"/>
          </a:p>
        </p:txBody>
      </p:sp>
      <p:graphicFrame>
        <p:nvGraphicFramePr>
          <p:cNvPr id="5" name="Схема 4"/>
          <p:cNvGraphicFramePr/>
          <p:nvPr/>
        </p:nvGraphicFramePr>
        <p:xfrm>
          <a:off x="642910" y="1428736"/>
          <a:ext cx="8001056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5fan.ru/files/9/5fan_ru_48270_cc5b85c3b90343384bdf51184ee3f6cb.html_files/0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7809" y="0"/>
            <a:ext cx="7566956" cy="684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1571612"/>
            <a:ext cx="878687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Сетевые вирусы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используют для своего распространения протоколы или команды компьютерных сетей и электронной почты.</a:t>
            </a:r>
          </a:p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Файловые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вирусы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либо различными способами внедряются в выполняемые файлы (наиболее распространенный тип вирусов), либо создают файлы-двойники (компаньон-вирусы), либо используют особенности организации файловой системы (link-вирусы)</a:t>
            </a:r>
            <a:r>
              <a:rPr lang="ru-RU" sz="2000" dirty="0"/>
              <a:t> </a:t>
            </a:r>
            <a:r>
              <a:rPr lang="ru-RU" sz="2000" dirty="0" smtClean="0"/>
              <a:t>.</a:t>
            </a:r>
          </a:p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Загрузочные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вирусы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записывают себя либо в загрузочный сектор диска (boot-сектор), либо в сектор, содержащий системный загрузчик винчестера (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Master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Boot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Record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), либо меняют указатель на активный boot-сектор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/>
              <a:t>По среде обитания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xmlns="" val="215206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/>
              <a:t>По способу заражения</a:t>
            </a:r>
            <a:endParaRPr lang="ru-RU" sz="36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9551" y="1822914"/>
            <a:ext cx="86409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Резидентные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(такой вирус при инфицировании ПК оставляет 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оперативной памяти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свою резидентную часть, которая потом перехватывает обращение ОС к объектам заражения и поражает их. Резидентные вирусы живут до первой перезагрузки ПК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Нерезидентные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(не заражают оперативную память и могут быть активными ограниченное время)</a:t>
            </a:r>
          </a:p>
        </p:txBody>
      </p:sp>
    </p:spTree>
    <p:extLst>
      <p:ext uri="{BB962C8B-B14F-4D97-AF65-F5344CB8AC3E}">
        <p14:creationId xmlns:p14="http://schemas.microsoft.com/office/powerpoint/2010/main" xmlns="" val="215206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010" y="1785926"/>
            <a:ext cx="881493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Неопасные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(как правило эти вирусы забивают память компьютера путем своего размножения и могут организовывать мелкие пакости – проигрывать заложенную в них мелодию или показывать картинку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Опасные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(эти вирусы способны создать некоторые нарушения в функционировании ПК – сбои, перезагрузки, глюки, медленная работа компьютера и т.д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.);</a:t>
            </a:r>
          </a:p>
          <a:p>
            <a:pPr indent="45085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Очень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опасные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(опасные вирусы могут уничтожить программы, стереть важные данные, убить загрузочные и системные области жесткого диска, который потом можно выбросить)</a:t>
            </a: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85720" y="500042"/>
            <a:ext cx="8229600" cy="1143000"/>
          </a:xfrm>
        </p:spPr>
        <p:txBody>
          <a:bodyPr/>
          <a:lstStyle/>
          <a:p>
            <a:r>
              <a:rPr lang="ru-RU" sz="3600" b="1" smtClean="0"/>
              <a:t>По степени заражения</a:t>
            </a:r>
            <a:endParaRPr lang="ru-RU" sz="3600" b="1"/>
          </a:p>
        </p:txBody>
      </p:sp>
    </p:spTree>
    <p:extLst>
      <p:ext uri="{BB962C8B-B14F-4D97-AF65-F5344CB8AC3E}">
        <p14:creationId xmlns:p14="http://schemas.microsoft.com/office/powerpoint/2010/main" xmlns="" val="215206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9097" y="1714488"/>
            <a:ext cx="864096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аразитические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 (меняют содержимое файлов и секторов диска. Такие вирусы легко вычисляются и удаляются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indent="450850"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Мутанты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 (их очень тяжело обнаружить из-за применения в них алгоритмов шифрования. Каждая следующая копия размножающегося вируса не будет похожа на предыдущую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indent="450850"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Репликаторы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 (вирусы-репликаторы, они же сетевые черви, проникают через компьютерные сети, они находят адреса компьютеров в сети и заражают их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indent="450850"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Троянский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конь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 (один из самых опасных вирусов, так как трояны не размножаются, а воруют ценную (порой очень дорогую) информацию – пароли, банковские счета, электронные деньги и т.д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.);</a:t>
            </a:r>
          </a:p>
          <a:p>
            <a:pPr indent="450850"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Невидимки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 (это трудно обнаружимые вирусы, которые перехватывают обращения ОС к зараженным файлам и секторам дисков и подставляют вместо своего незараженные участки.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smtClean="0"/>
              <a:t>По особенностям алгоритма</a:t>
            </a:r>
            <a:endParaRPr lang="ru-RU" sz="3600" b="1"/>
          </a:p>
        </p:txBody>
      </p:sp>
    </p:spTree>
    <p:extLst>
      <p:ext uri="{BB962C8B-B14F-4D97-AF65-F5344CB8AC3E}">
        <p14:creationId xmlns:p14="http://schemas.microsoft.com/office/powerpoint/2010/main" xmlns="" val="215206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/>
              <a:t>Пути проникновения вирусов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474347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ru-RU" b="1" dirty="0" smtClean="0"/>
              <a:t>Глобальная сеть </a:t>
            </a:r>
            <a:r>
              <a:rPr lang="en-US" b="1" dirty="0" smtClean="0"/>
              <a:t>Internet</a:t>
            </a:r>
            <a:endParaRPr lang="ru-RU" b="1" dirty="0" smtClean="0"/>
          </a:p>
          <a:p>
            <a:pPr>
              <a:lnSpc>
                <a:spcPct val="90000"/>
              </a:lnSpc>
              <a:buFontTx/>
              <a:buNone/>
            </a:pPr>
            <a:endParaRPr lang="ru-RU" sz="1000" b="1" dirty="0" smtClean="0"/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ru-RU" b="1" dirty="0" smtClean="0"/>
              <a:t>Электронная почта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1000" b="1" dirty="0" smtClean="0"/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ru-RU" b="1" dirty="0" smtClean="0"/>
              <a:t>Локальная сеть</a:t>
            </a:r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endParaRPr lang="ru-RU" sz="1000" b="1" dirty="0" smtClean="0"/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ru-RU" b="1" dirty="0" smtClean="0"/>
              <a:t>Компьютеры «Общего назначения»</a:t>
            </a:r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endParaRPr lang="ru-RU" sz="1000" b="1" dirty="0" smtClean="0"/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ru-RU" b="1" dirty="0" smtClean="0"/>
              <a:t>Пиратское программное обеспечение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900" b="1" dirty="0" smtClean="0"/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ru-RU" b="1" dirty="0" smtClean="0"/>
              <a:t>Ремонтные службы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1000" b="1" dirty="0" smtClean="0"/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ru-RU" b="1" dirty="0" smtClean="0"/>
              <a:t>Съемные накопители</a:t>
            </a:r>
          </a:p>
          <a:p>
            <a:endParaRPr lang="ru-RU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7" descr="Картинка 12 из 1651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lum brigh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9779" y="2492374"/>
            <a:ext cx="5071346" cy="436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142844" y="2000240"/>
            <a:ext cx="8786874" cy="4857760"/>
          </a:xfrm>
        </p:spPr>
        <p:txBody>
          <a:bodyPr>
            <a:normAutofit/>
          </a:bodyPr>
          <a:lstStyle/>
          <a:p>
            <a:pPr marL="0" indent="450850" algn="just">
              <a:buFontTx/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 </a:t>
            </a:r>
            <a:r>
              <a:rPr lang="ru-RU" sz="2400" dirty="0" smtClean="0"/>
              <a:t>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Основным источником вирусов на сегодняшний день является глобальная сеть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Internet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Возможно заражение через страницы Интернет ввиду наличия на страницах всемирной паутины. различного «активного» содержимого: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скриптов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ActiveX-компоненты,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Java-апплетов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450850" algn="just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этом случае используются уязвимости программного обеспечения, установленного на компьютере пользователя, либо уязвимости в ПО владельца сайта, а ничего не подозревающие пользователи зайдя на такой сайт рискуют заразить свой компьютер.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85720" y="500042"/>
            <a:ext cx="8643998" cy="1285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fontAlgn="base">
              <a:lnSpc>
                <a:spcPct val="100000"/>
              </a:lnSpc>
              <a:spcAft>
                <a:spcPct val="0"/>
              </a:spcAft>
              <a:buClrTx/>
              <a:buSzTx/>
              <a:tabLst/>
              <a:defRPr/>
            </a:pPr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Пути проникновения вирусов</a:t>
            </a:r>
          </a:p>
          <a:p>
            <a:pPr lvl="0" algn="ctr"/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Глобальная сеть Интернет</a:t>
            </a:r>
          </a:p>
        </p:txBody>
      </p:sp>
    </p:spTree>
    <p:extLst>
      <p:ext uri="{BB962C8B-B14F-4D97-AF65-F5344CB8AC3E}">
        <p14:creationId xmlns:p14="http://schemas.microsoft.com/office/powerpoint/2010/main" xmlns="" val="3605322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School101\Desktop\вирусы\283527_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3210" y="2840135"/>
            <a:ext cx="3496508" cy="2374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714487"/>
            <a:ext cx="8715436" cy="4975237"/>
          </a:xfrm>
        </p:spPr>
        <p:txBody>
          <a:bodyPr>
            <a:noAutofit/>
          </a:bodyPr>
          <a:lstStyle/>
          <a:p>
            <a:pPr marL="0" indent="450850" algn="just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Сейчас один из основных каналов распространения вирусов. Обычно вирусы в письмах электронной почты маскируются под безобидные вложения: картинки, документы, музыку, ссылки на сайты. </a:t>
            </a:r>
          </a:p>
          <a:p>
            <a:pPr marL="0" indent="450850" algn="just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некоторых письмах могут содержаться действительно только ссылки, то есть в самих письмах может и не быть вредоносного кода, но если открыть такую ссылку, то можно попасть на специально созданный веб-сайт, содержащий вирусный код. </a:t>
            </a:r>
          </a:p>
          <a:p>
            <a:pPr marL="0" indent="450850" algn="just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Многие почтовые вирусы, попав на компьютер пользователя, затем используют адресную книгу из установленных почтовых клиентов типа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Outlook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для рассылки самого себя дальше.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85720" y="500042"/>
            <a:ext cx="8643998" cy="1285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indent="0" algn="ctr" defTabSz="914400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Пути проникновения вирусов</a:t>
            </a:r>
          </a:p>
          <a:p>
            <a:pPr algn="ctr" eaLnBrk="0" hangingPunct="0"/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Электронная почта</a:t>
            </a:r>
          </a:p>
        </p:txBody>
      </p:sp>
    </p:spTree>
    <p:extLst>
      <p:ext uri="{BB962C8B-B14F-4D97-AF65-F5344CB8AC3E}">
        <p14:creationId xmlns:p14="http://schemas.microsoft.com/office/powerpoint/2010/main" xmlns="" val="2504342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5" descr="WRLDCHAT"/>
          <p:cNvPicPr>
            <a:picLocks noChangeAspect="1" noChangeArrowheads="1"/>
          </p:cNvPicPr>
          <p:nvPr/>
        </p:nvPicPr>
        <p:blipFill>
          <a:blip r:embed="rId2" cstate="email">
            <a:lum brigh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3064" y="2214554"/>
            <a:ext cx="3970936" cy="3890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857364"/>
            <a:ext cx="5072098" cy="4714908"/>
          </a:xfrm>
        </p:spPr>
        <p:txBody>
          <a:bodyPr>
            <a:noAutofit/>
          </a:bodyPr>
          <a:lstStyle/>
          <a:p>
            <a:pPr marL="0" indent="450850" algn="just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Третий путь «быстрого заражения» —    локальные сети. Если не принимать необходимых мер защиты, то зараженная рабочая станция при входе в сеть заражает один или несколько служебных файлов на сервере </a:t>
            </a:r>
          </a:p>
          <a:p>
            <a:pPr marL="0" indent="450850" algn="just">
              <a:buFont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следующий день пользователи при входе в сеть запускают зараженные файлы с сервера, и вирус, таким образом, получает доступ на компьютеры пользователей.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285720" y="500042"/>
            <a:ext cx="8643998" cy="1285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14400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Пути проникновения вирусов</a:t>
            </a:r>
          </a:p>
          <a:p>
            <a:pPr lvl="0" algn="ctr" eaLnBrk="0" hangingPunct="0"/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Локальные сети</a:t>
            </a:r>
          </a:p>
        </p:txBody>
      </p:sp>
    </p:spTree>
    <p:extLst>
      <p:ext uri="{BB962C8B-B14F-4D97-AF65-F5344CB8AC3E}">
        <p14:creationId xmlns:p14="http://schemas.microsoft.com/office/powerpoint/2010/main" xmlns="" val="934083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SRFVIRU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7692" y="3357562"/>
            <a:ext cx="2674902" cy="2714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142844" y="1714488"/>
            <a:ext cx="8858312" cy="514351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FontTx/>
              <a:buNone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Персональные компьютеры «общего пользования»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Опасность представляют также компьютеры, установленные в учебных заведениях. Если один из учащихся принес на своих носителях вирус и заразил какой-либо учебный компьютер, то очередную «заразу» получат и носители всех остальных учащихся, работающих на этом компьютере.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 же относится и к домашним компьютерам, если на них работает более одного человека.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Пиратское программное обеспечение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Нелегальные копии программного обеспечения,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как это было всегда, являются одной из 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основных «зон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риска».Часто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пиратские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копии на дисках содержат файлы,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зараженные самыми разнообразными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типами вирусов. </a:t>
            </a:r>
          </a:p>
          <a:p>
            <a:pPr>
              <a:spcBef>
                <a:spcPts val="0"/>
              </a:spcBef>
            </a:pPr>
            <a:r>
              <a:rPr lang="ru-RU" sz="1800" b="1" dirty="0" smtClean="0">
                <a:solidFill>
                  <a:srgbClr val="FF0000"/>
                </a:solidFill>
              </a:rPr>
              <a:t>Съемные накопители</a:t>
            </a:r>
            <a:endParaRPr lang="ru-RU" sz="1800" dirty="0" smtClean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ru-RU" sz="1800" dirty="0" smtClean="0"/>
              <a:t>    В настоящее время большое количество вирусов распространяется через съёмные накопители, включая цифровые фотоаппараты, цифровые видеокамеры, цифровые плееры (MP3-плееры), сотовые телефоны. </a:t>
            </a:r>
          </a:p>
          <a:p>
            <a:pPr marL="0" indent="450850" algn="just">
              <a:spcBef>
                <a:spcPts val="0"/>
              </a:spcBef>
              <a:buFontTx/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85720" y="500042"/>
            <a:ext cx="8643998" cy="1285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indent="0" algn="ctr" defTabSz="914400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Пути проникновения вирусов</a:t>
            </a:r>
          </a:p>
          <a:p>
            <a:pPr algn="ctr" eaLnBrk="0" hangingPunct="0"/>
            <a:r>
              <a:rPr lang="ru-RU" sz="3600" b="1" cap="all" dirty="0" smtClean="0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Impact" pitchFamily="34" charset="0"/>
                <a:ea typeface="+mj-ea"/>
                <a:cs typeface="+mj-cs"/>
              </a:rPr>
              <a:t>Пиратское программное обеспечение</a:t>
            </a:r>
          </a:p>
        </p:txBody>
      </p:sp>
    </p:spTree>
    <p:extLst>
      <p:ext uri="{BB962C8B-B14F-4D97-AF65-F5344CB8AC3E}">
        <p14:creationId xmlns:p14="http://schemas.microsoft.com/office/powerpoint/2010/main" xmlns="" val="2022932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smtClean="0"/>
              <a:t>Антивирусные программы</a:t>
            </a:r>
            <a:br>
              <a:rPr lang="ru-RU" sz="3600" b="1" smtClean="0"/>
            </a:br>
            <a:r>
              <a:rPr lang="ru-RU" sz="3600" b="1" smtClean="0"/>
              <a:t>Критерии выбора</a:t>
            </a:r>
            <a:endParaRPr lang="ru-RU" sz="3600" b="1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376238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b="1" smtClean="0"/>
              <a:t>Надежность и удобство в работе;</a:t>
            </a:r>
          </a:p>
          <a:p>
            <a:pPr indent="-376238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b="1" smtClean="0"/>
              <a:t>Качество обнаружения вирусов;</a:t>
            </a:r>
          </a:p>
          <a:p>
            <a:pPr indent="-376238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b="1" smtClean="0"/>
              <a:t>Существование версий под все популярные платформы;</a:t>
            </a:r>
          </a:p>
          <a:p>
            <a:pPr indent="-376238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b="1" smtClean="0"/>
              <a:t>Скорость работы;</a:t>
            </a:r>
          </a:p>
          <a:p>
            <a:pPr indent="-376238"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b="1" smtClean="0"/>
              <a:t>Наличие дополнительных функций и возможностей</a:t>
            </a:r>
            <a:r>
              <a:rPr lang="ru-RU" smtClean="0"/>
              <a:t>.</a:t>
            </a:r>
          </a:p>
          <a:p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3"/>
          <p:cNvGrpSpPr>
            <a:grpSpLocks/>
          </p:cNvGrpSpPr>
          <p:nvPr/>
        </p:nvGrpSpPr>
        <p:grpSpPr bwMode="auto">
          <a:xfrm>
            <a:off x="428596" y="785794"/>
            <a:ext cx="8424862" cy="2376487"/>
            <a:chOff x="295" y="391"/>
            <a:chExt cx="5307" cy="1497"/>
          </a:xfrm>
        </p:grpSpPr>
        <p:sp>
          <p:nvSpPr>
            <p:cNvPr id="21509" name="AutoShape 17"/>
            <p:cNvSpPr>
              <a:spLocks noChangeArrowheads="1"/>
            </p:cNvSpPr>
            <p:nvPr/>
          </p:nvSpPr>
          <p:spPr bwMode="auto">
            <a:xfrm>
              <a:off x="295" y="391"/>
              <a:ext cx="5307" cy="576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76200" cmpd="tri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ru-RU" sz="3600" b="1" dirty="0">
                  <a:solidFill>
                    <a:srgbClr val="FFFF00"/>
                  </a:solidFill>
                  <a:cs typeface="Times New Roman" pitchFamily="18" charset="0"/>
                </a:rPr>
                <a:t>АНТИВИРУСНЫЕ ПРОГРАММЫ</a:t>
              </a:r>
            </a:p>
          </p:txBody>
        </p:sp>
        <p:sp>
          <p:nvSpPr>
            <p:cNvPr id="15366" name="Rectangle 18"/>
            <p:cNvSpPr>
              <a:spLocks noChangeArrowheads="1"/>
            </p:cNvSpPr>
            <p:nvPr/>
          </p:nvSpPr>
          <p:spPr bwMode="auto">
            <a:xfrm>
              <a:off x="295" y="1298"/>
              <a:ext cx="2268" cy="528"/>
            </a:xfrm>
            <a:prstGeom prst="rect">
              <a:avLst/>
            </a:prstGeom>
            <a:solidFill>
              <a:schemeClr val="accent2"/>
            </a:solidFill>
            <a:ln w="76200" cmpd="tri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3600" b="1">
                  <a:solidFill>
                    <a:srgbClr val="FFFF00"/>
                  </a:solidFill>
                  <a:cs typeface="Times New Roman" pitchFamily="18" charset="0"/>
                </a:rPr>
                <a:t>СКАНЕРЫ</a:t>
              </a:r>
            </a:p>
          </p:txBody>
        </p:sp>
        <p:sp>
          <p:nvSpPr>
            <p:cNvPr id="15367" name="Rectangle 19"/>
            <p:cNvSpPr>
              <a:spLocks noChangeArrowheads="1"/>
            </p:cNvSpPr>
            <p:nvPr/>
          </p:nvSpPr>
          <p:spPr bwMode="auto">
            <a:xfrm>
              <a:off x="3288" y="1253"/>
              <a:ext cx="2223" cy="635"/>
            </a:xfrm>
            <a:prstGeom prst="rect">
              <a:avLst/>
            </a:prstGeom>
            <a:solidFill>
              <a:schemeClr val="accent2"/>
            </a:solidFill>
            <a:ln w="76200" cmpd="tri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3600" b="1">
                  <a:solidFill>
                    <a:srgbClr val="FFFF00"/>
                  </a:solidFill>
                  <a:cs typeface="Times New Roman" pitchFamily="18" charset="0"/>
                </a:rPr>
                <a:t>СТОРОЖА</a:t>
              </a:r>
            </a:p>
          </p:txBody>
        </p:sp>
        <p:sp>
          <p:nvSpPr>
            <p:cNvPr id="21512" name="Line 35"/>
            <p:cNvSpPr>
              <a:spLocks noChangeShapeType="1"/>
            </p:cNvSpPr>
            <p:nvPr/>
          </p:nvSpPr>
          <p:spPr bwMode="auto">
            <a:xfrm flipH="1">
              <a:off x="1383" y="981"/>
              <a:ext cx="1542" cy="226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>
                <a:cs typeface="Times New Roman" pitchFamily="18" charset="0"/>
              </a:endParaRPr>
            </a:p>
          </p:txBody>
        </p:sp>
        <p:sp>
          <p:nvSpPr>
            <p:cNvPr id="21513" name="Line 36"/>
            <p:cNvSpPr>
              <a:spLocks noChangeShapeType="1"/>
            </p:cNvSpPr>
            <p:nvPr/>
          </p:nvSpPr>
          <p:spPr bwMode="auto">
            <a:xfrm>
              <a:off x="2925" y="981"/>
              <a:ext cx="1407" cy="181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>
                <a:cs typeface="Times New Roman" pitchFamily="18" charset="0"/>
              </a:endParaRPr>
            </a:p>
          </p:txBody>
        </p:sp>
      </p:grpSp>
      <p:sp>
        <p:nvSpPr>
          <p:cNvPr id="20" name="Содержимое 2"/>
          <p:cNvSpPr txBox="1">
            <a:spLocks/>
          </p:cNvSpPr>
          <p:nvPr/>
        </p:nvSpPr>
        <p:spPr>
          <a:xfrm>
            <a:off x="0" y="3143248"/>
            <a:ext cx="4572000" cy="3714752"/>
          </a:xfrm>
          <a:prstGeom prst="rect">
            <a:avLst/>
          </a:prstGeom>
        </p:spPr>
        <p:txBody>
          <a:bodyPr/>
          <a:lstStyle/>
          <a:p>
            <a:pPr marL="342900" algn="ctr" eaLnBrk="0" hangingPunct="0">
              <a:spcBef>
                <a:spcPts val="0"/>
              </a:spcBef>
              <a:defRPr/>
            </a:pPr>
            <a:r>
              <a:rPr lang="ru-RU" sz="2400" b="1" kern="0" dirty="0">
                <a:cs typeface="Times New Roman" pitchFamily="18" charset="0"/>
              </a:rPr>
              <a:t>Используются для </a:t>
            </a:r>
            <a:r>
              <a:rPr lang="ru-RU" sz="2400" b="1" kern="0" dirty="0">
                <a:solidFill>
                  <a:srgbClr val="006600"/>
                </a:solidFill>
                <a:cs typeface="Times New Roman" pitchFamily="18" charset="0"/>
              </a:rPr>
              <a:t>периодической проверки ПК </a:t>
            </a:r>
          </a:p>
          <a:p>
            <a:pPr marL="342900" algn="ctr" eaLnBrk="0" hangingPunct="0">
              <a:spcBef>
                <a:spcPts val="0"/>
              </a:spcBef>
              <a:defRPr/>
            </a:pPr>
            <a:r>
              <a:rPr lang="ru-RU" sz="2400" b="1" kern="0" dirty="0">
                <a:cs typeface="Times New Roman" pitchFamily="18" charset="0"/>
              </a:rPr>
              <a:t>на наличие вирусов.</a:t>
            </a:r>
          </a:p>
          <a:p>
            <a:pPr marL="342900" algn="ctr" eaLnBrk="0" hangingPunct="0">
              <a:spcBef>
                <a:spcPts val="0"/>
              </a:spcBef>
              <a:defRPr/>
            </a:pPr>
            <a:r>
              <a:rPr lang="ru-RU" sz="2400" b="1" kern="0" smtClean="0">
                <a:cs typeface="Times New Roman" pitchFamily="18" charset="0"/>
              </a:rPr>
              <a:t>После </a:t>
            </a:r>
            <a:r>
              <a:rPr lang="ru-RU" sz="2400" b="1" kern="0" dirty="0">
                <a:cs typeface="Times New Roman" pitchFamily="18" charset="0"/>
              </a:rPr>
              <a:t>запуска проверяются файлы и </a:t>
            </a:r>
            <a:r>
              <a:rPr lang="ru-RU" sz="2400" b="1" kern="0">
                <a:cs typeface="Times New Roman" pitchFamily="18" charset="0"/>
              </a:rPr>
              <a:t>оперативная </a:t>
            </a:r>
            <a:r>
              <a:rPr lang="ru-RU" sz="2400" b="1" kern="0" smtClean="0">
                <a:cs typeface="Times New Roman" pitchFamily="18" charset="0"/>
              </a:rPr>
              <a:t>память, </a:t>
            </a:r>
            <a:endParaRPr lang="ru-RU" sz="2400" b="1" kern="0" dirty="0">
              <a:cs typeface="Times New Roman" pitchFamily="18" charset="0"/>
            </a:endParaRPr>
          </a:p>
          <a:p>
            <a:pPr marL="342900" algn="ctr" eaLnBrk="0" hangingPunct="0">
              <a:spcBef>
                <a:spcPts val="0"/>
              </a:spcBef>
              <a:defRPr/>
            </a:pPr>
            <a:r>
              <a:rPr lang="ru-RU" sz="2400" b="1" kern="0" dirty="0">
                <a:cs typeface="Times New Roman" pitchFamily="18" charset="0"/>
              </a:rPr>
              <a:t>в случае обнаружения вирусов обеспечивается их нейтрализация.</a:t>
            </a:r>
          </a:p>
          <a:p>
            <a:pPr marL="342900" algn="ctr" eaLnBrk="0" hangingPunct="0">
              <a:spcBef>
                <a:spcPts val="0"/>
              </a:spcBef>
              <a:defRPr/>
            </a:pPr>
            <a:r>
              <a:rPr lang="ru-RU" sz="2400" b="1" kern="0" dirty="0">
                <a:cs typeface="Times New Roman" pitchFamily="18" charset="0"/>
              </a:rPr>
              <a:t> </a:t>
            </a:r>
          </a:p>
          <a:p>
            <a:pPr marL="342900" algn="just" eaLnBrk="0" hangingPunct="0">
              <a:spcBef>
                <a:spcPct val="20000"/>
              </a:spcBef>
              <a:defRPr/>
            </a:pPr>
            <a:r>
              <a:rPr lang="ru-RU" sz="1700" kern="0" dirty="0">
                <a:cs typeface="Times New Roman" pitchFamily="18" charset="0"/>
              </a:rPr>
              <a:t>	</a:t>
            </a:r>
          </a:p>
        </p:txBody>
      </p:sp>
      <p:sp>
        <p:nvSpPr>
          <p:cNvPr id="21" name="Содержимое 2"/>
          <p:cNvSpPr txBox="1">
            <a:spLocks/>
          </p:cNvSpPr>
          <p:nvPr/>
        </p:nvSpPr>
        <p:spPr>
          <a:xfrm>
            <a:off x="4643438" y="3357562"/>
            <a:ext cx="4284661" cy="3143272"/>
          </a:xfrm>
          <a:prstGeom prst="rect">
            <a:avLst/>
          </a:prstGeom>
        </p:spPr>
        <p:txBody>
          <a:bodyPr/>
          <a:lstStyle/>
          <a:p>
            <a:pPr marL="342900" algn="ctr" eaLnBrk="0" hangingPunct="0">
              <a:spcBef>
                <a:spcPct val="20000"/>
              </a:spcBef>
              <a:defRPr/>
            </a:pPr>
            <a:r>
              <a:rPr lang="ru-RU" sz="2400" b="1" kern="0" dirty="0">
                <a:solidFill>
                  <a:srgbClr val="006600"/>
                </a:solidFill>
                <a:cs typeface="Times New Roman" pitchFamily="18" charset="0"/>
              </a:rPr>
              <a:t>Постоянно</a:t>
            </a:r>
            <a:r>
              <a:rPr lang="ru-RU" sz="2400" b="1" kern="0" dirty="0">
                <a:cs typeface="Times New Roman" pitchFamily="18" charset="0"/>
              </a:rPr>
              <a:t> находятся в оперативной памяти ПК.</a:t>
            </a:r>
          </a:p>
          <a:p>
            <a:pPr marL="342900" algn="ctr" eaLnBrk="0" hangingPunct="0">
              <a:spcBef>
                <a:spcPct val="20000"/>
              </a:spcBef>
              <a:defRPr/>
            </a:pPr>
            <a:r>
              <a:rPr lang="ru-RU" sz="2400" b="1" kern="0" smtClean="0">
                <a:cs typeface="Times New Roman" pitchFamily="18" charset="0"/>
              </a:rPr>
              <a:t>Обеспечивают </a:t>
            </a:r>
            <a:r>
              <a:rPr lang="ru-RU" sz="2400" b="1" kern="0" dirty="0">
                <a:cs typeface="Times New Roman" pitchFamily="18" charset="0"/>
              </a:rPr>
              <a:t>проверку файлов в процессе их загрузки в ОЗУ.</a:t>
            </a:r>
          </a:p>
          <a:p>
            <a:pPr marL="342900" algn="ctr" eaLnBrk="0" hangingPunct="0">
              <a:spcBef>
                <a:spcPct val="20000"/>
              </a:spcBef>
              <a:defRPr/>
            </a:pPr>
            <a:endParaRPr lang="ru-RU" sz="2000" kern="0" dirty="0">
              <a:cs typeface="Times New Roman" pitchFamily="18" charset="0"/>
            </a:endParaRPr>
          </a:p>
          <a:p>
            <a:pPr marL="342900" algn="ctr" eaLnBrk="0" hangingPunct="0">
              <a:spcBef>
                <a:spcPct val="20000"/>
              </a:spcBef>
              <a:defRPr/>
            </a:pPr>
            <a:r>
              <a:rPr lang="ru-RU" sz="2000" kern="0" dirty="0">
                <a:cs typeface="Times New Roman" pitchFamily="18" charset="0"/>
              </a:rPr>
              <a:t> </a:t>
            </a:r>
          </a:p>
          <a:p>
            <a:pPr marL="342900" algn="just" eaLnBrk="0" hangingPunct="0">
              <a:spcBef>
                <a:spcPct val="20000"/>
              </a:spcBef>
              <a:defRPr/>
            </a:pPr>
            <a:r>
              <a:rPr lang="ru-RU" sz="1700" kern="0" dirty="0">
                <a:cs typeface="Times New Roman" pitchFamily="18" charset="0"/>
              </a:rPr>
              <a:t>	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0" y="428625"/>
            <a:ext cx="9144000" cy="9175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b="1" smtClean="0">
                <a:solidFill>
                  <a:srgbClr val="FF0000"/>
                </a:solidFill>
              </a:rPr>
              <a:t/>
            </a:r>
            <a:br>
              <a:rPr lang="ru-RU" sz="5400" b="1" smtClean="0">
                <a:solidFill>
                  <a:srgbClr val="FF0000"/>
                </a:solidFill>
              </a:rPr>
            </a:br>
            <a:r>
              <a:rPr lang="ru-RU" sz="5400" b="1" smtClean="0">
                <a:solidFill>
                  <a:srgbClr val="FF0000"/>
                </a:solidFill>
              </a:rPr>
              <a:t> Dr.Web</a:t>
            </a:r>
            <a:endParaRPr lang="ru-RU" sz="5400" smtClean="0"/>
          </a:p>
        </p:txBody>
      </p:sp>
      <p:pic>
        <p:nvPicPr>
          <p:cNvPr id="22531" name="Picture 5" descr="DrWeb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4546" y="1928802"/>
            <a:ext cx="4979330" cy="3890432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0" y="500063"/>
            <a:ext cx="9144000" cy="917575"/>
          </a:xfrm>
        </p:spPr>
        <p:txBody>
          <a:bodyPr/>
          <a:lstStyle/>
          <a:p>
            <a:pPr algn="ctr"/>
            <a:r>
              <a:rPr lang="ru-RU" sz="5400" b="1" smtClean="0">
                <a:solidFill>
                  <a:srgbClr val="FF0000"/>
                </a:solidFill>
              </a:rPr>
              <a:t>ADinf32 </a:t>
            </a:r>
            <a:endParaRPr lang="ru-RU" smtClean="0"/>
          </a:p>
        </p:txBody>
      </p:sp>
      <p:pic>
        <p:nvPicPr>
          <p:cNvPr id="23555" name="Picture 4" descr="Adin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14375" y="1781540"/>
            <a:ext cx="7643839" cy="4923945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0" y="785813"/>
            <a:ext cx="9144000" cy="100012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smtClean="0">
                <a:solidFill>
                  <a:srgbClr val="FF0000"/>
                </a:solidFill>
              </a:rPr>
              <a:t/>
            </a:r>
            <a:br>
              <a:rPr lang="ru-RU" b="1" smtClean="0">
                <a:solidFill>
                  <a:srgbClr val="FF0000"/>
                </a:solidFill>
              </a:rPr>
            </a:br>
            <a:r>
              <a:rPr lang="en-US" sz="6000" b="1" smtClean="0">
                <a:solidFill>
                  <a:srgbClr val="FF0000"/>
                </a:solidFill>
              </a:rPr>
              <a:t> Avast</a:t>
            </a:r>
            <a:endParaRPr lang="ru-RU" sz="6000" smtClean="0"/>
          </a:p>
        </p:txBody>
      </p:sp>
      <p:pic>
        <p:nvPicPr>
          <p:cNvPr id="24579" name="Picture 4" descr="antivi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2154273"/>
            <a:ext cx="8229600" cy="3417817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0" y="571480"/>
            <a:ext cx="9144000" cy="857250"/>
          </a:xfrm>
        </p:spPr>
        <p:txBody>
          <a:bodyPr/>
          <a:lstStyle/>
          <a:p>
            <a:pPr algn="ctr"/>
            <a:r>
              <a:rPr lang="ru-RU" sz="4400" b="1" smtClean="0">
                <a:solidFill>
                  <a:srgbClr val="FF0000"/>
                </a:solidFill>
              </a:rPr>
              <a:t>Антивирус Касперского </a:t>
            </a:r>
            <a:endParaRPr lang="ru-RU" sz="4400" smtClean="0"/>
          </a:p>
        </p:txBody>
      </p:sp>
      <p:pic>
        <p:nvPicPr>
          <p:cNvPr id="2560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5448" t="14217" r="15321" b="19116"/>
          <a:stretch>
            <a:fillRect/>
          </a:stretch>
        </p:blipFill>
        <p:spPr>
          <a:xfrm>
            <a:off x="928662" y="1785926"/>
            <a:ext cx="7143800" cy="4898606"/>
          </a:xfrm>
          <a:noFill/>
          <a:ln>
            <a:solidFill>
              <a:srgbClr val="0070C0"/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/>
              <a:t>Заключение</a:t>
            </a:r>
            <a:endParaRPr lang="ru-RU" b="1"/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>
          <a:xfrm>
            <a:off x="214282" y="1500174"/>
            <a:ext cx="8643998" cy="5000636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ru-RU" sz="2200" b="1" dirty="0" smtClean="0">
                <a:cs typeface="Times New Roman" pitchFamily="18" charset="0"/>
              </a:rPr>
              <a:t>Самым страшным кошмаром любого пользователя сети Интернет являются компьютерные вирусы, которые постоянно совершенствуются. Вирусы попадают на компьютеры часто, причем иногда не сразу понятно, что же произошло с системой.</a:t>
            </a:r>
          </a:p>
          <a:p>
            <a:pPr algn="just" eaLnBrk="1" hangingPunct="1">
              <a:spcBef>
                <a:spcPct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ru-RU" sz="2200" b="1" dirty="0" smtClean="0">
                <a:cs typeface="Times New Roman" pitchFamily="18" charset="0"/>
              </a:rPr>
              <a:t>Бояться вирусов не стоит, особенно если компьютер приобретен совсем недавно, и много информации на жестком диске еще не накопилось. Вирус компьютер не взорвет. Ныне известен только один вирус (</a:t>
            </a:r>
            <a:r>
              <a:rPr lang="ru-RU" sz="2200" b="1" i="1" dirty="0" smtClean="0">
                <a:cs typeface="Times New Roman" pitchFamily="18" charset="0"/>
              </a:rPr>
              <a:t>Win95.CIH</a:t>
            </a:r>
            <a:r>
              <a:rPr lang="ru-RU" sz="2200" b="1" dirty="0" smtClean="0">
                <a:cs typeface="Times New Roman" pitchFamily="18" charset="0"/>
              </a:rPr>
              <a:t>), который способен испортить "железо" компьютера. Другие же могут лишь уничтожить информацию.</a:t>
            </a:r>
          </a:p>
          <a:p>
            <a:pPr algn="just" eaLnBrk="1" hangingPunct="1">
              <a:spcBef>
                <a:spcPct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ru-RU" sz="2200" b="1" dirty="0" smtClean="0">
                <a:cs typeface="Times New Roman" pitchFamily="18" charset="0"/>
              </a:rPr>
              <a:t>Для предотвращения заражения вирусом и соответственно всех его последствий необходимо правильно выбрать и установить в систему антивирусное программное обеспечение и соблюдать элементарные меры предосторожности.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 шаблон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шаблон</Template>
  <TotalTime>1295</TotalTime>
  <Words>899</Words>
  <Application>Microsoft PowerPoint</Application>
  <PresentationFormat>Экран (4:3)</PresentationFormat>
  <Paragraphs>116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Презентация шаблон</vt:lpstr>
      <vt:lpstr>Компьютерные вирусы и антивирусные программы. </vt:lpstr>
      <vt:lpstr>Компьютерный вирус - </vt:lpstr>
      <vt:lpstr>Основные признаки проявления вирусов </vt:lpstr>
      <vt:lpstr>Классификация компьютерных вирусов</vt:lpstr>
      <vt:lpstr>Слайд 5</vt:lpstr>
      <vt:lpstr>По среде обитания</vt:lpstr>
      <vt:lpstr>По способу заражения</vt:lpstr>
      <vt:lpstr>По степени заражения</vt:lpstr>
      <vt:lpstr>По особенностям алгоритма</vt:lpstr>
      <vt:lpstr>Пути проникновения вирусов</vt:lpstr>
      <vt:lpstr>Слайд 11</vt:lpstr>
      <vt:lpstr>Слайд 12</vt:lpstr>
      <vt:lpstr>Слайд 13</vt:lpstr>
      <vt:lpstr>Слайд 14</vt:lpstr>
      <vt:lpstr>Антивирусные программы Критерии выбора</vt:lpstr>
      <vt:lpstr>Слайд 16</vt:lpstr>
      <vt:lpstr>  Dr.Web</vt:lpstr>
      <vt:lpstr>ADinf32 </vt:lpstr>
      <vt:lpstr>  Avast</vt:lpstr>
      <vt:lpstr>Антивирус Касперского </vt:lpstr>
      <vt:lpstr>Заключение</vt:lpstr>
    </vt:vector>
  </TitlesOfParts>
  <Company>Centre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ludat</dc:creator>
  <cp:lastModifiedBy>Элла</cp:lastModifiedBy>
  <cp:revision>82</cp:revision>
  <dcterms:created xsi:type="dcterms:W3CDTF">2003-02-06T05:59:50Z</dcterms:created>
  <dcterms:modified xsi:type="dcterms:W3CDTF">2020-01-19T09:30:19Z</dcterms:modified>
</cp:coreProperties>
</file>