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notesMasterIdLst>
    <p:notesMasterId r:id="rId14"/>
  </p:notesMasterIdLst>
  <p:sldIdLst>
    <p:sldId id="328" r:id="rId2"/>
    <p:sldId id="297" r:id="rId3"/>
    <p:sldId id="298" r:id="rId4"/>
    <p:sldId id="299" r:id="rId5"/>
    <p:sldId id="300" r:id="rId6"/>
    <p:sldId id="322" r:id="rId7"/>
    <p:sldId id="323" r:id="rId8"/>
    <p:sldId id="302" r:id="rId9"/>
    <p:sldId id="303" r:id="rId10"/>
    <p:sldId id="304" r:id="rId11"/>
    <p:sldId id="305" r:id="rId12"/>
    <p:sldId id="30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1" autoAdjust="0"/>
    <p:restoredTop sz="94660" autoAdjust="0"/>
  </p:normalViewPr>
  <p:slideViewPr>
    <p:cSldViewPr>
      <p:cViewPr varScale="1">
        <p:scale>
          <a:sx n="75" d="100"/>
          <a:sy n="75" d="100"/>
        </p:scale>
        <p:origin x="-114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9E92D05-1FF7-4985-8A46-85347EC57456}" type="datetimeFigureOut">
              <a:rPr lang="ru-RU"/>
              <a:pPr>
                <a:defRPr/>
              </a:pPr>
              <a:t>19.01.2020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D526077-A18E-4426-AA3F-519A38BE25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>
    <p:cover dir="r"/>
  </p:transition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None/>
              <a:defRPr b="0">
                <a:latin typeface="Times New Roman" pitchFamily="18" charset="0"/>
                <a:cs typeface="Times New Roman" pitchFamily="18" charset="0"/>
              </a:defRPr>
            </a:lvl1pPr>
            <a:lvl2pPr>
              <a:buNone/>
              <a:defRPr b="0">
                <a:latin typeface="Times New Roman" pitchFamily="18" charset="0"/>
                <a:cs typeface="Times New Roman" pitchFamily="18" charset="0"/>
              </a:defRPr>
            </a:lvl2pPr>
            <a:lvl3pPr>
              <a:buNone/>
              <a:defRPr b="0">
                <a:latin typeface="Times New Roman" pitchFamily="18" charset="0"/>
                <a:cs typeface="Times New Roman" pitchFamily="18" charset="0"/>
              </a:defRPr>
            </a:lvl3pPr>
            <a:lvl4pPr>
              <a:buNone/>
              <a:defRPr b="0">
                <a:latin typeface="Times New Roman" pitchFamily="18" charset="0"/>
                <a:cs typeface="Times New Roman" pitchFamily="18" charset="0"/>
              </a:defRPr>
            </a:lvl4pPr>
            <a:lvl5pPr>
              <a:buNone/>
              <a:defRPr b="0"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avatars.mds.yandex.net/get-zen_doc/1708007/pub_5cc58f71707cba00b32b41cd_5cc58f85a7763100b2db32e2/scale_1200"/>
          <p:cNvPicPr>
            <a:picLocks noChangeAspect="1" noChangeArrowheads="1"/>
          </p:cNvPicPr>
          <p:nvPr/>
        </p:nvPicPr>
        <p:blipFill>
          <a:blip r:embed="rId4"/>
          <a:srcRect t="218" r="19750"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</p:sldLayoutIdLst>
  <p:transition>
    <p:cover dir="r"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800" b="1" kern="1200" cap="all" spc="0">
          <a:ln w="0">
            <a:noFill/>
          </a:ln>
          <a:solidFill>
            <a:schemeClr val="accent1">
              <a:lumMod val="50000"/>
            </a:schemeClr>
          </a:solidFill>
          <a:effectLst>
            <a:reflection blurRad="12700" stA="50000" endPos="50000" dist="5000" dir="5400000" sy="-100000" rotWithShape="0"/>
          </a:effectLst>
          <a:latin typeface="Impac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Postcardware" TargetMode="External"/><Relationship Id="rId3" Type="http://schemas.openxmlformats.org/officeDocument/2006/relationships/hyperlink" Target="https://ru.wikipedia.org/wiki/Free-to-play" TargetMode="External"/><Relationship Id="rId7" Type="http://schemas.openxmlformats.org/officeDocument/2006/relationships/hyperlink" Target="https://ru.wikipedia.org/wiki/Beerware" TargetMode="External"/><Relationship Id="rId2" Type="http://schemas.openxmlformats.org/officeDocument/2006/relationships/hyperlink" Target="https://ru.wikipedia.org/wiki/Freemiu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Donationware" TargetMode="External"/><Relationship Id="rId5" Type="http://schemas.openxmlformats.org/officeDocument/2006/relationships/hyperlink" Target="https://ru.wikipedia.org/wiki/Adware" TargetMode="External"/><Relationship Id="rId4" Type="http://schemas.openxmlformats.org/officeDocument/2006/relationships/hyperlink" Target="https://ru.wikipedia.org/wiki/Nagware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0034" y="1000108"/>
            <a:ext cx="8351837" cy="2592388"/>
          </a:xfrm>
        </p:spPr>
        <p:txBody>
          <a:bodyPr/>
          <a:lstStyle/>
          <a:p>
            <a:pPr algn="ctr" eaLnBrk="1" hangingPunct="1"/>
            <a:r>
              <a:rPr lang="ru-RU" sz="4800" b="1" dirty="0" smtClean="0"/>
              <a:t>Правовая охрана </a:t>
            </a:r>
            <a:br>
              <a:rPr lang="ru-RU" sz="4800" b="1" dirty="0" smtClean="0"/>
            </a:br>
            <a:r>
              <a:rPr lang="ru-RU" sz="4800" b="1" dirty="0" smtClean="0"/>
              <a:t>программ и данных.</a:t>
            </a: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ru-RU" sz="4800" b="1" dirty="0" smtClean="0"/>
              <a:t>Защита информации. </a:t>
            </a:r>
          </a:p>
        </p:txBody>
      </p:sp>
    </p:spTree>
  </p:cSld>
  <p:clrMapOvr>
    <a:masterClrMapping/>
  </p:clrMapOvr>
  <p:transition>
    <p:cover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549275"/>
            <a:ext cx="8424863" cy="11509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smtClean="0"/>
              <a:t>Лицензионные, условно бесплатные и бесплатные программы</a:t>
            </a:r>
            <a:endParaRPr lang="ru-RU" sz="36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2357430"/>
            <a:ext cx="8064500" cy="3071834"/>
          </a:xfrm>
        </p:spPr>
        <p:txBody>
          <a:bodyPr/>
          <a:lstStyle/>
          <a:p>
            <a:pPr marL="0" indent="45085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dirty="0" smtClean="0"/>
              <a:t>Программы по их юридическому статусу можно разделить на три большие группы: </a:t>
            </a:r>
          </a:p>
          <a:p>
            <a:pPr marL="1163638" lvl="1" indent="-442913" eaLnBrk="1" hangingPunct="1"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q"/>
            </a:pPr>
            <a:r>
              <a:rPr lang="ru-RU" sz="3200" dirty="0" smtClean="0"/>
              <a:t>лицензионные, </a:t>
            </a:r>
          </a:p>
          <a:p>
            <a:pPr marL="1163638" lvl="1" indent="-442913" eaLnBrk="1" hangingPunct="1"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q"/>
            </a:pPr>
            <a:r>
              <a:rPr lang="ru-RU" sz="3200" dirty="0" smtClean="0"/>
              <a:t>условно бесплатные (</a:t>
            </a:r>
            <a:r>
              <a:rPr lang="ru-RU" sz="3200" dirty="0" err="1" smtClean="0"/>
              <a:t>shareware</a:t>
            </a:r>
            <a:r>
              <a:rPr lang="ru-RU" sz="3200" dirty="0" smtClean="0"/>
              <a:t>),</a:t>
            </a:r>
          </a:p>
          <a:p>
            <a:pPr marL="1163638" lvl="1" indent="-442913" eaLnBrk="1" hangingPunct="1"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q"/>
            </a:pPr>
            <a:r>
              <a:rPr lang="ru-RU" sz="3200" dirty="0" smtClean="0"/>
              <a:t>свободно распространяемые программы (</a:t>
            </a:r>
            <a:r>
              <a:rPr lang="ru-RU" sz="3200" dirty="0" err="1" smtClean="0"/>
              <a:t>freeware</a:t>
            </a:r>
            <a:r>
              <a:rPr lang="ru-RU" sz="3200" dirty="0" smtClean="0"/>
              <a:t>). </a:t>
            </a:r>
          </a:p>
        </p:txBody>
      </p:sp>
    </p:spTree>
  </p:cSld>
  <p:clrMapOvr>
    <a:masterClrMapping/>
  </p:clrMapOvr>
  <p:transition>
    <p:cover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smtClean="0"/>
              <a:t>Лицензионные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1285860"/>
            <a:ext cx="8858312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/>
              <a:t>Основные признаки лицензионного программного обеспечения:</a:t>
            </a:r>
          </a:p>
          <a:p>
            <a:pPr marL="358775" indent="-358775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b="1" i="1" dirty="0" smtClean="0"/>
              <a:t>CD-ROM - диск с дистрибутивом программы</a:t>
            </a:r>
            <a:r>
              <a:rPr lang="ru-RU" b="1" dirty="0" smtClean="0"/>
              <a:t>. </a:t>
            </a:r>
            <a:r>
              <a:rPr lang="ru-RU" dirty="0" smtClean="0"/>
              <a:t>Является обязательным, если вы приобретаете основную поставку, а не дополнительные лицензии. Без него Вы просто не сможете установить на компьютер программу.</a:t>
            </a:r>
          </a:p>
          <a:p>
            <a:pPr marL="358775" indent="-358775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b="1" i="1" dirty="0" smtClean="0"/>
              <a:t>Руководство пользователя в печатном виде</a:t>
            </a:r>
            <a:r>
              <a:rPr lang="ru-RU" b="1" dirty="0" smtClean="0"/>
              <a:t>. </a:t>
            </a:r>
            <a:r>
              <a:rPr lang="ru-RU" dirty="0" smtClean="0"/>
              <a:t>Присутствует в большинстве программных продуктов, если вы приобретаете коробочный продукт. Руководство пользователя может быть объемным, до 5 книг, либо небольшой брошюркой, в зависимости от уровня сложности работы с программным обеспечениям.</a:t>
            </a:r>
          </a:p>
          <a:p>
            <a:pPr marL="358775" indent="-358775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b="1" i="1" dirty="0" smtClean="0"/>
              <a:t>Лицензионное соглашение</a:t>
            </a:r>
            <a:r>
              <a:rPr lang="ru-RU" dirty="0" smtClean="0"/>
              <a:t> (устанавливающее законность использования продукта). Является обязательным, и, как правило, входит в поставку. Лицензионное соглашение является публичной офертой. Если вы установили на компьютере программное обеспечение, значит, Вы согласились с правилами лицензионного соглашения. Частью лицензии может являться регистрационный ключ или аппаратный элемент, предназначенный для защиты от нелегального использования.</a:t>
            </a:r>
          </a:p>
          <a:p>
            <a:pPr marL="358775" indent="-358775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b="1" i="1" dirty="0" smtClean="0"/>
              <a:t>Регистрационная карточка</a:t>
            </a:r>
            <a:r>
              <a:rPr lang="ru-RU" b="1" dirty="0" smtClean="0"/>
              <a:t>. </a:t>
            </a:r>
            <a:r>
              <a:rPr lang="ru-RU" dirty="0" smtClean="0"/>
              <a:t>Необходима для получения преимуществ лицензионного использования продукта: права на приобретение новых версий со скидкой, доступ к службе технической поддержки и т. д.</a:t>
            </a:r>
            <a:endParaRPr lang="ru-RU" dirty="0"/>
          </a:p>
        </p:txBody>
      </p:sp>
    </p:spTree>
  </p:cSld>
  <p:clrMapOvr>
    <a:masterClrMapping/>
  </p:clrMapOvr>
  <p:transition>
    <p:cover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smtClean="0"/>
              <a:t>Условно бесплатные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1214422"/>
            <a:ext cx="88583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b="1" dirty="0" smtClean="0"/>
              <a:t>Условно-бесплатное программное обеспечение</a:t>
            </a:r>
            <a:r>
              <a:rPr lang="ru-RU" dirty="0" smtClean="0"/>
              <a:t>  —  программное обеспечение с безвозмездным (или возмездным при определённых условиях) использованием.</a:t>
            </a:r>
          </a:p>
          <a:p>
            <a:pPr indent="450850" algn="just"/>
            <a:r>
              <a:rPr lang="ru-RU" dirty="0" smtClean="0"/>
              <a:t>Свободное распространение не подразумевает его принадлежности к свободному программному обеспечению, равно как </a:t>
            </a:r>
            <a:r>
              <a:rPr lang="ru-RU" dirty="0" err="1" smtClean="0"/>
              <a:t>возмездность</a:t>
            </a:r>
            <a:r>
              <a:rPr lang="ru-RU" dirty="0" smtClean="0"/>
              <a:t> этого не исключает.</a:t>
            </a:r>
          </a:p>
          <a:p>
            <a:pPr indent="450850" algn="just"/>
            <a:r>
              <a:rPr lang="ru-RU" dirty="0" smtClean="0"/>
              <a:t>Среди shareware-программ выделяют следующие варианты распространения:</a:t>
            </a:r>
          </a:p>
          <a:p>
            <a:pPr marL="358775" indent="-358775" algn="just">
              <a:buFont typeface="Wingdings" pitchFamily="2" charset="2"/>
              <a:buChar char="Ø"/>
            </a:pPr>
            <a:r>
              <a:rPr lang="ru-RU" dirty="0" err="1" smtClean="0">
                <a:hlinkClick r:id="rId2" tooltip="Freemium"/>
              </a:rPr>
              <a:t>freemium</a:t>
            </a:r>
            <a:r>
              <a:rPr lang="ru-RU" dirty="0" smtClean="0"/>
              <a:t> — программа, в которой за оплату добавляется какая-либо дополнительная функциональность; freemium-игры называются </a:t>
            </a:r>
            <a:r>
              <a:rPr lang="ru-RU" dirty="0" err="1" smtClean="0">
                <a:hlinkClick r:id="rId3" tooltip="Free-to-play"/>
              </a:rPr>
              <a:t>free-to-play</a:t>
            </a:r>
            <a:r>
              <a:rPr lang="ru-RU" dirty="0" smtClean="0"/>
              <a:t>;</a:t>
            </a:r>
          </a:p>
          <a:p>
            <a:pPr marL="358775" indent="-358775" algn="just">
              <a:buFont typeface="Wingdings" pitchFamily="2" charset="2"/>
              <a:buChar char="Ø"/>
            </a:pPr>
            <a:r>
              <a:rPr lang="ru-RU" dirty="0" err="1" smtClean="0">
                <a:hlinkClick r:id="rId4" tooltip="Nagware"/>
              </a:rPr>
              <a:t>nagware</a:t>
            </a:r>
            <a:r>
              <a:rPr lang="ru-RU" dirty="0" smtClean="0"/>
              <a:t> — программы, которые полностью функциональны в течение лишь какого-то ограниченного срока после установки, после чего они либо вообще перестают работать, либо постоянно выдают навязчивые уведомления о необходимости покупки платной лицензии;</a:t>
            </a:r>
          </a:p>
          <a:p>
            <a:pPr marL="358775" indent="-358775" algn="just">
              <a:buFont typeface="Wingdings" pitchFamily="2" charset="2"/>
              <a:buChar char="Ø"/>
            </a:pPr>
            <a:r>
              <a:rPr lang="ru-RU" dirty="0" err="1" smtClean="0">
                <a:hlinkClick r:id="rId5" tooltip="Adware"/>
              </a:rPr>
              <a:t>adware</a:t>
            </a:r>
            <a:r>
              <a:rPr lang="ru-RU" dirty="0" smtClean="0"/>
              <a:t> — пользователю предоставляется полностью функциональная программа, но при её использовании пользователь вынужден смотреть рекламу; как правило необходимость смотреть рекламу можно отключить, если купить платную лицензию;</a:t>
            </a:r>
          </a:p>
          <a:p>
            <a:pPr marL="358775" indent="-358775" algn="just">
              <a:buFont typeface="Wingdings" pitchFamily="2" charset="2"/>
              <a:buChar char="Ø"/>
            </a:pPr>
            <a:r>
              <a:rPr lang="ru-RU" dirty="0" err="1" smtClean="0">
                <a:hlinkClick r:id="rId6" tooltip="Donationware"/>
              </a:rPr>
              <a:t>donationware</a:t>
            </a:r>
            <a:r>
              <a:rPr lang="ru-RU" dirty="0" smtClean="0"/>
              <a:t> — пользователю предоставляется полностью функциональная программа, но предлагается добровольно по возможности поддержать автора;</a:t>
            </a:r>
          </a:p>
          <a:p>
            <a:pPr marL="358775" indent="-358775" algn="just">
              <a:buFont typeface="Wingdings" pitchFamily="2" charset="2"/>
              <a:buChar char="Ø"/>
            </a:pPr>
            <a:r>
              <a:rPr lang="ru-RU" dirty="0" smtClean="0"/>
              <a:t>Некоммерческое </a:t>
            </a:r>
            <a:r>
              <a:rPr lang="ru-RU" dirty="0" err="1" smtClean="0"/>
              <a:t>shareware</a:t>
            </a:r>
            <a:r>
              <a:rPr lang="ru-RU" dirty="0" smtClean="0"/>
              <a:t> — когда пользователь, чтобы оплатить программу должен, к примеру, угостить автора кружкой пива (</a:t>
            </a:r>
            <a:r>
              <a:rPr lang="ru-RU" dirty="0" err="1" smtClean="0">
                <a:hlinkClick r:id="rId7" tooltip="Beerware"/>
              </a:rPr>
              <a:t>beerware</a:t>
            </a:r>
            <a:r>
              <a:rPr lang="ru-RU" dirty="0" smtClean="0"/>
              <a:t>) или отправить ему почтовую открытку (</a:t>
            </a:r>
            <a:r>
              <a:rPr lang="ru-RU" dirty="0" err="1" smtClean="0">
                <a:hlinkClick r:id="rId8" tooltip="Postcardware"/>
              </a:rPr>
              <a:t>postcardware</a:t>
            </a:r>
            <a:r>
              <a:rPr lang="ru-RU" dirty="0" smtClean="0"/>
              <a:t>).</a:t>
            </a:r>
            <a:endParaRPr lang="ru-RU" dirty="0"/>
          </a:p>
        </p:txBody>
      </p:sp>
    </p:spTree>
  </p:cSld>
  <p:clrMapOvr>
    <a:masterClrMapping/>
  </p:clrMapOvr>
  <p:transition>
    <p:cover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3600" b="1" smtClean="0"/>
              <a:t>Свободно распространяемые программы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1288398"/>
            <a:ext cx="88583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dirty="0" smtClean="0"/>
              <a:t>Свободно распространяемые программы - это такие бесплатные программы, которые предоставляют конечному пользователю большую свободу действий. Также называется открытым программным обеспечением (</a:t>
            </a:r>
            <a:r>
              <a:rPr lang="ru-RU" dirty="0" err="1" smtClean="0"/>
              <a:t>Open</a:t>
            </a:r>
            <a:r>
              <a:rPr lang="ru-RU" dirty="0" smtClean="0"/>
              <a:t> </a:t>
            </a:r>
            <a:r>
              <a:rPr lang="ru-RU" dirty="0" err="1" smtClean="0"/>
              <a:t>Source</a:t>
            </a:r>
            <a:r>
              <a:rPr lang="ru-RU" dirty="0" smtClean="0"/>
              <a:t> </a:t>
            </a:r>
            <a:r>
              <a:rPr lang="ru-RU" dirty="0" err="1" smtClean="0"/>
              <a:t>Software</a:t>
            </a:r>
            <a:r>
              <a:rPr lang="ru-RU" dirty="0" smtClean="0"/>
              <a:t>).</a:t>
            </a:r>
          </a:p>
          <a:p>
            <a:pPr indent="450850" algn="just"/>
            <a:r>
              <a:rPr lang="ru-RU" dirty="0" smtClean="0"/>
              <a:t> Вы можете их абсолютно бесплатно распространять, использовать и модифицировать. Самый большой плюс данных программ состоит в том, что их разрешено бесплатно использовать в организациях, школах, университетах, в том числе и дома. Большинство представленных программ распространяются по лицензиям </a:t>
            </a:r>
            <a:r>
              <a:rPr lang="ru-RU" i="1" dirty="0" smtClean="0"/>
              <a:t>GNU GPL v2, GNU GPL v3, GNU LGPL, BSD и MIT</a:t>
            </a:r>
            <a:r>
              <a:rPr lang="ru-RU" dirty="0" smtClean="0"/>
              <a:t>.</a:t>
            </a:r>
          </a:p>
          <a:p>
            <a:pPr indent="450850" algn="just"/>
            <a:r>
              <a:rPr lang="ru-RU" b="1" i="1" dirty="0" smtClean="0"/>
              <a:t>Свободно распространяемое ПО</a:t>
            </a:r>
            <a:r>
              <a:rPr lang="ru-RU" dirty="0" smtClean="0"/>
              <a:t> может быть трех основных видов: общедоступное, свободно распространяемое (</a:t>
            </a:r>
            <a:r>
              <a:rPr lang="ru-RU" dirty="0" err="1" smtClean="0"/>
              <a:t>freeware</a:t>
            </a:r>
            <a:r>
              <a:rPr lang="ru-RU" dirty="0" smtClean="0"/>
              <a:t>) и ПО с открытыми кодами.</a:t>
            </a:r>
          </a:p>
          <a:p>
            <a:pPr indent="450850" algn="just" eaLnBrk="1" hangingPunct="1">
              <a:buFont typeface="Wingdings" pitchFamily="2" charset="2"/>
              <a:buNone/>
            </a:pPr>
            <a:r>
              <a:rPr lang="ru-RU" dirty="0" smtClean="0"/>
              <a:t>К таким программным средствам можно отнести следующие: </a:t>
            </a:r>
          </a:p>
          <a:p>
            <a:pPr marL="358775" lvl="1" indent="-358775" algn="just" eaLnBrk="1" hangingPunct="1"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dirty="0" smtClean="0"/>
              <a:t>новые недоработанные (бета) версии программных продуктов (это позволяет провести их широкое тестирование); </a:t>
            </a:r>
          </a:p>
          <a:p>
            <a:pPr marL="358775" lvl="1" indent="-358775" algn="just" eaLnBrk="1" hangingPunct="1"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dirty="0" smtClean="0"/>
              <a:t>программные продукты, являющиеся частью принципиально новых технологий (это позволяет завоевать рынок); </a:t>
            </a:r>
          </a:p>
          <a:p>
            <a:pPr marL="358775" lvl="1" indent="-358775" algn="just" eaLnBrk="1" hangingPunct="1"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dirty="0" smtClean="0"/>
              <a:t>дополнения к ранее выпущенным программам, исправляющие найденные ошибки или расширяющие возможности; </a:t>
            </a:r>
          </a:p>
          <a:p>
            <a:pPr marL="358775" lvl="1" indent="-358775" algn="just" eaLnBrk="1" hangingPunct="1"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dirty="0" smtClean="0"/>
              <a:t>устаревшие версии программ; </a:t>
            </a:r>
          </a:p>
          <a:p>
            <a:pPr marL="358775" lvl="1" indent="-358775" algn="just" eaLnBrk="1" hangingPunct="1"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dirty="0" smtClean="0"/>
              <a:t>драйверы к новым устройствам или улучшенные драйверы к уже существующим. </a:t>
            </a:r>
            <a:endParaRPr lang="ru-RU" dirty="0"/>
          </a:p>
        </p:txBody>
      </p:sp>
    </p:spTree>
  </p:cSld>
  <p:clrMapOvr>
    <a:masterClrMapping/>
  </p:clrMapOvr>
  <p:transition>
    <p:cover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smtClean="0"/>
              <a:t>Правовая охрана информации</a:t>
            </a:r>
          </a:p>
        </p:txBody>
      </p:sp>
      <p:pic>
        <p:nvPicPr>
          <p:cNvPr id="9219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86050" y="1357298"/>
            <a:ext cx="3214689" cy="4821164"/>
          </a:xfrm>
          <a:noFill/>
        </p:spPr>
      </p:pic>
      <p:sp>
        <p:nvSpPr>
          <p:cNvPr id="9221" name="Номер слайда 6"/>
          <p:cNvSpPr>
            <a:spLocks noGrp="1"/>
          </p:cNvSpPr>
          <p:nvPr>
            <p:ph type="sldNum" sz="quarter" idx="4294967295"/>
          </p:nvPr>
        </p:nvSpPr>
        <p:spPr>
          <a:xfrm>
            <a:off x="72390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fld id="{B6D55FD8-DB1F-4C80-AFD6-00E8DADA4E36}" type="slidenum">
              <a:rPr lang="ru-RU"/>
              <a:pPr/>
              <a:t>6</a:t>
            </a:fld>
            <a:endParaRPr lang="ru-RU"/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142844" y="6216650"/>
            <a:ext cx="88583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i="1" dirty="0"/>
              <a:t>Комментарий к Закону Российской Федерации "О правовой охране программ для электронных вычислительных машин и баз данных"</a:t>
            </a:r>
          </a:p>
        </p:txBody>
      </p:sp>
    </p:spTree>
  </p:cSld>
  <p:clrMapOvr>
    <a:masterClrMapping/>
  </p:clrMapOvr>
  <p:transition>
    <p:cover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smtClean="0"/>
              <a:t>Правовая охрана информации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1214422"/>
            <a:ext cx="8858312" cy="5429288"/>
          </a:xfrm>
        </p:spPr>
        <p:txBody>
          <a:bodyPr>
            <a:noAutofit/>
          </a:bodyPr>
          <a:lstStyle/>
          <a:p>
            <a:pPr marL="0" indent="450850" algn="just">
              <a:lnSpc>
                <a:spcPts val="2000"/>
              </a:lnSpc>
              <a:spcBef>
                <a:spcPts val="0"/>
              </a:spcBef>
            </a:pPr>
            <a:r>
              <a:rPr lang="ru-RU" sz="1800" b="1" dirty="0" smtClean="0"/>
              <a:t>Основными нормативно-правовыми актами, регулирующими правоотношения в области авторского права, являются законы «Об авторском праве и смежных правах» и «О правовой охране программ для ЭВМ и баз данных».</a:t>
            </a:r>
            <a:r>
              <a:rPr lang="ru-RU" sz="1800" dirty="0" smtClean="0"/>
              <a:t> </a:t>
            </a:r>
          </a:p>
          <a:p>
            <a:pPr marL="0" indent="450850" algn="just">
              <a:lnSpc>
                <a:spcPts val="2000"/>
              </a:lnSpc>
              <a:spcBef>
                <a:spcPts val="0"/>
              </a:spcBef>
            </a:pPr>
            <a:r>
              <a:rPr lang="ru-RU" sz="1800" dirty="0" smtClean="0"/>
              <a:t>Предоставляемая настоящим законом правовая охрана распространяется на все виды программ для ЭВМ (в том числе на операционные системы и программные комплексы), которые могут быть выражены на любом языке и в любой форме, включая исходный текст на языке программирования и машинный код. Однако правовая охрана не распространяется на идеи и принципы, лежащие в основе программы для ЭВМ, в том числе на идеи и принципы организации интерфейса и алгоритма. </a:t>
            </a:r>
          </a:p>
          <a:p>
            <a:pPr marL="0" indent="450850" algn="just" eaLnBrk="1" hangingPunct="1">
              <a:lnSpc>
                <a:spcPts val="2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/>
              <a:t>Кроме того, отдельные положения, относящиеся к авторскому праву, содержатся в ГК, а с 1 января 2008 года в силу вступила 4 часть Гражданского Кодекса РФ, которая заменила собой указанные законы, и регулирует все правоотношения в сфере авторского права. Также некоторые положения, регулирующие последствия нарушения авторского права, содержатся в </a:t>
            </a:r>
            <a:r>
              <a:rPr lang="ru-RU" sz="1800" dirty="0" err="1" smtClean="0"/>
              <a:t>КоАП</a:t>
            </a:r>
            <a:r>
              <a:rPr lang="ru-RU" sz="1800" dirty="0" smtClean="0"/>
              <a:t> и УК РФ. </a:t>
            </a:r>
          </a:p>
          <a:p>
            <a:pPr marL="0" indent="450850" algn="just" eaLnBrk="1" hangingPunct="1">
              <a:lnSpc>
                <a:spcPts val="2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/>
              <a:t>Юридическая ответственность делится на три основных вида: </a:t>
            </a:r>
          </a:p>
          <a:p>
            <a:pPr marL="1057275" lvl="1" eaLnBrk="1" hangingPunct="1">
              <a:lnSpc>
                <a:spcPts val="2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800" dirty="0" smtClean="0"/>
              <a:t>гражданская, </a:t>
            </a:r>
          </a:p>
          <a:p>
            <a:pPr marL="1057275" lvl="1" eaLnBrk="1" hangingPunct="1">
              <a:lnSpc>
                <a:spcPts val="2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800" dirty="0" smtClean="0"/>
              <a:t>административная и </a:t>
            </a:r>
          </a:p>
          <a:p>
            <a:pPr marL="1057275" lvl="1" eaLnBrk="1" hangingPunct="1">
              <a:lnSpc>
                <a:spcPts val="2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800" dirty="0" smtClean="0"/>
              <a:t>уголовная. </a:t>
            </a:r>
          </a:p>
          <a:p>
            <a:pPr marL="0" indent="450850" eaLnBrk="1" hangingPunct="1">
              <a:lnSpc>
                <a:spcPts val="2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/>
              <a:t>В Госдуме рассмотрены поправки к ст.146 УК РФ, которые отнесут компьютерное пиратство к тяжким преступлениям.</a:t>
            </a:r>
          </a:p>
        </p:txBody>
      </p:sp>
    </p:spTree>
  </p:cSld>
  <p:clrMapOvr>
    <a:masterClrMapping/>
  </p:clrMapOvr>
  <p:transition>
    <p:cover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sz="3200" b="1" smtClean="0"/>
              <a:t>Правовая охрана информации</a:t>
            </a:r>
            <a:br>
              <a:rPr lang="ru-RU" sz="3200" b="1" smtClean="0"/>
            </a:br>
            <a:r>
              <a:rPr lang="ru-RU" sz="3200" b="1" smtClean="0"/>
              <a:t>(программ и баз данных)</a:t>
            </a:r>
          </a:p>
        </p:txBody>
      </p:sp>
      <p:sp>
        <p:nvSpPr>
          <p:cNvPr id="11266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1643050"/>
            <a:ext cx="8858312" cy="4840288"/>
          </a:xfrm>
        </p:spPr>
        <p:txBody>
          <a:bodyPr>
            <a:normAutofit fontScale="85000" lnSpcReduction="20000"/>
          </a:bodyPr>
          <a:lstStyle/>
          <a:p>
            <a:pPr marL="0" indent="450850" algn="just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/>
              <a:t>Для признания и осуществления авторского права на программы для ЭВМ не требуется ее регистрация в какой-либо организации. Авторское право на программы для ЭВМ возникает автоматически при их создании. </a:t>
            </a:r>
          </a:p>
          <a:p>
            <a:pPr marL="0" indent="450850" algn="just" eaLnBrk="1" hangingPunct="1">
              <a:lnSpc>
                <a:spcPct val="12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2000" dirty="0" smtClean="0"/>
              <a:t>Для оповещения о своих правах разработчик программы может, начиная с первого выпуска в свет программы, использовать знак охраны авторского права, состоящий из трех элементов: </a:t>
            </a:r>
          </a:p>
          <a:p>
            <a:pPr marL="717550" lvl="1" indent="-358775" algn="just" eaLnBrk="1" hangingPunct="1">
              <a:lnSpc>
                <a:spcPct val="120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2000" dirty="0" smtClean="0"/>
              <a:t>буквы С в окружности или круглых скобках ©; </a:t>
            </a:r>
          </a:p>
          <a:p>
            <a:pPr marL="717550" lvl="1" indent="-358775" algn="just" eaLnBrk="1" hangingPunct="1">
              <a:lnSpc>
                <a:spcPct val="120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2000" dirty="0" smtClean="0"/>
              <a:t>наименования (имени) правообладателя; </a:t>
            </a:r>
          </a:p>
          <a:p>
            <a:pPr marL="717550" lvl="1" indent="-358775" algn="just" eaLnBrk="1" hangingPunct="1">
              <a:lnSpc>
                <a:spcPct val="120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2000" dirty="0" smtClean="0"/>
              <a:t>года первого выпуска программы в свет. </a:t>
            </a:r>
          </a:p>
          <a:p>
            <a:pPr marL="0" indent="450850" algn="just" eaLnBrk="1" hangingPunct="1">
              <a:lnSpc>
                <a:spcPct val="12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2000" dirty="0" smtClean="0"/>
              <a:t>Например, знак охраны авторских прав на текстовый редактор </a:t>
            </a:r>
            <a:r>
              <a:rPr lang="ru-RU" sz="2000" dirty="0" err="1" smtClean="0"/>
              <a:t>Word</a:t>
            </a:r>
            <a:r>
              <a:rPr lang="ru-RU" sz="2000" dirty="0" smtClean="0"/>
              <a:t> выглядит следующим образом:</a:t>
            </a:r>
          </a:p>
          <a:p>
            <a:pPr marL="717550" lvl="1" indent="-358775" algn="just">
              <a:lnSpc>
                <a:spcPct val="120000"/>
              </a:lnSpc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Ø"/>
            </a:pPr>
            <a:r>
              <a:rPr lang="ru-RU" sz="2000" dirty="0" smtClean="0"/>
              <a:t>© Корпорация </a:t>
            </a:r>
            <a:r>
              <a:rPr lang="ru-RU" sz="2000" dirty="0" err="1" smtClean="0"/>
              <a:t>Microsoft</a:t>
            </a:r>
            <a:r>
              <a:rPr lang="ru-RU" sz="2000" dirty="0" smtClean="0"/>
              <a:t>, 1993-1997. </a:t>
            </a:r>
          </a:p>
          <a:p>
            <a:pPr marL="0" indent="450850" algn="just" eaLnBrk="1" hangingPunct="1">
              <a:lnSpc>
                <a:spcPct val="12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2000" dirty="0" smtClean="0"/>
              <a:t>Необходимо знать и выполнять существующие законы, запрещающие нелегальное копирование и использование лицензионного программного обеспечения. В отношении организаций или пользователей, которые нарушают авторские права, разработчик может потребовать возмещения причиненных убытков и выплаты нарушителем компенсации в определяемой по усмотрению суда сумме от 5000-кратного до 50 000-кратного размера минимальной месячной оплаты труда. </a:t>
            </a:r>
          </a:p>
        </p:txBody>
      </p:sp>
    </p:spTree>
  </p:cSld>
  <p:clrMapOvr>
    <a:masterClrMapping/>
  </p:clrMapOvr>
  <p:transition>
    <p:cover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smtClean="0"/>
              <a:t>Электронная подпись</a:t>
            </a:r>
            <a:r>
              <a:rPr lang="ru-RU" sz="3600" smtClean="0"/>
              <a:t>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1770081"/>
            <a:ext cx="8858312" cy="4587877"/>
          </a:xfrm>
        </p:spPr>
        <p:txBody>
          <a:bodyPr>
            <a:normAutofit fontScale="92500"/>
          </a:bodyPr>
          <a:lstStyle/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2000" dirty="0" smtClean="0"/>
              <a:t>В 2002 году был принят Закон РФ </a:t>
            </a:r>
            <a:r>
              <a:rPr lang="ru-RU" sz="2000" b="1" dirty="0" smtClean="0"/>
              <a:t>«Об электронно-цифровой подписи»</a:t>
            </a:r>
            <a:r>
              <a:rPr lang="ru-RU" sz="2000" dirty="0" smtClean="0"/>
              <a:t>, который стал законодательной основой электронного документооборота в России. По этому закону электронная цифровая подпись в электронном документе признается юридически равнозначной подписи в документе на бумажном носителе. </a:t>
            </a:r>
          </a:p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2000" dirty="0" smtClean="0"/>
              <a:t>При регистрации электронно-цифровой подписи в специализированных центрах корреспондент получает два ключа: секретный и открытый. Секретный ключ хранится на дискете или смарт-карте и должен быть известен только самому корреспонденту. Открытый ключ должен быть у всех потенциальных получателей документов и обычно рассылается по электронной почте. </a:t>
            </a:r>
          </a:p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2000" dirty="0" smtClean="0"/>
              <a:t>Процесс электронного подписания документа состоит в обработке с помощью секретного ключа текста сообщения. Далее зашифрованное сообщение посылается по электронной почте абоненту. Для проверки подлинности сообщения и электронной подписи абонент использует открытый ключ. </a:t>
            </a:r>
          </a:p>
        </p:txBody>
      </p:sp>
    </p:spTree>
  </p:cSld>
  <p:clrMapOvr>
    <a:masterClrMapping/>
  </p:clrMapOvr>
  <p:transition>
    <p:cover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smtClean="0"/>
              <a:t>Защита доступа к компьютеру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357298"/>
            <a:ext cx="8821768" cy="5500702"/>
          </a:xfrm>
        </p:spPr>
        <p:txBody>
          <a:bodyPr>
            <a:normAutofit lnSpcReduction="10000"/>
          </a:bodyPr>
          <a:lstStyle/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2000" dirty="0" smtClean="0"/>
              <a:t>Для предотвращения несанкционированного доступа к данным, хранящимся на компьютере, используются </a:t>
            </a:r>
            <a:r>
              <a:rPr lang="ru-RU" sz="2000" b="1" dirty="0" smtClean="0"/>
              <a:t>пароли</a:t>
            </a:r>
            <a:r>
              <a:rPr lang="ru-RU" sz="2000" dirty="0" smtClean="0"/>
              <a:t>. Компьютер разрешает доступ к своим ресурсам только тем пользователям, которые зарегистрированы и ввели правильный пароль. Каждому конкретному пользователю может быть разрешен доступ только к определенным информационным ресурсам. При этом может производиться регистрация всех попыток несанкционированного доступа. </a:t>
            </a:r>
          </a:p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2000" dirty="0" smtClean="0"/>
              <a:t>Вход по паролю может быть установлен в программе BIOS </a:t>
            </a:r>
            <a:r>
              <a:rPr lang="ru-RU" sz="2000" dirty="0" err="1" smtClean="0"/>
              <a:t>Setup</a:t>
            </a:r>
            <a:r>
              <a:rPr lang="ru-RU" sz="2000" dirty="0" smtClean="0"/>
              <a:t>, компьютер не начнет загрузку операционной системы, если не введен правильный пароль. Преодолеть такую защиту нелегко, более того, возникнут серьезные проблемы доступа к данным, если пользователь забудет этот пароль. </a:t>
            </a:r>
          </a:p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2000" dirty="0" smtClean="0"/>
              <a:t>В настоящее время для защиты от несанкционированного доступа к информации все более часто используются </a:t>
            </a:r>
            <a:r>
              <a:rPr lang="ru-RU" sz="2000" b="1" i="1" dirty="0" smtClean="0"/>
              <a:t>биометрические системы авторизации</a:t>
            </a:r>
            <a:r>
              <a:rPr lang="ru-RU" sz="2000" dirty="0" smtClean="0"/>
              <a:t> и </a:t>
            </a:r>
            <a:r>
              <a:rPr lang="ru-RU" sz="2000" b="1" i="1" dirty="0" smtClean="0"/>
              <a:t>идентификации пользователей</a:t>
            </a:r>
            <a:r>
              <a:rPr lang="ru-RU" sz="2000" dirty="0" smtClean="0"/>
              <a:t>. Используемые в этих системах характеристики являются неотъемлемыми качествами личности человека и поэтому не могут быть утерянными и подделанными. К биометрическим системам защиты информации относятся системы распознавания речи, системы идентификации по отпечаткам пальцев, а также системы идентификации по радужной оболочке глаза. </a:t>
            </a:r>
          </a:p>
        </p:txBody>
      </p:sp>
    </p:spTree>
  </p:cSld>
  <p:clrMapOvr>
    <a:masterClrMapping/>
  </p:clrMapOvr>
  <p:transition>
    <p:cover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7427913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smtClean="0"/>
              <a:t>Защита программ от нелегального копирования и использования</a:t>
            </a:r>
            <a:r>
              <a:rPr lang="ru-RU" sz="3600" smtClean="0"/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1916113"/>
            <a:ext cx="8858312" cy="4681537"/>
          </a:xfrm>
        </p:spPr>
        <p:txBody>
          <a:bodyPr>
            <a:normAutofit fontScale="92500" lnSpcReduction="10000"/>
          </a:bodyPr>
          <a:lstStyle/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1900" dirty="0" smtClean="0"/>
              <a:t>Компьютерные пираты, нелегально тиражируя программное обеспечение, обесценивают труд программистов, делают разработку программ экономически невыгодным бизнесом. </a:t>
            </a:r>
          </a:p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1900" dirty="0" smtClean="0"/>
              <a:t>Для того чтобы программное обеспечение компьютера могло функционировать, оно должно быть установлено (инсталлировано). Программное обеспечение распространяется фирмами-производителями в форме дистрибутивов на CD-ROM. Каждый дистрибутив имеет свой серийный номер, что препятствует незаконному копированию и установке программ. </a:t>
            </a:r>
          </a:p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1900" dirty="0" smtClean="0"/>
              <a:t>Для предотвращения нелегального копирования программ и данных, хранящихся на CD-ROM, может использоваться специальная защита. На CD-ROM может быть размещен закодированный программный ключ, который теряется при копировании и без которого программа не может быть установлена.</a:t>
            </a:r>
          </a:p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1900" dirty="0" smtClean="0"/>
              <a:t>Защита от нелегального использования программ может быть реализована с помощью аппаратного ключа, который присоединяется обычно к параллельному порту компьютера. Защищаемая программа обращается к параллельному порту и запрашивает секретный код; если аппаратный ключ к компьютеру не присоединен, то защищаемая программа определяет ситуацию нарушения защиты и прекращает свое выполнение. </a:t>
            </a:r>
          </a:p>
        </p:txBody>
      </p:sp>
    </p:spTree>
  </p:cSld>
  <p:clrMapOvr>
    <a:masterClrMapping/>
  </p:clrMapOvr>
  <p:transition>
    <p:cover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smtClean="0"/>
              <a:t>Защита информации в Интернете</a:t>
            </a:r>
            <a:r>
              <a:rPr lang="ru-RU" sz="3600" smtClean="0"/>
              <a:t> 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rmAutofit fontScale="92500" lnSpcReduction="20000"/>
          </a:bodyPr>
          <a:lstStyle/>
          <a:p>
            <a:pPr marL="0" indent="450850" algn="just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ru-RU" sz="1800" dirty="0" smtClean="0"/>
              <a:t>Если компьютер подключен к Интернету, то в принципе любой пользователь, также подключенный к Интернету, может получить доступ к информационным ресурсам этого компьютера. Если сервер имеет соединение с Интернетом и одновременно служит сервером локальной сети (</a:t>
            </a:r>
            <a:r>
              <a:rPr lang="ru-RU" sz="1800" dirty="0" err="1" smtClean="0"/>
              <a:t>Интранет-сервером</a:t>
            </a:r>
            <a:r>
              <a:rPr lang="ru-RU" sz="1800" dirty="0" smtClean="0"/>
              <a:t>), то возможно несанкционированное проникновение из Интернета в локальную сеть. </a:t>
            </a:r>
          </a:p>
          <a:p>
            <a:pPr marL="0" indent="450850" algn="just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ru-RU" sz="1800" dirty="0" smtClean="0"/>
              <a:t>Механизмы проникновения из Интернета на локальный компьютер и в локальную сеть могут быть разными: </a:t>
            </a:r>
          </a:p>
          <a:p>
            <a:pPr marL="717550" lvl="1" indent="-358775" algn="just" eaLnBrk="1" hangingPunct="1">
              <a:lnSpc>
                <a:spcPct val="110000"/>
              </a:lnSpc>
              <a:buClr>
                <a:schemeClr val="tx2"/>
              </a:buClr>
              <a:buSzTx/>
              <a:buFont typeface="Wingdings" pitchFamily="2" charset="2"/>
              <a:buChar char="q"/>
            </a:pPr>
            <a:r>
              <a:rPr lang="ru-RU" sz="1800" dirty="0" smtClean="0"/>
              <a:t>загружаемые в браузер Web-страницы могут содержать активные элементы </a:t>
            </a:r>
            <a:r>
              <a:rPr lang="ru-RU" sz="1800" dirty="0" err="1" smtClean="0"/>
              <a:t>ActiveX</a:t>
            </a:r>
            <a:r>
              <a:rPr lang="ru-RU" sz="1800" dirty="0" smtClean="0"/>
              <a:t> или </a:t>
            </a:r>
            <a:r>
              <a:rPr lang="ru-RU" sz="1800" dirty="0" err="1" smtClean="0"/>
              <a:t>Java-апплеты</a:t>
            </a:r>
            <a:r>
              <a:rPr lang="ru-RU" sz="1800" dirty="0" smtClean="0"/>
              <a:t>, способные выполнять деструктивные действия на локальном компьютере; </a:t>
            </a:r>
          </a:p>
          <a:p>
            <a:pPr marL="717550" lvl="1" indent="-358775" algn="just" eaLnBrk="1" hangingPunct="1">
              <a:lnSpc>
                <a:spcPct val="110000"/>
              </a:lnSpc>
              <a:buClr>
                <a:schemeClr val="tx2"/>
              </a:buClr>
              <a:buSzTx/>
              <a:buFont typeface="Wingdings" pitchFamily="2" charset="2"/>
              <a:buChar char="q"/>
            </a:pPr>
            <a:r>
              <a:rPr lang="ru-RU" sz="1800" dirty="0" smtClean="0"/>
              <a:t>некоторые Web-серверы размещают на локальном компьютере текстовые файлы </a:t>
            </a:r>
            <a:r>
              <a:rPr lang="ru-RU" sz="1800" dirty="0" err="1" smtClean="0"/>
              <a:t>cookie</a:t>
            </a:r>
            <a:r>
              <a:rPr lang="ru-RU" sz="1800" dirty="0" smtClean="0"/>
              <a:t>, используя которые можно получить конфиденциальную информацию о пользователе локального компьютера; </a:t>
            </a:r>
          </a:p>
          <a:p>
            <a:pPr marL="717550" lvl="1" indent="-358775" algn="just" eaLnBrk="1" hangingPunct="1">
              <a:lnSpc>
                <a:spcPct val="110000"/>
              </a:lnSpc>
              <a:buClr>
                <a:schemeClr val="tx2"/>
              </a:buClr>
              <a:buSzTx/>
              <a:buFont typeface="Wingdings" pitchFamily="2" charset="2"/>
              <a:buChar char="q"/>
            </a:pPr>
            <a:r>
              <a:rPr lang="ru-RU" sz="1800" dirty="0" smtClean="0"/>
              <a:t>с помощью специальных утилит можно получить доступ к дискам и файлам локального компьютера и др. </a:t>
            </a:r>
          </a:p>
          <a:p>
            <a:pPr marL="0" indent="450850" algn="just">
              <a:lnSpc>
                <a:spcPct val="110000"/>
              </a:lnSpc>
            </a:pPr>
            <a:r>
              <a:rPr lang="ru-RU" sz="1800" dirty="0" smtClean="0"/>
              <a:t>Для того чтобы этого не происходило, устанавливается программный или аппаратный барьер между Интернетом и </a:t>
            </a:r>
            <a:r>
              <a:rPr lang="ru-RU" sz="1800" dirty="0" err="1" smtClean="0"/>
              <a:t>Интранетом</a:t>
            </a:r>
            <a:r>
              <a:rPr lang="ru-RU" sz="1800" dirty="0" smtClean="0"/>
              <a:t> с помощью </a:t>
            </a:r>
            <a:r>
              <a:rPr lang="ru-RU" sz="1800" b="1" i="1" dirty="0" smtClean="0"/>
              <a:t>брандмауэра</a:t>
            </a:r>
            <a:r>
              <a:rPr lang="ru-RU" sz="1800" dirty="0" smtClean="0"/>
              <a:t> (</a:t>
            </a:r>
            <a:r>
              <a:rPr lang="ru-RU" sz="1800" dirty="0" err="1" smtClean="0"/>
              <a:t>firewall</a:t>
            </a:r>
            <a:r>
              <a:rPr lang="ru-RU" sz="1800" dirty="0" smtClean="0"/>
              <a:t> — межсетевой экран). Брандмауэр отслеживает передачу данных между сетями, осуществляет контроль текущих соединений, выявляет подозрительные действия и тем самым предотвращает несанкционированный доступ из Интернета в локальную сеть. </a:t>
            </a:r>
          </a:p>
        </p:txBody>
      </p:sp>
    </p:spTree>
  </p:cSld>
  <p:clrMapOvr>
    <a:masterClrMapping/>
  </p:clrMapOvr>
  <p:transition>
    <p:cover dir="r"/>
  </p:transition>
</p:sld>
</file>

<file path=ppt/theme/theme1.xml><?xml version="1.0" encoding="utf-8"?>
<a:theme xmlns:a="http://schemas.openxmlformats.org/drawingml/2006/main" name="Презентация шаб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шаблон</Template>
  <TotalTime>1246</TotalTime>
  <Words>1162</Words>
  <Application>Microsoft PowerPoint</Application>
  <PresentationFormat>Экран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Презентация шаблон</vt:lpstr>
      <vt:lpstr>Правовая охрана  программ и данных. Защита информации. </vt:lpstr>
      <vt:lpstr>Лицензионные, условно бесплатные и бесплатные программы</vt:lpstr>
      <vt:lpstr>Лицензионные</vt:lpstr>
      <vt:lpstr>Условно бесплатные</vt:lpstr>
      <vt:lpstr>Свободно распространяемые программы</vt:lpstr>
      <vt:lpstr>Правовая охрана информации</vt:lpstr>
      <vt:lpstr>Правовая охрана информации</vt:lpstr>
      <vt:lpstr>Правовая охрана информации (программ и баз данных)</vt:lpstr>
      <vt:lpstr>Электронная подпись </vt:lpstr>
      <vt:lpstr>Защита доступа к компьютеру </vt:lpstr>
      <vt:lpstr>Защита программ от нелегального копирования и использования </vt:lpstr>
      <vt:lpstr>Защита информации в Интернете </vt:lpstr>
    </vt:vector>
  </TitlesOfParts>
  <Company>Centre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ludat</dc:creator>
  <cp:lastModifiedBy>Элла</cp:lastModifiedBy>
  <cp:revision>83</cp:revision>
  <dcterms:created xsi:type="dcterms:W3CDTF">2003-02-06T05:59:50Z</dcterms:created>
  <dcterms:modified xsi:type="dcterms:W3CDTF">2020-01-19T09:33:48Z</dcterms:modified>
</cp:coreProperties>
</file>