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9"/>
  </p:notesMasterIdLst>
  <p:sldIdLst>
    <p:sldId id="257" r:id="rId2"/>
    <p:sldId id="258" r:id="rId3"/>
    <p:sldId id="360" r:id="rId4"/>
    <p:sldId id="373" r:id="rId5"/>
    <p:sldId id="374" r:id="rId6"/>
    <p:sldId id="383" r:id="rId7"/>
    <p:sldId id="385" r:id="rId8"/>
    <p:sldId id="384" r:id="rId9"/>
    <p:sldId id="387" r:id="rId10"/>
    <p:sldId id="386" r:id="rId11"/>
    <p:sldId id="388" r:id="rId12"/>
    <p:sldId id="389" r:id="rId13"/>
    <p:sldId id="390" r:id="rId14"/>
    <p:sldId id="379" r:id="rId15"/>
    <p:sldId id="361" r:id="rId16"/>
    <p:sldId id="380" r:id="rId17"/>
    <p:sldId id="378" r:id="rId18"/>
    <p:sldId id="381" r:id="rId19"/>
    <p:sldId id="362" r:id="rId20"/>
    <p:sldId id="364" r:id="rId21"/>
    <p:sldId id="363" r:id="rId22"/>
    <p:sldId id="371" r:id="rId23"/>
    <p:sldId id="365" r:id="rId24"/>
    <p:sldId id="366" r:id="rId25"/>
    <p:sldId id="369" r:id="rId26"/>
    <p:sldId id="370" r:id="rId27"/>
    <p:sldId id="382" r:id="rId2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 baseline="-250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 baseline="-250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 baseline="-250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 baseline="-250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 baseline="-250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 baseline="-250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 baseline="-250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 baseline="-250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 baseline="-250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3F3F3"/>
    <a:srgbClr val="EAEAEA"/>
    <a:srgbClr val="FF0000"/>
    <a:srgbClr val="FFFFC1"/>
    <a:srgbClr val="00FF00"/>
    <a:srgbClr val="E6E6E6"/>
    <a:srgbClr val="B2B2B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619" autoAdjust="0"/>
    <p:restoredTop sz="94917" autoAdjust="0"/>
  </p:normalViewPr>
  <p:slideViewPr>
    <p:cSldViewPr snapToGrid="0">
      <p:cViewPr varScale="1">
        <p:scale>
          <a:sx n="75" d="100"/>
          <a:sy n="75" d="100"/>
        </p:scale>
        <p:origin x="-11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image" Target="../media/image3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baseline="0">
                <a:latin typeface="Arial" panose="020B0604020202020204" pitchFamily="34" charset="0"/>
                <a:cs typeface="+mn-cs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aseline="0">
                <a:latin typeface="Arial" panose="020B0604020202020204" pitchFamily="34" charset="0"/>
                <a:cs typeface="+mn-cs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37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noProof="0" smtClean="0"/>
              <a:t>Образец текста</a:t>
            </a:r>
          </a:p>
          <a:p>
            <a:pPr lvl="1"/>
            <a:r>
              <a:rPr lang="ru-RU" altLang="ru-RU" noProof="0" smtClean="0"/>
              <a:t>Второй уровень</a:t>
            </a:r>
          </a:p>
          <a:p>
            <a:pPr lvl="2"/>
            <a:r>
              <a:rPr lang="ru-RU" altLang="ru-RU" noProof="0" smtClean="0"/>
              <a:t>Третий уровень</a:t>
            </a:r>
          </a:p>
          <a:p>
            <a:pPr lvl="3"/>
            <a:r>
              <a:rPr lang="ru-RU" altLang="ru-RU" noProof="0" smtClean="0"/>
              <a:t>Четвертый уровень</a:t>
            </a:r>
          </a:p>
          <a:p>
            <a:pPr lvl="4"/>
            <a:r>
              <a:rPr lang="ru-RU" altLang="ru-RU" noProof="0" smtClean="0"/>
              <a:t>Пятый уровень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baseline="0">
                <a:latin typeface="Arial" panose="020B0604020202020204" pitchFamily="34" charset="0"/>
                <a:cs typeface="+mn-cs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aseline="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CC251CAA-F611-48A4-AA4B-8EB7EEED7D2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fld id="{AFD3368C-3761-4830-96E6-E442BD6451A4}" type="slidenum">
              <a:rPr lang="ru-RU" altLang="ru-RU" smtClean="0">
                <a:latin typeface="Arial" pitchFamily="34" charset="0"/>
              </a:rPr>
              <a:pPr>
                <a:defRPr/>
              </a:pPr>
              <a:t>2</a:t>
            </a:fld>
            <a:endParaRPr lang="ru-RU" altLang="ru-RU" smtClean="0">
              <a:latin typeface="Arial" pitchFamily="34" charset="0"/>
            </a:endParaRPr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fld id="{DE649469-0094-44B4-860D-5E367DD70867}" type="slidenum">
              <a:rPr lang="ru-RU" altLang="ru-RU" smtClean="0">
                <a:latin typeface="Arial" pitchFamily="34" charset="0"/>
              </a:rPr>
              <a:pPr>
                <a:defRPr/>
              </a:pPr>
              <a:t>3</a:t>
            </a:fld>
            <a:endParaRPr lang="ru-RU" altLang="ru-RU" smtClean="0">
              <a:latin typeface="Arial" pitchFamily="34" charset="0"/>
            </a:endParaRPr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6867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ru-RU" sz="800" smtClean="0"/>
              <a:t>Картинка </a:t>
            </a:r>
            <a:r>
              <a:rPr lang="en-US" sz="800" smtClean="0"/>
              <a:t>http://blogerya.com/wp-content/uploads/2010/10/coolinet.png</a:t>
            </a:r>
            <a:endParaRPr lang="ru-RU" sz="800" smtClean="0"/>
          </a:p>
        </p:txBody>
      </p:sp>
      <p:sp>
        <p:nvSpPr>
          <p:cNvPr id="30724" name="Номер слайда 3"/>
          <p:cNvSpPr>
            <a:spLocks noGrp="1"/>
          </p:cNvSpPr>
          <p:nvPr>
            <p:ph type="sldNum" sz="quarter" idx="5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fld id="{0C286E61-B8AB-4AF7-ADEE-2DABC34C78EB}" type="slidenum">
              <a:rPr lang="ru-RU" smtClean="0">
                <a:latin typeface="Arial" pitchFamily="34" charset="0"/>
              </a:rPr>
              <a:pPr>
                <a:defRPr/>
              </a:pPr>
              <a:t>14</a:t>
            </a:fld>
            <a:endParaRPr lang="ru-RU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fld id="{31C2BA28-510F-4488-A64F-327A24733EE1}" type="slidenum">
              <a:rPr lang="ru-RU" altLang="ru-RU" smtClean="0">
                <a:latin typeface="Arial" pitchFamily="34" charset="0"/>
              </a:rPr>
              <a:pPr>
                <a:defRPr/>
              </a:pPr>
              <a:t>15</a:t>
            </a:fld>
            <a:endParaRPr lang="ru-RU" altLang="ru-RU" smtClean="0">
              <a:latin typeface="Arial" pitchFamily="34" charset="0"/>
            </a:endParaRPr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fld id="{7F788D9B-6567-4E38-9E84-CC4028728854}" type="slidenum">
              <a:rPr lang="ru-RU" altLang="ru-RU" smtClean="0">
                <a:latin typeface="Arial" pitchFamily="34" charset="0"/>
              </a:rPr>
              <a:pPr>
                <a:defRPr/>
              </a:pPr>
              <a:t>16</a:t>
            </a:fld>
            <a:endParaRPr lang="ru-RU" altLang="ru-RU" smtClean="0">
              <a:latin typeface="Arial" pitchFamily="34" charset="0"/>
            </a:endParaRPr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fld id="{80ED292D-0624-4AA9-A399-878E40DC30B9}" type="slidenum">
              <a:rPr lang="ru-RU" altLang="ru-RU" smtClean="0">
                <a:latin typeface="Arial" pitchFamily="34" charset="0"/>
              </a:rPr>
              <a:pPr>
                <a:defRPr/>
              </a:pPr>
              <a:t>17</a:t>
            </a:fld>
            <a:endParaRPr lang="ru-RU" altLang="ru-RU" smtClean="0">
              <a:latin typeface="Arial" pitchFamily="34" charset="0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fld id="{BBE6B13A-F55E-4E4E-8168-A898F46ADA9C}" type="slidenum">
              <a:rPr lang="ru-RU" altLang="ru-RU" smtClean="0">
                <a:latin typeface="Arial" pitchFamily="34" charset="0"/>
              </a:rPr>
              <a:pPr>
                <a:defRPr/>
              </a:pPr>
              <a:t>18</a:t>
            </a:fld>
            <a:endParaRPr lang="ru-RU" altLang="ru-RU" smtClean="0">
              <a:latin typeface="Arial" pitchFamily="34" charset="0"/>
            </a:endParaRPr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fld id="{D0F41C05-D7DA-4BCE-885B-550469019C00}" type="slidenum">
              <a:rPr lang="ru-RU" altLang="ru-RU" smtClean="0">
                <a:latin typeface="Arial" pitchFamily="34" charset="0"/>
              </a:rPr>
              <a:pPr>
                <a:defRPr/>
              </a:pPr>
              <a:t>19</a:t>
            </a:fld>
            <a:endParaRPr lang="ru-RU" altLang="ru-RU" smtClean="0">
              <a:latin typeface="Arial" pitchFamily="34" charset="0"/>
            </a:endParaRPr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fld id="{FEDF818C-7664-4298-B974-E30AE69257DA}" type="slidenum">
              <a:rPr lang="ru-RU" altLang="ru-RU" smtClean="0">
                <a:latin typeface="Arial" pitchFamily="34" charset="0"/>
              </a:rPr>
              <a:pPr>
                <a:defRPr/>
              </a:pPr>
              <a:t>20</a:t>
            </a:fld>
            <a:endParaRPr lang="ru-RU" altLang="ru-RU" smtClean="0">
              <a:latin typeface="Arial" pitchFamily="34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fld id="{713BD796-45F7-42B5-B1FF-F6926E3086E0}" type="slidenum">
              <a:rPr lang="ru-RU" altLang="ru-RU" smtClean="0">
                <a:latin typeface="Arial" pitchFamily="34" charset="0"/>
              </a:rPr>
              <a:pPr>
                <a:defRPr/>
              </a:pPr>
              <a:t>21</a:t>
            </a:fld>
            <a:endParaRPr lang="ru-RU" altLang="ru-RU" smtClean="0">
              <a:latin typeface="Arial" pitchFamily="34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fld id="{F9588A9B-2CB4-4918-9EFD-1764C4F03833}" type="slidenum">
              <a:rPr lang="ru-RU" altLang="ru-RU" smtClean="0">
                <a:latin typeface="Arial" pitchFamily="34" charset="0"/>
              </a:rPr>
              <a:pPr>
                <a:defRPr/>
              </a:pPr>
              <a:t>22</a:t>
            </a:fld>
            <a:endParaRPr lang="ru-RU" altLang="ru-RU" smtClean="0">
              <a:latin typeface="Arial" pitchFamily="34" charset="0"/>
            </a:endParaRPr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fld id="{D1262FA7-FA32-466B-A346-CBA026A87491}" type="slidenum">
              <a:rPr lang="ru-RU" altLang="ru-RU" smtClean="0">
                <a:latin typeface="Arial" pitchFamily="34" charset="0"/>
              </a:rPr>
              <a:pPr>
                <a:defRPr/>
              </a:pPr>
              <a:t>23</a:t>
            </a:fld>
            <a:endParaRPr lang="ru-RU" altLang="ru-RU" smtClean="0">
              <a:latin typeface="Arial" pitchFamily="34" charset="0"/>
            </a:endParaRPr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fld id="{28BCD1FA-D79F-4CCC-BAC1-606C76ED0091}" type="slidenum">
              <a:rPr lang="ru-RU" altLang="ru-RU" smtClean="0">
                <a:latin typeface="Arial" pitchFamily="34" charset="0"/>
              </a:rPr>
              <a:pPr>
                <a:defRPr/>
              </a:pPr>
              <a:t>24</a:t>
            </a:fld>
            <a:endParaRPr lang="ru-RU" altLang="ru-RU" smtClean="0">
              <a:latin typeface="Arial" pitchFamily="34" charset="0"/>
            </a:endParaRPr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fld id="{783395F9-2656-4742-912A-784A783C6E3B}" type="slidenum">
              <a:rPr lang="ru-RU" altLang="ru-RU" smtClean="0">
                <a:latin typeface="Arial" pitchFamily="34" charset="0"/>
              </a:rPr>
              <a:pPr>
                <a:defRPr/>
              </a:pPr>
              <a:t>25</a:t>
            </a:fld>
            <a:endParaRPr lang="ru-RU" altLang="ru-RU" smtClean="0">
              <a:latin typeface="Arial" pitchFamily="34" charset="0"/>
            </a:endParaRPr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fld id="{70EC6C3F-7980-47DC-ACE2-58A494B8FFA9}" type="slidenum">
              <a:rPr lang="ru-RU" altLang="ru-RU" smtClean="0">
                <a:latin typeface="Arial" pitchFamily="34" charset="0"/>
              </a:rPr>
              <a:pPr>
                <a:defRPr/>
              </a:pPr>
              <a:t>26</a:t>
            </a:fld>
            <a:endParaRPr lang="ru-RU" altLang="ru-RU" smtClean="0">
              <a:latin typeface="Arial" pitchFamily="34" charset="0"/>
            </a:endParaRPr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7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C4CAC3D-9B3F-4D66-BFDB-5BC24A0A970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>
    <p:cover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Нижний колонтитул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98E532-C313-4DE9-9647-F94EA8988A4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>
    <p:cover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44D5ADA-519A-45BC-8ECE-D7438A570D4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>
    <p:cover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ижний колонтитул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BA5ADD-5701-407F-BC3A-55AF21F035E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>
    <p:cover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lvl1pPr>
              <a:defRPr b="1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Нижний колонтитул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E66CDE-67E8-43C2-8037-E8025909EC7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>
    <p:cover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Нижний колонтитул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A4D443-B3B4-4D2B-BF61-EC28AE8F39D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>
    <p:cover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3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8B0A4D6-6BAE-4FB2-ACDA-BA42A1CF054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>
    <p:cover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ижний колонтитул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485FDA-9CA3-4FC3-AFE9-D7DD2277BFF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>
    <p:cover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6" name="Прямоугольник с одним скругленным углом 5"/>
          <p:cNvSpPr/>
          <p:nvPr/>
        </p:nvSpPr>
        <p:spPr>
          <a:xfrm>
            <a:off x="6400800" y="433388"/>
            <a:ext cx="2324100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en-US" noProof="0"/>
          </a:p>
        </p:txBody>
      </p:sp>
      <p:sp>
        <p:nvSpPr>
          <p:cNvPr id="7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BF9D1DA-1645-4C70-B600-A41FDDBE351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>
    <p:cover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Нижний колонтитул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44716D-2C52-47B3-AB60-C7B44080A47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>
    <p:cover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Нижний колонтитул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547117-7A8B-4C2E-9BFF-E3A2CD7FCEE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>
    <p:cover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3238" y="4986338"/>
            <a:ext cx="8183562" cy="1050925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055" name="Текст 3"/>
          <p:cNvSpPr>
            <a:spLocks noGrp="1"/>
          </p:cNvSpPr>
          <p:nvPr>
            <p:ph type="body" idx="1"/>
          </p:nvPr>
        </p:nvSpPr>
        <p:spPr bwMode="auto">
          <a:xfrm>
            <a:off x="503238" y="530225"/>
            <a:ext cx="8183562" cy="418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82880" tIns="9144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  <a:cs typeface="+mn-cs"/>
              </a:defRPr>
            </a:lvl1pPr>
            <a:extLst/>
          </a:lstStyle>
          <a:p>
            <a:pPr>
              <a:defRPr/>
            </a:pPr>
            <a:endParaRPr lang="ru-RU" alt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  <a:cs typeface="+mn-cs"/>
              </a:defRPr>
            </a:lvl1pPr>
            <a:extLst/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663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  <a:cs typeface="+mn-cs"/>
              </a:defRPr>
            </a:lvl1pPr>
            <a:extLst/>
          </a:lstStyle>
          <a:p>
            <a:pPr>
              <a:defRPr/>
            </a:pPr>
            <a:fld id="{2B4746E9-4C6D-4B24-89DB-E54BEDE9E5D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  <p:sldLayoutId id="2147483733" r:id="rId2"/>
    <p:sldLayoutId id="2147483741" r:id="rId3"/>
    <p:sldLayoutId id="2147483734" r:id="rId4"/>
    <p:sldLayoutId id="2147483735" r:id="rId5"/>
    <p:sldLayoutId id="2147483736" r:id="rId6"/>
    <p:sldLayoutId id="2147483742" r:id="rId7"/>
    <p:sldLayoutId id="2147483737" r:id="rId8"/>
    <p:sldLayoutId id="2147483743" r:id="rId9"/>
    <p:sldLayoutId id="2147483738" r:id="rId10"/>
    <p:sldLayoutId id="2147483739" r:id="rId11"/>
  </p:sldLayoutIdLst>
  <p:transition>
    <p:cover dir="r"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 kern="1200">
          <a:solidFill>
            <a:srgbClr val="FF8D3E"/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9pPr>
      <a:extLst/>
    </p:titleStyle>
    <p:bodyStyle>
      <a:lvl1pPr marL="265113" indent="-265113" algn="l" rtl="0" eaLnBrk="0" fontAlgn="base" hangingPunct="0">
        <a:spcBef>
          <a:spcPts val="25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00025" algn="l" rtl="0" eaLnBrk="0" fontAlgn="base" hangingPunct="0">
        <a:spcBef>
          <a:spcPts val="250"/>
        </a:spcBef>
        <a:spcAft>
          <a:spcPct val="0"/>
        </a:spcAft>
        <a:buClr>
          <a:schemeClr val="accent1"/>
        </a:buClr>
        <a:buSzPct val="100000"/>
        <a:buFont typeface="Verdana" pitchFamily="34" charset="0"/>
        <a:buChar char="◦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5813" indent="-182563" algn="l" rtl="0" eaLnBrk="0" fontAlgn="base" hangingPunct="0">
        <a:spcBef>
          <a:spcPts val="250"/>
        </a:spcBef>
        <a:spcAft>
          <a:spcPct val="0"/>
        </a:spcAft>
        <a:buClr>
          <a:srgbClr val="ED3742"/>
        </a:buClr>
        <a:buSzPct val="100000"/>
        <a:buFont typeface="Wingdings 2" pitchFamily="18" charset="2"/>
        <a:buChar char="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3938" indent="-182563" algn="l" rtl="0" eaLnBrk="0" fontAlgn="base" hangingPunct="0">
        <a:spcBef>
          <a:spcPts val="225"/>
        </a:spcBef>
        <a:spcAft>
          <a:spcPct val="0"/>
        </a:spcAft>
        <a:buClr>
          <a:srgbClr val="ED3742"/>
        </a:buClr>
        <a:buSzPct val="112000"/>
        <a:buFont typeface="Verdana" pitchFamily="34" charset="0"/>
        <a:buChar char="◦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79525" indent="-182563" algn="l" rtl="0" eaLnBrk="0" fontAlgn="base" hangingPunct="0">
        <a:spcBef>
          <a:spcPts val="250"/>
        </a:spcBef>
        <a:spcAft>
          <a:spcPct val="0"/>
        </a:spcAft>
        <a:buClr>
          <a:srgbClr val="4A85BF"/>
        </a:buClr>
        <a:buSzPct val="100000"/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jpeg"/><Relationship Id="rId4" Type="http://schemas.openxmlformats.org/officeDocument/2006/relationships/image" Target="../media/image2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7" Type="http://schemas.openxmlformats.org/officeDocument/2006/relationships/image" Target="../media/image34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3.bin"/><Relationship Id="rId5" Type="http://schemas.openxmlformats.org/officeDocument/2006/relationships/oleObject" Target="../embeddings/oleObject2.bin"/><Relationship Id="rId4" Type="http://schemas.openxmlformats.org/officeDocument/2006/relationships/oleObject" Target="../embeddings/oleObject1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w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w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w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w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w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w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w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w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w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w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w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w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w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w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wmf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9563" y="3703638"/>
            <a:ext cx="8429625" cy="1806575"/>
          </a:xfrm>
        </p:spPr>
        <p:txBody>
          <a:bodyPr anchor="ctr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altLang="ru-RU" sz="7200" dirty="0" smtClean="0">
                <a:solidFill>
                  <a:schemeClr val="accent2"/>
                </a:solidFill>
                <a:latin typeface="Courier New" pitchFamily="49" charset="0"/>
                <a:cs typeface="Courier New" pitchFamily="49" charset="0"/>
              </a:rPr>
              <a:t>Компьютерные сети</a:t>
            </a: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4"/>
          <p:cNvSpPr txBox="1">
            <a:spLocks noChangeArrowheads="1"/>
          </p:cNvSpPr>
          <p:nvPr/>
        </p:nvSpPr>
        <p:spPr bwMode="auto">
          <a:xfrm>
            <a:off x="406400" y="338138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altLang="ru-RU" sz="3000" b="1" baseline="0">
                <a:latin typeface="Times New Roman" pitchFamily="18" charset="0"/>
                <a:cs typeface="Times New Roman" pitchFamily="18" charset="0"/>
              </a:rPr>
              <a:t>Что такое компьютерная сеть?</a:t>
            </a:r>
          </a:p>
        </p:txBody>
      </p:sp>
      <p:sp>
        <p:nvSpPr>
          <p:cNvPr id="8195" name="Text Box 6"/>
          <p:cNvSpPr txBox="1">
            <a:spLocks noChangeArrowheads="1"/>
          </p:cNvSpPr>
          <p:nvPr/>
        </p:nvSpPr>
        <p:spPr bwMode="auto">
          <a:xfrm>
            <a:off x="355600" y="850900"/>
            <a:ext cx="8140700" cy="218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0850" indent="-450850" eaLnBrk="0" hangingPunct="0">
              <a:spcBef>
                <a:spcPct val="10000"/>
              </a:spcBef>
              <a:buFont typeface="Wingdings" pitchFamily="2" charset="2"/>
              <a:buNone/>
            </a:pPr>
            <a:r>
              <a:rPr lang="ru-RU" altLang="ru-RU" sz="2400" b="1" baseline="0">
                <a:latin typeface="Times New Roman" pitchFamily="18" charset="0"/>
                <a:cs typeface="Times New Roman" pitchFamily="18" charset="0"/>
              </a:rPr>
              <a:t>Компьютерная сеть </a:t>
            </a:r>
            <a:r>
              <a:rPr lang="ru-RU" altLang="ru-RU" sz="2400" baseline="0">
                <a:latin typeface="Times New Roman" pitchFamily="18" charset="0"/>
                <a:cs typeface="Times New Roman" pitchFamily="18" charset="0"/>
              </a:rPr>
              <a:t>– это группа компьютеров, соединённых линиями связи:</a:t>
            </a:r>
          </a:p>
          <a:p>
            <a:pPr marL="990600" lvl="1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sz="2000" baseline="0">
                <a:latin typeface="Times New Roman" pitchFamily="18" charset="0"/>
                <a:cs typeface="Times New Roman" pitchFamily="18" charset="0"/>
              </a:rPr>
              <a:t>электрические кабели</a:t>
            </a:r>
          </a:p>
          <a:p>
            <a:pPr marL="990600" lvl="1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sz="2000" baseline="0">
                <a:latin typeface="Times New Roman" pitchFamily="18" charset="0"/>
                <a:cs typeface="Times New Roman" pitchFamily="18" charset="0"/>
              </a:rPr>
              <a:t>телефонная линия</a:t>
            </a:r>
          </a:p>
          <a:p>
            <a:pPr marL="990600" lvl="1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sz="2000" baseline="0">
                <a:latin typeface="Times New Roman" pitchFamily="18" charset="0"/>
                <a:cs typeface="Times New Roman" pitchFamily="18" charset="0"/>
              </a:rPr>
              <a:t>оптоволоконный кабель (оптическое волокно)</a:t>
            </a:r>
          </a:p>
          <a:p>
            <a:pPr marL="990600" lvl="1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sz="2000" baseline="0">
                <a:latin typeface="Times New Roman" pitchFamily="18" charset="0"/>
                <a:cs typeface="Times New Roman" pitchFamily="18" charset="0"/>
              </a:rPr>
              <a:t>радиосвязь (беспроводные сети, </a:t>
            </a:r>
            <a:r>
              <a:rPr lang="en-US" altLang="ru-RU" sz="2000" baseline="0">
                <a:latin typeface="Times New Roman" pitchFamily="18" charset="0"/>
                <a:cs typeface="Times New Roman" pitchFamily="18" charset="0"/>
              </a:rPr>
              <a:t>WiFi)</a:t>
            </a:r>
            <a:r>
              <a:rPr lang="ru-RU" altLang="ru-RU" sz="2000" baseline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grpSp>
        <p:nvGrpSpPr>
          <p:cNvPr id="8196" name="Group 11"/>
          <p:cNvGrpSpPr>
            <a:grpSpLocks noChangeAspect="1"/>
          </p:cNvGrpSpPr>
          <p:nvPr/>
        </p:nvGrpSpPr>
        <p:grpSpPr bwMode="auto">
          <a:xfrm>
            <a:off x="447675" y="3025775"/>
            <a:ext cx="368300" cy="368300"/>
            <a:chOff x="2816" y="2458"/>
            <a:chExt cx="1728" cy="1728"/>
          </a:xfrm>
        </p:grpSpPr>
        <p:sp>
          <p:nvSpPr>
            <p:cNvPr id="8202" name="Oval 12"/>
            <p:cNvSpPr>
              <a:spLocks noChangeAspect="1" noChangeArrowheads="1"/>
            </p:cNvSpPr>
            <p:nvPr/>
          </p:nvSpPr>
          <p:spPr bwMode="auto">
            <a:xfrm>
              <a:off x="2816" y="2458"/>
              <a:ext cx="1728" cy="1728"/>
            </a:xfrm>
            <a:prstGeom prst="ellipse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8203" name="Group 13"/>
            <p:cNvGrpSpPr>
              <a:grpSpLocks noChangeAspect="1"/>
            </p:cNvGrpSpPr>
            <p:nvPr/>
          </p:nvGrpSpPr>
          <p:grpSpPr bwMode="auto">
            <a:xfrm>
              <a:off x="3051" y="2667"/>
              <a:ext cx="1299" cy="1299"/>
              <a:chOff x="3051" y="2667"/>
              <a:chExt cx="1299" cy="1299"/>
            </a:xfrm>
          </p:grpSpPr>
          <p:sp>
            <p:nvSpPr>
              <p:cNvPr id="8205" name="Rectangle 14"/>
              <p:cNvSpPr>
                <a:spLocks noChangeAspect="1" noChangeArrowheads="1"/>
              </p:cNvSpPr>
              <p:nvPr/>
            </p:nvSpPr>
            <p:spPr bwMode="auto">
              <a:xfrm>
                <a:off x="3051" y="3105"/>
                <a:ext cx="1299" cy="423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8206" name="Rectangle 15"/>
              <p:cNvSpPr>
                <a:spLocks noChangeAspect="1" noChangeArrowheads="1"/>
              </p:cNvSpPr>
              <p:nvPr/>
            </p:nvSpPr>
            <p:spPr bwMode="auto">
              <a:xfrm rot="-5400000">
                <a:off x="3057" y="3105"/>
                <a:ext cx="1299" cy="423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8204" name="Freeform 16"/>
            <p:cNvSpPr>
              <a:spLocks noChangeAspect="1"/>
            </p:cNvSpPr>
            <p:nvPr/>
          </p:nvSpPr>
          <p:spPr bwMode="auto">
            <a:xfrm>
              <a:off x="3048" y="2664"/>
              <a:ext cx="1302" cy="1299"/>
            </a:xfrm>
            <a:custGeom>
              <a:avLst/>
              <a:gdLst>
                <a:gd name="T0" fmla="*/ 3 w 1302"/>
                <a:gd name="T1" fmla="*/ 438 h 1299"/>
                <a:gd name="T2" fmla="*/ 444 w 1302"/>
                <a:gd name="T3" fmla="*/ 438 h 1299"/>
                <a:gd name="T4" fmla="*/ 444 w 1302"/>
                <a:gd name="T5" fmla="*/ 0 h 1299"/>
                <a:gd name="T6" fmla="*/ 870 w 1302"/>
                <a:gd name="T7" fmla="*/ 0 h 1299"/>
                <a:gd name="T8" fmla="*/ 870 w 1302"/>
                <a:gd name="T9" fmla="*/ 441 h 1299"/>
                <a:gd name="T10" fmla="*/ 1302 w 1302"/>
                <a:gd name="T11" fmla="*/ 441 h 1299"/>
                <a:gd name="T12" fmla="*/ 1302 w 1302"/>
                <a:gd name="T13" fmla="*/ 864 h 1299"/>
                <a:gd name="T14" fmla="*/ 870 w 1302"/>
                <a:gd name="T15" fmla="*/ 864 h 1299"/>
                <a:gd name="T16" fmla="*/ 870 w 1302"/>
                <a:gd name="T17" fmla="*/ 1299 h 1299"/>
                <a:gd name="T18" fmla="*/ 447 w 1302"/>
                <a:gd name="T19" fmla="*/ 1299 h 1299"/>
                <a:gd name="T20" fmla="*/ 447 w 1302"/>
                <a:gd name="T21" fmla="*/ 867 h 1299"/>
                <a:gd name="T22" fmla="*/ 0 w 1302"/>
                <a:gd name="T23" fmla="*/ 867 h 1299"/>
                <a:gd name="T24" fmla="*/ 3 w 1302"/>
                <a:gd name="T25" fmla="*/ 438 h 1299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302"/>
                <a:gd name="T40" fmla="*/ 0 h 1299"/>
                <a:gd name="T41" fmla="*/ 1302 w 1302"/>
                <a:gd name="T42" fmla="*/ 1299 h 1299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302" h="1299">
                  <a:moveTo>
                    <a:pt x="3" y="438"/>
                  </a:moveTo>
                  <a:lnTo>
                    <a:pt x="444" y="438"/>
                  </a:lnTo>
                  <a:lnTo>
                    <a:pt x="444" y="0"/>
                  </a:lnTo>
                  <a:lnTo>
                    <a:pt x="870" y="0"/>
                  </a:lnTo>
                  <a:lnTo>
                    <a:pt x="870" y="441"/>
                  </a:lnTo>
                  <a:lnTo>
                    <a:pt x="1302" y="441"/>
                  </a:lnTo>
                  <a:lnTo>
                    <a:pt x="1302" y="864"/>
                  </a:lnTo>
                  <a:lnTo>
                    <a:pt x="870" y="864"/>
                  </a:lnTo>
                  <a:lnTo>
                    <a:pt x="870" y="1299"/>
                  </a:lnTo>
                  <a:lnTo>
                    <a:pt x="447" y="1299"/>
                  </a:lnTo>
                  <a:lnTo>
                    <a:pt x="447" y="867"/>
                  </a:lnTo>
                  <a:lnTo>
                    <a:pt x="0" y="867"/>
                  </a:lnTo>
                  <a:lnTo>
                    <a:pt x="3" y="438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8197" name="Group 17"/>
          <p:cNvGrpSpPr>
            <a:grpSpLocks noChangeAspect="1"/>
          </p:cNvGrpSpPr>
          <p:nvPr/>
        </p:nvGrpSpPr>
        <p:grpSpPr bwMode="auto">
          <a:xfrm>
            <a:off x="447675" y="4659313"/>
            <a:ext cx="366713" cy="366712"/>
            <a:chOff x="552" y="2523"/>
            <a:chExt cx="1728" cy="1728"/>
          </a:xfrm>
        </p:grpSpPr>
        <p:sp>
          <p:nvSpPr>
            <p:cNvPr id="8200" name="Oval 18"/>
            <p:cNvSpPr>
              <a:spLocks noChangeAspect="1" noChangeArrowheads="1"/>
            </p:cNvSpPr>
            <p:nvPr/>
          </p:nvSpPr>
          <p:spPr bwMode="auto">
            <a:xfrm>
              <a:off x="552" y="2523"/>
              <a:ext cx="1728" cy="1728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201" name="Rectangle 19"/>
            <p:cNvSpPr>
              <a:spLocks noChangeAspect="1" noChangeArrowheads="1"/>
            </p:cNvSpPr>
            <p:nvPr/>
          </p:nvSpPr>
          <p:spPr bwMode="auto">
            <a:xfrm>
              <a:off x="774" y="3183"/>
              <a:ext cx="1299" cy="42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8198" name="Text Box 20"/>
          <p:cNvSpPr txBox="1">
            <a:spLocks noChangeArrowheads="1"/>
          </p:cNvSpPr>
          <p:nvPr/>
        </p:nvSpPr>
        <p:spPr bwMode="auto">
          <a:xfrm>
            <a:off x="808038" y="3021013"/>
            <a:ext cx="7523162" cy="172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 typeface="Wingdings" pitchFamily="2" charset="2"/>
              <a:buNone/>
            </a:pPr>
            <a:r>
              <a:rPr lang="ru-RU" altLang="ru-RU" sz="2000" b="1" baseline="0">
                <a:latin typeface="Times New Roman" pitchFamily="18" charset="0"/>
                <a:cs typeface="Times New Roman" pitchFamily="18" charset="0"/>
              </a:rPr>
              <a:t>Что приобрели?</a:t>
            </a:r>
            <a:endParaRPr lang="ru-RU" altLang="ru-RU" sz="2000" baseline="0">
              <a:latin typeface="Times New Roman" pitchFamily="18" charset="0"/>
              <a:cs typeface="Times New Roman" pitchFamily="18" charset="0"/>
            </a:endParaRPr>
          </a:p>
          <a:p>
            <a:pPr marL="717550" lvl="1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sz="2000" baseline="0">
                <a:latin typeface="Times New Roman" pitchFamily="18" charset="0"/>
                <a:cs typeface="Times New Roman" pitchFamily="18" charset="0"/>
              </a:rPr>
              <a:t>быстрый обмен информацией между компьютерами</a:t>
            </a:r>
          </a:p>
          <a:p>
            <a:pPr marL="717550" lvl="1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sz="2000" baseline="0">
                <a:latin typeface="Times New Roman" pitchFamily="18" charset="0"/>
                <a:cs typeface="Times New Roman" pitchFamily="18" charset="0"/>
              </a:rPr>
              <a:t>совместное использование ресурсов (данные, программы, внешние устройства)</a:t>
            </a:r>
          </a:p>
          <a:p>
            <a:pPr marL="717550" lvl="1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sz="2000" baseline="0">
                <a:latin typeface="Times New Roman" pitchFamily="18" charset="0"/>
                <a:cs typeface="Times New Roman" pitchFamily="18" charset="0"/>
              </a:rPr>
              <a:t>электронная почта</a:t>
            </a:r>
          </a:p>
        </p:txBody>
      </p:sp>
      <p:sp>
        <p:nvSpPr>
          <p:cNvPr id="8199" name="Text Box 21"/>
          <p:cNvSpPr txBox="1">
            <a:spLocks noChangeArrowheads="1"/>
          </p:cNvSpPr>
          <p:nvPr/>
        </p:nvSpPr>
        <p:spPr bwMode="auto">
          <a:xfrm>
            <a:off x="808038" y="4683125"/>
            <a:ext cx="7854950" cy="172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 typeface="Wingdings" pitchFamily="2" charset="2"/>
              <a:buNone/>
            </a:pPr>
            <a:r>
              <a:rPr lang="ru-RU" altLang="ru-RU" sz="2000" b="1" baseline="0">
                <a:latin typeface="Times New Roman" pitchFamily="18" charset="0"/>
                <a:cs typeface="Times New Roman" pitchFamily="18" charset="0"/>
              </a:rPr>
              <a:t>Что потеряли?</a:t>
            </a:r>
            <a:endParaRPr lang="ru-RU" altLang="ru-RU" sz="2000" baseline="0">
              <a:latin typeface="Times New Roman" pitchFamily="18" charset="0"/>
              <a:cs typeface="Times New Roman" pitchFamily="18" charset="0"/>
            </a:endParaRPr>
          </a:p>
          <a:p>
            <a:pPr marL="717550" lvl="1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sz="2000" baseline="0">
                <a:latin typeface="Times New Roman" pitchFamily="18" charset="0"/>
                <a:cs typeface="Times New Roman" pitchFamily="18" charset="0"/>
              </a:rPr>
              <a:t>финансовые затраты (техника, программное обеспечение)</a:t>
            </a:r>
          </a:p>
          <a:p>
            <a:pPr marL="717550" lvl="1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sz="2000" baseline="0">
                <a:latin typeface="Times New Roman" pitchFamily="18" charset="0"/>
                <a:cs typeface="Times New Roman" pitchFamily="18" charset="0"/>
              </a:rPr>
              <a:t>снижение безопасности (вирусы, шпионаж)</a:t>
            </a:r>
          </a:p>
          <a:p>
            <a:pPr marL="717550" lvl="1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sz="2000" baseline="0">
                <a:latin typeface="Times New Roman" pitchFamily="18" charset="0"/>
                <a:cs typeface="Times New Roman" pitchFamily="18" charset="0"/>
              </a:rPr>
              <a:t>нужен специалист по обслуживанию (системный администратор)</a:t>
            </a: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3"/>
          <p:cNvSpPr txBox="1">
            <a:spLocks noChangeArrowheads="1"/>
          </p:cNvSpPr>
          <p:nvPr/>
        </p:nvSpPr>
        <p:spPr bwMode="auto">
          <a:xfrm>
            <a:off x="419100" y="323850"/>
            <a:ext cx="81407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altLang="ru-RU" sz="3000" b="1" baseline="0">
                <a:latin typeface="Times New Roman" pitchFamily="18" charset="0"/>
                <a:cs typeface="Times New Roman" pitchFamily="18" charset="0"/>
              </a:rPr>
              <a:t>Типы сетей</a:t>
            </a:r>
          </a:p>
        </p:txBody>
      </p:sp>
      <p:sp>
        <p:nvSpPr>
          <p:cNvPr id="9219" name="Rectangle 4"/>
          <p:cNvSpPr>
            <a:spLocks noChangeArrowheads="1"/>
          </p:cNvSpPr>
          <p:nvPr/>
        </p:nvSpPr>
        <p:spPr bwMode="auto">
          <a:xfrm>
            <a:off x="422275" y="954088"/>
            <a:ext cx="8275638" cy="5094287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>
            <a:spAutoFit/>
          </a:bodyPr>
          <a:lstStyle/>
          <a:p>
            <a:pPr marL="263525" indent="-263525">
              <a:spcBef>
                <a:spcPct val="50000"/>
              </a:spcBef>
            </a:pPr>
            <a:r>
              <a:rPr lang="ru-RU" altLang="ru-RU" sz="2600" b="1" baseline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Локальные</a:t>
            </a:r>
            <a:r>
              <a:rPr lang="ru-RU" altLang="ru-RU" sz="2600" baseline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altLang="ru-RU" sz="2600" i="1" baseline="0">
                <a:latin typeface="Times New Roman" pitchFamily="18" charset="0"/>
                <a:cs typeface="Times New Roman" pitchFamily="18" charset="0"/>
              </a:rPr>
              <a:t>LAN = Local Area Network</a:t>
            </a:r>
            <a:r>
              <a:rPr lang="en-US" altLang="ru-RU" sz="2600" baseline="0">
                <a:latin typeface="Times New Roman" pitchFamily="18" charset="0"/>
                <a:cs typeface="Times New Roman" pitchFamily="18" charset="0"/>
              </a:rPr>
              <a:t>) – </a:t>
            </a:r>
            <a:r>
              <a:rPr lang="ru-RU" altLang="ru-RU" sz="2600" baseline="0">
                <a:latin typeface="Times New Roman" pitchFamily="18" charset="0"/>
                <a:cs typeface="Times New Roman" pitchFamily="18" charset="0"/>
              </a:rPr>
              <a:t>соединяют компьютеры в одном или нескольких соседних зданиях.</a:t>
            </a:r>
          </a:p>
          <a:p>
            <a:pPr marL="263525" indent="-263525">
              <a:spcBef>
                <a:spcPct val="50000"/>
              </a:spcBef>
            </a:pPr>
            <a:r>
              <a:rPr lang="ru-RU" altLang="ru-RU" sz="2600" b="1" baseline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Корпоративные</a:t>
            </a:r>
            <a:r>
              <a:rPr lang="ru-RU" altLang="ru-RU" sz="2600" baseline="0">
                <a:latin typeface="Times New Roman" pitchFamily="18" charset="0"/>
                <a:cs typeface="Times New Roman" pitchFamily="18" charset="0"/>
              </a:rPr>
              <a:t> – соединяют компьютеры одной фирмы, возможно в разных городах.</a:t>
            </a:r>
          </a:p>
          <a:p>
            <a:pPr marL="263525" indent="-263525">
              <a:spcBef>
                <a:spcPct val="50000"/>
              </a:spcBef>
            </a:pPr>
            <a:r>
              <a:rPr lang="ru-RU" altLang="ru-RU" sz="2600" b="1" baseline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Муниципальные</a:t>
            </a:r>
            <a:r>
              <a:rPr lang="ru-RU" altLang="ru-RU" sz="2600" b="1" baseline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600" baseline="0">
                <a:latin typeface="Times New Roman" pitchFamily="18" charset="0"/>
                <a:cs typeface="Times New Roman" pitchFamily="18" charset="0"/>
              </a:rPr>
              <a:t>(общегородские) – сети органов управления (милиция, паспортный стол, и т.д.).</a:t>
            </a:r>
          </a:p>
          <a:p>
            <a:pPr marL="263525" indent="-263525">
              <a:spcBef>
                <a:spcPct val="50000"/>
              </a:spcBef>
            </a:pPr>
            <a:r>
              <a:rPr lang="ru-RU" altLang="ru-RU" sz="2600" b="1" baseline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Глобальные</a:t>
            </a:r>
            <a:r>
              <a:rPr lang="ru-RU" altLang="ru-RU" sz="2600" baseline="0">
                <a:latin typeface="Times New Roman" pitchFamily="18" charset="0"/>
                <a:cs typeface="Times New Roman" pitchFamily="18" charset="0"/>
              </a:rPr>
              <a:t> (общемировые), объединяет компьютеры, расположенные на удалённом расстоянии, для общего использования мировых информационных ресурсов, например, Интернет.</a:t>
            </a: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2" name="Группа 37"/>
          <p:cNvGrpSpPr>
            <a:grpSpLocks/>
          </p:cNvGrpSpPr>
          <p:nvPr/>
        </p:nvGrpSpPr>
        <p:grpSpPr bwMode="auto">
          <a:xfrm>
            <a:off x="4678363" y="1879600"/>
            <a:ext cx="2928937" cy="1552575"/>
            <a:chOff x="4643438" y="981075"/>
            <a:chExt cx="2928937" cy="1552575"/>
          </a:xfrm>
        </p:grpSpPr>
        <p:pic>
          <p:nvPicPr>
            <p:cNvPr id="10280" name="Picture 10" descr="F:\Адресация в Интернете\50264-ibm-qlogic-4gb-fc-expansion-card_httpmarket.siteua.orgContentImagesProducts1350264-ibm-qlogic-4gb-fc-expansion-card.jpg.jpg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5286375" y="1384300"/>
              <a:ext cx="857250" cy="1143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281" name="Picture 10" descr="F:\Адресация в Интернете\50264-ibm-qlogic-4gb-fc-expansion-card_httpmarket.siteua.orgContentImagesProducts1350264-ibm-qlogic-4gb-fc-expansion-card.jpg.jpg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715125" y="1390650"/>
              <a:ext cx="857250" cy="1143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11" name="Прямая со стрелкой 10"/>
            <p:cNvCxnSpPr/>
            <p:nvPr/>
          </p:nvCxnSpPr>
          <p:spPr bwMode="auto">
            <a:xfrm>
              <a:off x="6000750" y="2060575"/>
              <a:ext cx="863600" cy="1588"/>
            </a:xfrm>
            <a:prstGeom prst="straightConnector1">
              <a:avLst/>
            </a:prstGeom>
            <a:ln w="28575">
              <a:solidFill>
                <a:srgbClr val="00B0F0"/>
              </a:solidFill>
              <a:headEnd type="arrow"/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pic>
          <p:nvPicPr>
            <p:cNvPr id="10283" name="Picture 30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643438" y="1268413"/>
              <a:ext cx="682625" cy="7889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284" name="Picture 40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011863" y="981075"/>
              <a:ext cx="792162" cy="7715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0243" name="Группа 38"/>
          <p:cNvGrpSpPr>
            <a:grpSpLocks/>
          </p:cNvGrpSpPr>
          <p:nvPr/>
        </p:nvGrpSpPr>
        <p:grpSpPr bwMode="auto">
          <a:xfrm>
            <a:off x="5389563" y="2963863"/>
            <a:ext cx="2178050" cy="1752600"/>
            <a:chOff x="5354638" y="2065338"/>
            <a:chExt cx="2178050" cy="1752600"/>
          </a:xfrm>
        </p:grpSpPr>
        <p:pic>
          <p:nvPicPr>
            <p:cNvPr id="10274" name="Рисунок 81" descr="594e9603b6208883a06b39f8a5e1ca9f_httpcdn.positive.com.trsanalmarketim_prod_imgl594e9603b6208883a06b39f8a5e1ca9f.jpg.jpg"/>
            <p:cNvPicPr>
              <a:picLocks noChangeAspect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5354638" y="2874963"/>
              <a:ext cx="746125" cy="746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275" name="Рисунок 82" descr="594e9603b6208883a06b39f8a5e1ca9f_httpcdn.positive.com.trsanalmarketim_prod_imgl594e9603b6208883a06b39f8a5e1ca9f.jpg.jpg"/>
            <p:cNvPicPr>
              <a:picLocks noChangeAspect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045200" y="3071813"/>
              <a:ext cx="746125" cy="746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276" name="Рисунок 83" descr="594e9603b6208883a06b39f8a5e1ca9f_httpcdn.positive.com.trsanalmarketim_prod_imgl594e9603b6208883a06b39f8a5e1ca9f.jpg.jpg"/>
            <p:cNvPicPr>
              <a:picLocks noChangeAspect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786563" y="2860675"/>
              <a:ext cx="746125" cy="746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8" name="Прямая со стрелкой 7"/>
            <p:cNvCxnSpPr/>
            <p:nvPr/>
          </p:nvCxnSpPr>
          <p:spPr bwMode="auto">
            <a:xfrm rot="5400000">
              <a:off x="5589588" y="2217738"/>
              <a:ext cx="863600" cy="571500"/>
            </a:xfrm>
            <a:prstGeom prst="straightConnector1">
              <a:avLst/>
            </a:prstGeom>
            <a:ln w="28575">
              <a:solidFill>
                <a:srgbClr val="00B0F0"/>
              </a:solidFill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2" name="Прямая со стрелкой 11"/>
            <p:cNvCxnSpPr/>
            <p:nvPr/>
          </p:nvCxnSpPr>
          <p:spPr bwMode="auto">
            <a:xfrm rot="16200000" flipH="1">
              <a:off x="6448426" y="2203450"/>
              <a:ext cx="863600" cy="587375"/>
            </a:xfrm>
            <a:prstGeom prst="straightConnector1">
              <a:avLst/>
            </a:prstGeom>
            <a:ln w="28575">
              <a:solidFill>
                <a:srgbClr val="00B0F0"/>
              </a:solidFill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3" name="Прямая со стрелкой 12"/>
            <p:cNvCxnSpPr/>
            <p:nvPr/>
          </p:nvCxnSpPr>
          <p:spPr bwMode="auto">
            <a:xfrm rot="5400000">
              <a:off x="5911057" y="2610644"/>
              <a:ext cx="1071562" cy="0"/>
            </a:xfrm>
            <a:prstGeom prst="straightConnector1">
              <a:avLst/>
            </a:prstGeom>
            <a:ln w="28575">
              <a:solidFill>
                <a:srgbClr val="00B0F0"/>
              </a:solidFill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10244" name="Группа 39"/>
          <p:cNvGrpSpPr>
            <a:grpSpLocks/>
          </p:cNvGrpSpPr>
          <p:nvPr/>
        </p:nvGrpSpPr>
        <p:grpSpPr bwMode="auto">
          <a:xfrm>
            <a:off x="4035425" y="4144963"/>
            <a:ext cx="4929188" cy="2449512"/>
            <a:chOff x="4000500" y="3500438"/>
            <a:chExt cx="4929188" cy="2449512"/>
          </a:xfrm>
        </p:grpSpPr>
        <p:grpSp>
          <p:nvGrpSpPr>
            <p:cNvPr id="10256" name="Группа 128"/>
            <p:cNvGrpSpPr>
              <a:grpSpLocks/>
            </p:cNvGrpSpPr>
            <p:nvPr/>
          </p:nvGrpSpPr>
          <p:grpSpPr bwMode="auto">
            <a:xfrm>
              <a:off x="5643563" y="4735513"/>
              <a:ext cx="1643062" cy="1214437"/>
              <a:chOff x="4214810" y="2150791"/>
              <a:chExt cx="3714776" cy="2992721"/>
            </a:xfrm>
          </p:grpSpPr>
          <p:pic>
            <p:nvPicPr>
              <p:cNvPr id="10270" name="Picture 3" descr="F:\Адресация в Интернете\homenet0_httpwww.ipoding.ruwp-contentuploads200810homenet0.png.png"/>
              <p:cNvPicPr>
                <a:picLocks noChangeAspect="1" noChangeArrowheads="1"/>
              </p:cNvPicPr>
              <p:nvPr/>
            </p:nvPicPr>
            <p:blipFill>
              <a:blip r:embed="rId6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l="56641" b="12109"/>
              <a:stretch>
                <a:fillRect/>
              </a:stretch>
            </p:blipFill>
            <p:spPr bwMode="auto">
              <a:xfrm>
                <a:off x="4929190" y="2150791"/>
                <a:ext cx="2214578" cy="29927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271" name="Picture 3" descr="F:\Адресация в Интернете\homenet0_httpwww.ipoding.ruwp-contentuploads200810homenet0.png.png"/>
              <p:cNvPicPr>
                <a:picLocks noChangeAspect="1" noChangeArrowheads="1"/>
              </p:cNvPicPr>
              <p:nvPr/>
            </p:nvPicPr>
            <p:blipFill>
              <a:blip r:embed="rId6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l="60837" t="67136" r="22379" b="12109"/>
              <a:stretch>
                <a:fillRect/>
              </a:stretch>
            </p:blipFill>
            <p:spPr bwMode="auto">
              <a:xfrm>
                <a:off x="7072330" y="3929066"/>
                <a:ext cx="857256" cy="70670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272" name="Picture 3" descr="F:\Адресация в Интернете\homenet0_httpwww.ipoding.ruwp-contentuploads200810homenet0.png.png"/>
              <p:cNvPicPr>
                <a:picLocks noChangeAspect="1" noChangeArrowheads="1"/>
              </p:cNvPicPr>
              <p:nvPr/>
            </p:nvPicPr>
            <p:blipFill>
              <a:blip r:embed="rId6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l="60837" t="67136" r="22379" b="12109"/>
              <a:stretch>
                <a:fillRect/>
              </a:stretch>
            </p:blipFill>
            <p:spPr bwMode="auto">
              <a:xfrm>
                <a:off x="4214810" y="3929066"/>
                <a:ext cx="857256" cy="70670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273" name="Picture 3" descr="F:\Адресация в Интернете\homenet0_httpwww.ipoding.ruwp-contentuploads200810homenet0.png.png"/>
              <p:cNvPicPr>
                <a:picLocks noChangeAspect="1" noChangeArrowheads="1"/>
              </p:cNvPicPr>
              <p:nvPr/>
            </p:nvPicPr>
            <p:blipFill>
              <a:blip r:embed="rId6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l="56641" t="39862" r="30771" b="43353"/>
              <a:stretch>
                <a:fillRect/>
              </a:stretch>
            </p:blipFill>
            <p:spPr bwMode="auto">
              <a:xfrm flipH="1">
                <a:off x="6596362" y="3500438"/>
                <a:ext cx="642942" cy="5715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10257" name="Группа 122"/>
            <p:cNvGrpSpPr>
              <a:grpSpLocks/>
            </p:cNvGrpSpPr>
            <p:nvPr/>
          </p:nvGrpSpPr>
          <p:grpSpPr bwMode="auto">
            <a:xfrm>
              <a:off x="4000500" y="4286250"/>
              <a:ext cx="1714500" cy="1285875"/>
              <a:chOff x="4214810" y="2150791"/>
              <a:chExt cx="3714776" cy="2992721"/>
            </a:xfrm>
          </p:grpSpPr>
          <p:pic>
            <p:nvPicPr>
              <p:cNvPr id="10266" name="Picture 3" descr="F:\Адресация в Интернете\homenet0_httpwww.ipoding.ruwp-contentuploads200810homenet0.png.png"/>
              <p:cNvPicPr>
                <a:picLocks noChangeAspect="1" noChangeArrowheads="1"/>
              </p:cNvPicPr>
              <p:nvPr/>
            </p:nvPicPr>
            <p:blipFill>
              <a:blip r:embed="rId7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l="56641" b="12109"/>
              <a:stretch>
                <a:fillRect/>
              </a:stretch>
            </p:blipFill>
            <p:spPr bwMode="auto">
              <a:xfrm>
                <a:off x="4929190" y="2150791"/>
                <a:ext cx="2214578" cy="29927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267" name="Picture 3" descr="F:\Адресация в Интернете\homenet0_httpwww.ipoding.ruwp-contentuploads200810homenet0.png.png"/>
              <p:cNvPicPr>
                <a:picLocks noChangeAspect="1" noChangeArrowheads="1"/>
              </p:cNvPicPr>
              <p:nvPr/>
            </p:nvPicPr>
            <p:blipFill>
              <a:blip r:embed="rId7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l="60837" t="67136" r="22379" b="12109"/>
              <a:stretch>
                <a:fillRect/>
              </a:stretch>
            </p:blipFill>
            <p:spPr bwMode="auto">
              <a:xfrm>
                <a:off x="7072330" y="3929066"/>
                <a:ext cx="857256" cy="70670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268" name="Picture 3" descr="F:\Адресация в Интернете\homenet0_httpwww.ipoding.ruwp-contentuploads200810homenet0.png.png"/>
              <p:cNvPicPr>
                <a:picLocks noChangeAspect="1" noChangeArrowheads="1"/>
              </p:cNvPicPr>
              <p:nvPr/>
            </p:nvPicPr>
            <p:blipFill>
              <a:blip r:embed="rId7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l="60837" t="67136" r="22379" b="12109"/>
              <a:stretch>
                <a:fillRect/>
              </a:stretch>
            </p:blipFill>
            <p:spPr bwMode="auto">
              <a:xfrm>
                <a:off x="4214810" y="3929066"/>
                <a:ext cx="857256" cy="70670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269" name="Picture 3" descr="F:\Адресация в Интернете\homenet0_httpwww.ipoding.ruwp-contentuploads200810homenet0.png.png"/>
              <p:cNvPicPr>
                <a:picLocks noChangeAspect="1" noChangeArrowheads="1"/>
              </p:cNvPicPr>
              <p:nvPr/>
            </p:nvPicPr>
            <p:blipFill>
              <a:blip r:embed="rId7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l="56641" t="39862" r="30771" b="43353"/>
              <a:stretch>
                <a:fillRect/>
              </a:stretch>
            </p:blipFill>
            <p:spPr bwMode="auto">
              <a:xfrm flipH="1">
                <a:off x="6596362" y="3500438"/>
                <a:ext cx="642942" cy="5715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10258" name="Группа 133"/>
            <p:cNvGrpSpPr>
              <a:grpSpLocks/>
            </p:cNvGrpSpPr>
            <p:nvPr/>
          </p:nvGrpSpPr>
          <p:grpSpPr bwMode="auto">
            <a:xfrm>
              <a:off x="7358063" y="4286250"/>
              <a:ext cx="1571625" cy="1214438"/>
              <a:chOff x="4214810" y="2150791"/>
              <a:chExt cx="3714776" cy="2992721"/>
            </a:xfrm>
          </p:grpSpPr>
          <p:pic>
            <p:nvPicPr>
              <p:cNvPr id="10262" name="Picture 3" descr="F:\Адресация в Интернете\homenet0_httpwww.ipoding.ruwp-contentuploads200810homenet0.png.png"/>
              <p:cNvPicPr>
                <a:picLocks noChangeAspect="1" noChangeArrowheads="1"/>
              </p:cNvPicPr>
              <p:nvPr/>
            </p:nvPicPr>
            <p:blipFill>
              <a:blip r:embed="rId8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l="56641" b="12109"/>
              <a:stretch>
                <a:fillRect/>
              </a:stretch>
            </p:blipFill>
            <p:spPr bwMode="auto">
              <a:xfrm>
                <a:off x="4929190" y="2150791"/>
                <a:ext cx="2214578" cy="29927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263" name="Picture 3" descr="F:\Адресация в Интернете\homenet0_httpwww.ipoding.ruwp-contentuploads200810homenet0.png.png"/>
              <p:cNvPicPr>
                <a:picLocks noChangeAspect="1" noChangeArrowheads="1"/>
              </p:cNvPicPr>
              <p:nvPr/>
            </p:nvPicPr>
            <p:blipFill>
              <a:blip r:embed="rId8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l="60837" t="67136" r="22379" b="12109"/>
              <a:stretch>
                <a:fillRect/>
              </a:stretch>
            </p:blipFill>
            <p:spPr bwMode="auto">
              <a:xfrm>
                <a:off x="7072330" y="3929066"/>
                <a:ext cx="857256" cy="70670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264" name="Picture 3" descr="F:\Адресация в Интернете\homenet0_httpwww.ipoding.ruwp-contentuploads200810homenet0.png.png"/>
              <p:cNvPicPr>
                <a:picLocks noChangeAspect="1" noChangeArrowheads="1"/>
              </p:cNvPicPr>
              <p:nvPr/>
            </p:nvPicPr>
            <p:blipFill>
              <a:blip r:embed="rId8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l="60837" t="67136" r="22379" b="12109"/>
              <a:stretch>
                <a:fillRect/>
              </a:stretch>
            </p:blipFill>
            <p:spPr bwMode="auto">
              <a:xfrm>
                <a:off x="4214810" y="3929066"/>
                <a:ext cx="857256" cy="70670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265" name="Picture 3" descr="F:\Адресация в Интернете\homenet0_httpwww.ipoding.ruwp-contentuploads200810homenet0.png.png"/>
              <p:cNvPicPr>
                <a:picLocks noChangeAspect="1" noChangeArrowheads="1"/>
              </p:cNvPicPr>
              <p:nvPr/>
            </p:nvPicPr>
            <p:blipFill>
              <a:blip r:embed="rId8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l="56641" t="39862" r="30771" b="43353"/>
              <a:stretch>
                <a:fillRect/>
              </a:stretch>
            </p:blipFill>
            <p:spPr bwMode="auto">
              <a:xfrm flipH="1">
                <a:off x="6596362" y="3500438"/>
                <a:ext cx="642942" cy="5715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cxnSp>
          <p:nvCxnSpPr>
            <p:cNvPr id="16" name="Прямая со стрелкой 15"/>
            <p:cNvCxnSpPr/>
            <p:nvPr/>
          </p:nvCxnSpPr>
          <p:spPr bwMode="auto">
            <a:xfrm rot="16200000" flipH="1">
              <a:off x="7250907" y="3536156"/>
              <a:ext cx="857250" cy="785813"/>
            </a:xfrm>
            <a:prstGeom prst="straightConnector1">
              <a:avLst/>
            </a:prstGeom>
            <a:ln w="28575">
              <a:solidFill>
                <a:srgbClr val="00B0F0"/>
              </a:solidFill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7" name="Прямая со стрелкой 16"/>
            <p:cNvCxnSpPr/>
            <p:nvPr/>
          </p:nvCxnSpPr>
          <p:spPr bwMode="auto">
            <a:xfrm rot="5400000">
              <a:off x="4893469" y="3607594"/>
              <a:ext cx="857250" cy="785812"/>
            </a:xfrm>
            <a:prstGeom prst="straightConnector1">
              <a:avLst/>
            </a:prstGeom>
            <a:ln w="28575">
              <a:solidFill>
                <a:srgbClr val="00B0F0"/>
              </a:solidFill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8" name="Прямая со стрелкой 17"/>
            <p:cNvCxnSpPr/>
            <p:nvPr/>
          </p:nvCxnSpPr>
          <p:spPr bwMode="auto">
            <a:xfrm rot="5400000">
              <a:off x="5907881" y="4333082"/>
              <a:ext cx="1071563" cy="0"/>
            </a:xfrm>
            <a:prstGeom prst="straightConnector1">
              <a:avLst/>
            </a:prstGeom>
            <a:ln w="28575">
              <a:solidFill>
                <a:srgbClr val="00B0F0"/>
              </a:solidFill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46" name="Прямоугольник 45"/>
          <p:cNvSpPr/>
          <p:nvPr/>
        </p:nvSpPr>
        <p:spPr>
          <a:xfrm>
            <a:off x="434231" y="5423022"/>
            <a:ext cx="3312000" cy="828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ru-RU" sz="2000" kern="10" baseline="0" dirty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Серверы и </a:t>
            </a:r>
          </a:p>
          <a:p>
            <a:pPr algn="ctr" eaLnBrk="0" hangingPunct="0">
              <a:defRPr/>
            </a:pPr>
            <a:r>
              <a:rPr lang="ru-RU" sz="2000" kern="10" baseline="0" dirty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локальные сети </a:t>
            </a:r>
          </a:p>
        </p:txBody>
      </p:sp>
      <p:sp>
        <p:nvSpPr>
          <p:cNvPr id="47" name="Прямоугольник 46"/>
          <p:cNvSpPr/>
          <p:nvPr/>
        </p:nvSpPr>
        <p:spPr>
          <a:xfrm>
            <a:off x="457380" y="2705155"/>
            <a:ext cx="3312000" cy="8280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ru-RU" altLang="ko-KR" sz="2000" b="1" baseline="0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Серверы</a:t>
            </a:r>
            <a:endParaRPr lang="ru-RU" sz="2000" baseline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422656" y="4041439"/>
            <a:ext cx="3312000" cy="8280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ru-RU" sz="2000" kern="10" baseline="0" dirty="0">
                <a:ln w="9525">
                  <a:noFill/>
                  <a:round/>
                  <a:headEnd/>
                  <a:tailEnd/>
                </a:ln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Серверы, региональные и </a:t>
            </a:r>
          </a:p>
          <a:p>
            <a:pPr algn="ctr" eaLnBrk="0" hangingPunct="0">
              <a:defRPr/>
            </a:pPr>
            <a:r>
              <a:rPr lang="ru-RU" sz="2000" kern="10" baseline="0" dirty="0">
                <a:ln w="9525">
                  <a:noFill/>
                  <a:round/>
                  <a:headEnd/>
                  <a:tailEnd/>
                </a:ln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корпоративные сети</a:t>
            </a:r>
          </a:p>
        </p:txBody>
      </p:sp>
      <p:sp>
        <p:nvSpPr>
          <p:cNvPr id="10254" name="Text Box 4"/>
          <p:cNvSpPr txBox="1">
            <a:spLocks noChangeArrowheads="1"/>
          </p:cNvSpPr>
          <p:nvPr/>
        </p:nvSpPr>
        <p:spPr bwMode="auto">
          <a:xfrm>
            <a:off x="406400" y="327025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altLang="ru-RU" sz="3000" b="1" baseline="0">
                <a:latin typeface="Times New Roman" pitchFamily="18" charset="0"/>
                <a:cs typeface="Times New Roman" pitchFamily="18" charset="0"/>
              </a:rPr>
              <a:t>Глобальная компьютерная сеть</a:t>
            </a:r>
          </a:p>
        </p:txBody>
      </p:sp>
      <p:sp>
        <p:nvSpPr>
          <p:cNvPr id="10255" name="Text Box 22"/>
          <p:cNvSpPr txBox="1">
            <a:spLocks noChangeArrowheads="1"/>
          </p:cNvSpPr>
          <p:nvPr/>
        </p:nvSpPr>
        <p:spPr bwMode="auto">
          <a:xfrm>
            <a:off x="428625" y="790575"/>
            <a:ext cx="829945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457200" algn="just" eaLnBrk="0" hangingPunct="0">
              <a:spcBef>
                <a:spcPct val="50000"/>
              </a:spcBef>
            </a:pPr>
            <a:r>
              <a:rPr lang="ru-RU" sz="1600" b="1" baseline="0">
                <a:latin typeface="Times New Roman" pitchFamily="18" charset="0"/>
                <a:cs typeface="Times New Roman" pitchFamily="18" charset="0"/>
              </a:rPr>
              <a:t>Компьютер пользователя с помощью линии связи подключается к компьютеру провайдера, который, в свою очередь подключен к другому компьютеру сети и т.д. Информация в сети хранится как на компьютерах провайдера, так и на специальных компьютерах, которые называются информационными серверами. Компьютеры, к которым подключаются многие другие компьютеры называют серверами. Провайдером называется организация, через которую рядовые компьютеры подключаются к глобальной сети.</a:t>
            </a: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50850" y="5472113"/>
            <a:ext cx="8229600" cy="9810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ru-RU" baseline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Российская региональная компьютерная сеть </a:t>
            </a:r>
            <a:r>
              <a:rPr lang="ru-RU" b="1" baseline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Рунет </a:t>
            </a:r>
            <a:r>
              <a:rPr lang="ru-RU" baseline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(RU) соединяется многочисленными каналами передачи информации с североамериканской (US), </a:t>
            </a:r>
          </a:p>
          <a:p>
            <a:pPr algn="ctr" eaLnBrk="0" hangingPunct="0">
              <a:defRPr/>
            </a:pPr>
            <a:r>
              <a:rPr lang="ru-RU" baseline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европейской (EU) и японской (JP) региональными сетями. </a:t>
            </a:r>
          </a:p>
        </p:txBody>
      </p:sp>
      <p:sp>
        <p:nvSpPr>
          <p:cNvPr id="5" name="Freeform 15"/>
          <p:cNvSpPr>
            <a:spLocks/>
          </p:cNvSpPr>
          <p:nvPr/>
        </p:nvSpPr>
        <p:spPr bwMode="auto">
          <a:xfrm>
            <a:off x="3995738" y="1325563"/>
            <a:ext cx="4483100" cy="3662362"/>
          </a:xfrm>
          <a:custGeom>
            <a:avLst/>
            <a:gdLst/>
            <a:ahLst/>
            <a:cxnLst>
              <a:cxn ang="0">
                <a:pos x="2687" y="568"/>
              </a:cxn>
              <a:cxn ang="0">
                <a:pos x="2729" y="502"/>
              </a:cxn>
              <a:cxn ang="0">
                <a:pos x="2817" y="518"/>
              </a:cxn>
              <a:cxn ang="0">
                <a:pos x="2815" y="464"/>
              </a:cxn>
              <a:cxn ang="0">
                <a:pos x="2741" y="429"/>
              </a:cxn>
              <a:cxn ang="0">
                <a:pos x="2568" y="381"/>
              </a:cxn>
              <a:cxn ang="0">
                <a:pos x="2501" y="382"/>
              </a:cxn>
              <a:cxn ang="0">
                <a:pos x="2337" y="325"/>
              </a:cxn>
              <a:cxn ang="0">
                <a:pos x="2133" y="280"/>
              </a:cxn>
              <a:cxn ang="0">
                <a:pos x="1978" y="218"/>
              </a:cxn>
              <a:cxn ang="0">
                <a:pos x="1709" y="210"/>
              </a:cxn>
              <a:cxn ang="0">
                <a:pos x="1694" y="61"/>
              </a:cxn>
              <a:cxn ang="0">
                <a:pos x="1333" y="265"/>
              </a:cxn>
              <a:cxn ang="0">
                <a:pos x="1306" y="287"/>
              </a:cxn>
              <a:cxn ang="0">
                <a:pos x="1264" y="444"/>
              </a:cxn>
              <a:cxn ang="0">
                <a:pos x="1214" y="391"/>
              </a:cxn>
              <a:cxn ang="0">
                <a:pos x="1152" y="308"/>
              </a:cxn>
              <a:cxn ang="0">
                <a:pos x="1131" y="425"/>
              </a:cxn>
              <a:cxn ang="0">
                <a:pos x="996" y="437"/>
              </a:cxn>
              <a:cxn ang="0">
                <a:pos x="720" y="509"/>
              </a:cxn>
              <a:cxn ang="0">
                <a:pos x="771" y="511"/>
              </a:cxn>
              <a:cxn ang="0">
                <a:pos x="690" y="393"/>
              </a:cxn>
              <a:cxn ang="0">
                <a:pos x="587" y="361"/>
              </a:cxn>
              <a:cxn ang="0">
                <a:pos x="456" y="471"/>
              </a:cxn>
              <a:cxn ang="0">
                <a:pos x="494" y="616"/>
              </a:cxn>
              <a:cxn ang="0">
                <a:pos x="568" y="579"/>
              </a:cxn>
              <a:cxn ang="0">
                <a:pos x="575" y="686"/>
              </a:cxn>
              <a:cxn ang="0">
                <a:pos x="371" y="797"/>
              </a:cxn>
              <a:cxn ang="0">
                <a:pos x="237" y="957"/>
              </a:cxn>
              <a:cxn ang="0">
                <a:pos x="184" y="1078"/>
              </a:cxn>
              <a:cxn ang="0">
                <a:pos x="284" y="1065"/>
              </a:cxn>
              <a:cxn ang="0">
                <a:pos x="405" y="1102"/>
              </a:cxn>
              <a:cxn ang="0">
                <a:pos x="537" y="1169"/>
              </a:cxn>
              <a:cxn ang="0">
                <a:pos x="620" y="1057"/>
              </a:cxn>
              <a:cxn ang="0">
                <a:pos x="782" y="1057"/>
              </a:cxn>
              <a:cxn ang="0">
                <a:pos x="628" y="1149"/>
              </a:cxn>
              <a:cxn ang="0">
                <a:pos x="716" y="1217"/>
              </a:cxn>
              <a:cxn ang="0">
                <a:pos x="433" y="1283"/>
              </a:cxn>
              <a:cxn ang="0">
                <a:pos x="0" y="1460"/>
              </a:cxn>
              <a:cxn ang="0">
                <a:pos x="42" y="1628"/>
              </a:cxn>
              <a:cxn ang="0">
                <a:pos x="272" y="1682"/>
              </a:cxn>
              <a:cxn ang="0">
                <a:pos x="379" y="1828"/>
              </a:cxn>
              <a:cxn ang="0">
                <a:pos x="400" y="2047"/>
              </a:cxn>
              <a:cxn ang="0">
                <a:pos x="690" y="2130"/>
              </a:cxn>
              <a:cxn ang="0">
                <a:pos x="802" y="1930"/>
              </a:cxn>
              <a:cxn ang="0">
                <a:pos x="937" y="1608"/>
              </a:cxn>
              <a:cxn ang="0">
                <a:pos x="820" y="1575"/>
              </a:cxn>
              <a:cxn ang="0">
                <a:pos x="820" y="1510"/>
              </a:cxn>
              <a:cxn ang="0">
                <a:pos x="962" y="1347"/>
              </a:cxn>
              <a:cxn ang="0">
                <a:pos x="1292" y="1637"/>
              </a:cxn>
              <a:cxn ang="0">
                <a:pos x="1451" y="1466"/>
              </a:cxn>
              <a:cxn ang="0">
                <a:pos x="1552" y="1540"/>
              </a:cxn>
              <a:cxn ang="0">
                <a:pos x="1649" y="1742"/>
              </a:cxn>
              <a:cxn ang="0">
                <a:pos x="1671" y="1702"/>
              </a:cxn>
              <a:cxn ang="0">
                <a:pos x="1652" y="1625"/>
              </a:cxn>
              <a:cxn ang="0">
                <a:pos x="1721" y="1546"/>
              </a:cxn>
              <a:cxn ang="0">
                <a:pos x="1756" y="1492"/>
              </a:cxn>
              <a:cxn ang="0">
                <a:pos x="1899" y="1297"/>
              </a:cxn>
              <a:cxn ang="0">
                <a:pos x="1996" y="1211"/>
              </a:cxn>
              <a:cxn ang="0">
                <a:pos x="2141" y="929"/>
              </a:cxn>
              <a:cxn ang="0">
                <a:pos x="2120" y="828"/>
              </a:cxn>
              <a:cxn ang="0">
                <a:pos x="2388" y="755"/>
              </a:cxn>
              <a:cxn ang="0">
                <a:pos x="2464" y="778"/>
              </a:cxn>
            </a:cxnLst>
            <a:rect l="0" t="0" r="r" b="b"/>
            <a:pathLst>
              <a:path w="2824" h="2307">
                <a:moveTo>
                  <a:pt x="2486" y="674"/>
                </a:moveTo>
                <a:lnTo>
                  <a:pt x="2548" y="666"/>
                </a:lnTo>
                <a:lnTo>
                  <a:pt x="2548" y="666"/>
                </a:lnTo>
                <a:lnTo>
                  <a:pt x="2559" y="663"/>
                </a:lnTo>
                <a:lnTo>
                  <a:pt x="2584" y="656"/>
                </a:lnTo>
                <a:lnTo>
                  <a:pt x="2618" y="643"/>
                </a:lnTo>
                <a:lnTo>
                  <a:pt x="2633" y="636"/>
                </a:lnTo>
                <a:lnTo>
                  <a:pt x="2648" y="628"/>
                </a:lnTo>
                <a:lnTo>
                  <a:pt x="2648" y="628"/>
                </a:lnTo>
                <a:lnTo>
                  <a:pt x="2660" y="619"/>
                </a:lnTo>
                <a:lnTo>
                  <a:pt x="2671" y="609"/>
                </a:lnTo>
                <a:lnTo>
                  <a:pt x="2680" y="597"/>
                </a:lnTo>
                <a:lnTo>
                  <a:pt x="2686" y="585"/>
                </a:lnTo>
                <a:lnTo>
                  <a:pt x="2687" y="574"/>
                </a:lnTo>
                <a:lnTo>
                  <a:pt x="2687" y="568"/>
                </a:lnTo>
                <a:lnTo>
                  <a:pt x="2687" y="563"/>
                </a:lnTo>
                <a:lnTo>
                  <a:pt x="2684" y="559"/>
                </a:lnTo>
                <a:lnTo>
                  <a:pt x="2681" y="554"/>
                </a:lnTo>
                <a:lnTo>
                  <a:pt x="2677" y="551"/>
                </a:lnTo>
                <a:lnTo>
                  <a:pt x="2671" y="548"/>
                </a:lnTo>
                <a:lnTo>
                  <a:pt x="2671" y="548"/>
                </a:lnTo>
                <a:lnTo>
                  <a:pt x="2680" y="545"/>
                </a:lnTo>
                <a:lnTo>
                  <a:pt x="2698" y="536"/>
                </a:lnTo>
                <a:lnTo>
                  <a:pt x="2708" y="530"/>
                </a:lnTo>
                <a:lnTo>
                  <a:pt x="2717" y="524"/>
                </a:lnTo>
                <a:lnTo>
                  <a:pt x="2725" y="515"/>
                </a:lnTo>
                <a:lnTo>
                  <a:pt x="2726" y="511"/>
                </a:lnTo>
                <a:lnTo>
                  <a:pt x="2728" y="506"/>
                </a:lnTo>
                <a:lnTo>
                  <a:pt x="2728" y="506"/>
                </a:lnTo>
                <a:lnTo>
                  <a:pt x="2729" y="502"/>
                </a:lnTo>
                <a:lnTo>
                  <a:pt x="2729" y="500"/>
                </a:lnTo>
                <a:lnTo>
                  <a:pt x="2731" y="500"/>
                </a:lnTo>
                <a:lnTo>
                  <a:pt x="2734" y="500"/>
                </a:lnTo>
                <a:lnTo>
                  <a:pt x="2744" y="515"/>
                </a:lnTo>
                <a:lnTo>
                  <a:pt x="2754" y="524"/>
                </a:lnTo>
                <a:lnTo>
                  <a:pt x="2758" y="527"/>
                </a:lnTo>
                <a:lnTo>
                  <a:pt x="2764" y="530"/>
                </a:lnTo>
                <a:lnTo>
                  <a:pt x="2770" y="533"/>
                </a:lnTo>
                <a:lnTo>
                  <a:pt x="2778" y="535"/>
                </a:lnTo>
                <a:lnTo>
                  <a:pt x="2785" y="535"/>
                </a:lnTo>
                <a:lnTo>
                  <a:pt x="2793" y="532"/>
                </a:lnTo>
                <a:lnTo>
                  <a:pt x="2793" y="532"/>
                </a:lnTo>
                <a:lnTo>
                  <a:pt x="2806" y="527"/>
                </a:lnTo>
                <a:lnTo>
                  <a:pt x="2814" y="521"/>
                </a:lnTo>
                <a:lnTo>
                  <a:pt x="2817" y="518"/>
                </a:lnTo>
                <a:lnTo>
                  <a:pt x="2817" y="517"/>
                </a:lnTo>
                <a:lnTo>
                  <a:pt x="2817" y="511"/>
                </a:lnTo>
                <a:lnTo>
                  <a:pt x="2814" y="508"/>
                </a:lnTo>
                <a:lnTo>
                  <a:pt x="2809" y="505"/>
                </a:lnTo>
                <a:lnTo>
                  <a:pt x="2805" y="502"/>
                </a:lnTo>
                <a:lnTo>
                  <a:pt x="2805" y="502"/>
                </a:lnTo>
                <a:lnTo>
                  <a:pt x="2811" y="496"/>
                </a:lnTo>
                <a:lnTo>
                  <a:pt x="2815" y="489"/>
                </a:lnTo>
                <a:lnTo>
                  <a:pt x="2821" y="482"/>
                </a:lnTo>
                <a:lnTo>
                  <a:pt x="2824" y="476"/>
                </a:lnTo>
                <a:lnTo>
                  <a:pt x="2824" y="473"/>
                </a:lnTo>
                <a:lnTo>
                  <a:pt x="2824" y="470"/>
                </a:lnTo>
                <a:lnTo>
                  <a:pt x="2823" y="467"/>
                </a:lnTo>
                <a:lnTo>
                  <a:pt x="2820" y="465"/>
                </a:lnTo>
                <a:lnTo>
                  <a:pt x="2815" y="464"/>
                </a:lnTo>
                <a:lnTo>
                  <a:pt x="2808" y="464"/>
                </a:lnTo>
                <a:lnTo>
                  <a:pt x="2808" y="464"/>
                </a:lnTo>
                <a:lnTo>
                  <a:pt x="2784" y="462"/>
                </a:lnTo>
                <a:lnTo>
                  <a:pt x="2775" y="461"/>
                </a:lnTo>
                <a:lnTo>
                  <a:pt x="2767" y="459"/>
                </a:lnTo>
                <a:lnTo>
                  <a:pt x="2763" y="456"/>
                </a:lnTo>
                <a:lnTo>
                  <a:pt x="2760" y="452"/>
                </a:lnTo>
                <a:lnTo>
                  <a:pt x="2758" y="447"/>
                </a:lnTo>
                <a:lnTo>
                  <a:pt x="2758" y="441"/>
                </a:lnTo>
                <a:lnTo>
                  <a:pt x="2758" y="441"/>
                </a:lnTo>
                <a:lnTo>
                  <a:pt x="2760" y="437"/>
                </a:lnTo>
                <a:lnTo>
                  <a:pt x="2758" y="435"/>
                </a:lnTo>
                <a:lnTo>
                  <a:pt x="2755" y="431"/>
                </a:lnTo>
                <a:lnTo>
                  <a:pt x="2749" y="429"/>
                </a:lnTo>
                <a:lnTo>
                  <a:pt x="2741" y="429"/>
                </a:lnTo>
                <a:lnTo>
                  <a:pt x="2726" y="431"/>
                </a:lnTo>
                <a:lnTo>
                  <a:pt x="2720" y="432"/>
                </a:lnTo>
                <a:lnTo>
                  <a:pt x="2671" y="367"/>
                </a:lnTo>
                <a:lnTo>
                  <a:pt x="2671" y="367"/>
                </a:lnTo>
                <a:lnTo>
                  <a:pt x="2654" y="364"/>
                </a:lnTo>
                <a:lnTo>
                  <a:pt x="2637" y="361"/>
                </a:lnTo>
                <a:lnTo>
                  <a:pt x="2619" y="358"/>
                </a:lnTo>
                <a:lnTo>
                  <a:pt x="2600" y="357"/>
                </a:lnTo>
                <a:lnTo>
                  <a:pt x="2583" y="358"/>
                </a:lnTo>
                <a:lnTo>
                  <a:pt x="2577" y="360"/>
                </a:lnTo>
                <a:lnTo>
                  <a:pt x="2571" y="363"/>
                </a:lnTo>
                <a:lnTo>
                  <a:pt x="2568" y="366"/>
                </a:lnTo>
                <a:lnTo>
                  <a:pt x="2568" y="372"/>
                </a:lnTo>
                <a:lnTo>
                  <a:pt x="2568" y="372"/>
                </a:lnTo>
                <a:lnTo>
                  <a:pt x="2568" y="381"/>
                </a:lnTo>
                <a:lnTo>
                  <a:pt x="2571" y="388"/>
                </a:lnTo>
                <a:lnTo>
                  <a:pt x="2574" y="393"/>
                </a:lnTo>
                <a:lnTo>
                  <a:pt x="2575" y="396"/>
                </a:lnTo>
                <a:lnTo>
                  <a:pt x="2577" y="397"/>
                </a:lnTo>
                <a:lnTo>
                  <a:pt x="2577" y="399"/>
                </a:lnTo>
                <a:lnTo>
                  <a:pt x="2568" y="402"/>
                </a:lnTo>
                <a:lnTo>
                  <a:pt x="2568" y="402"/>
                </a:lnTo>
                <a:lnTo>
                  <a:pt x="2559" y="403"/>
                </a:lnTo>
                <a:lnTo>
                  <a:pt x="2551" y="402"/>
                </a:lnTo>
                <a:lnTo>
                  <a:pt x="2545" y="399"/>
                </a:lnTo>
                <a:lnTo>
                  <a:pt x="2538" y="396"/>
                </a:lnTo>
                <a:lnTo>
                  <a:pt x="2530" y="391"/>
                </a:lnTo>
                <a:lnTo>
                  <a:pt x="2523" y="387"/>
                </a:lnTo>
                <a:lnTo>
                  <a:pt x="2512" y="384"/>
                </a:lnTo>
                <a:lnTo>
                  <a:pt x="2501" y="382"/>
                </a:lnTo>
                <a:lnTo>
                  <a:pt x="2501" y="382"/>
                </a:lnTo>
                <a:lnTo>
                  <a:pt x="2477" y="382"/>
                </a:lnTo>
                <a:lnTo>
                  <a:pt x="2455" y="381"/>
                </a:lnTo>
                <a:lnTo>
                  <a:pt x="2429" y="379"/>
                </a:lnTo>
                <a:lnTo>
                  <a:pt x="2429" y="379"/>
                </a:lnTo>
                <a:lnTo>
                  <a:pt x="2430" y="370"/>
                </a:lnTo>
                <a:lnTo>
                  <a:pt x="2430" y="352"/>
                </a:lnTo>
                <a:lnTo>
                  <a:pt x="2430" y="343"/>
                </a:lnTo>
                <a:lnTo>
                  <a:pt x="2427" y="334"/>
                </a:lnTo>
                <a:lnTo>
                  <a:pt x="2423" y="328"/>
                </a:lnTo>
                <a:lnTo>
                  <a:pt x="2421" y="326"/>
                </a:lnTo>
                <a:lnTo>
                  <a:pt x="2418" y="325"/>
                </a:lnTo>
                <a:lnTo>
                  <a:pt x="2418" y="325"/>
                </a:lnTo>
                <a:lnTo>
                  <a:pt x="2337" y="325"/>
                </a:lnTo>
                <a:lnTo>
                  <a:pt x="2337" y="325"/>
                </a:lnTo>
                <a:lnTo>
                  <a:pt x="2290" y="323"/>
                </a:lnTo>
                <a:lnTo>
                  <a:pt x="2264" y="322"/>
                </a:lnTo>
                <a:lnTo>
                  <a:pt x="2249" y="283"/>
                </a:lnTo>
                <a:lnTo>
                  <a:pt x="2219" y="265"/>
                </a:lnTo>
                <a:lnTo>
                  <a:pt x="2177" y="253"/>
                </a:lnTo>
                <a:lnTo>
                  <a:pt x="2177" y="253"/>
                </a:lnTo>
                <a:lnTo>
                  <a:pt x="2171" y="251"/>
                </a:lnTo>
                <a:lnTo>
                  <a:pt x="2159" y="248"/>
                </a:lnTo>
                <a:lnTo>
                  <a:pt x="2151" y="246"/>
                </a:lnTo>
                <a:lnTo>
                  <a:pt x="2145" y="248"/>
                </a:lnTo>
                <a:lnTo>
                  <a:pt x="2141" y="251"/>
                </a:lnTo>
                <a:lnTo>
                  <a:pt x="2139" y="254"/>
                </a:lnTo>
                <a:lnTo>
                  <a:pt x="2138" y="257"/>
                </a:lnTo>
                <a:lnTo>
                  <a:pt x="2138" y="257"/>
                </a:lnTo>
                <a:lnTo>
                  <a:pt x="2133" y="280"/>
                </a:lnTo>
                <a:lnTo>
                  <a:pt x="2130" y="287"/>
                </a:lnTo>
                <a:lnTo>
                  <a:pt x="2115" y="299"/>
                </a:lnTo>
                <a:lnTo>
                  <a:pt x="2115" y="299"/>
                </a:lnTo>
                <a:lnTo>
                  <a:pt x="2085" y="299"/>
                </a:lnTo>
                <a:lnTo>
                  <a:pt x="2085" y="299"/>
                </a:lnTo>
                <a:lnTo>
                  <a:pt x="2071" y="298"/>
                </a:lnTo>
                <a:lnTo>
                  <a:pt x="2064" y="296"/>
                </a:lnTo>
                <a:lnTo>
                  <a:pt x="2056" y="295"/>
                </a:lnTo>
                <a:lnTo>
                  <a:pt x="2046" y="299"/>
                </a:lnTo>
                <a:lnTo>
                  <a:pt x="2046" y="299"/>
                </a:lnTo>
                <a:lnTo>
                  <a:pt x="2032" y="304"/>
                </a:lnTo>
                <a:lnTo>
                  <a:pt x="2020" y="305"/>
                </a:lnTo>
                <a:lnTo>
                  <a:pt x="2008" y="307"/>
                </a:lnTo>
                <a:lnTo>
                  <a:pt x="1996" y="265"/>
                </a:lnTo>
                <a:lnTo>
                  <a:pt x="1978" y="218"/>
                </a:lnTo>
                <a:lnTo>
                  <a:pt x="1985" y="188"/>
                </a:lnTo>
                <a:lnTo>
                  <a:pt x="1908" y="188"/>
                </a:lnTo>
                <a:lnTo>
                  <a:pt x="1901" y="210"/>
                </a:lnTo>
                <a:lnTo>
                  <a:pt x="1908" y="230"/>
                </a:lnTo>
                <a:lnTo>
                  <a:pt x="1908" y="249"/>
                </a:lnTo>
                <a:lnTo>
                  <a:pt x="1908" y="249"/>
                </a:lnTo>
                <a:lnTo>
                  <a:pt x="1879" y="236"/>
                </a:lnTo>
                <a:lnTo>
                  <a:pt x="1839" y="218"/>
                </a:lnTo>
                <a:lnTo>
                  <a:pt x="1839" y="218"/>
                </a:lnTo>
                <a:lnTo>
                  <a:pt x="1822" y="212"/>
                </a:lnTo>
                <a:lnTo>
                  <a:pt x="1799" y="204"/>
                </a:lnTo>
                <a:lnTo>
                  <a:pt x="1771" y="195"/>
                </a:lnTo>
                <a:lnTo>
                  <a:pt x="1771" y="176"/>
                </a:lnTo>
                <a:lnTo>
                  <a:pt x="1751" y="180"/>
                </a:lnTo>
                <a:lnTo>
                  <a:pt x="1709" y="210"/>
                </a:lnTo>
                <a:lnTo>
                  <a:pt x="1744" y="153"/>
                </a:lnTo>
                <a:lnTo>
                  <a:pt x="1771" y="115"/>
                </a:lnTo>
                <a:lnTo>
                  <a:pt x="1771" y="115"/>
                </a:lnTo>
                <a:lnTo>
                  <a:pt x="1772" y="108"/>
                </a:lnTo>
                <a:lnTo>
                  <a:pt x="1774" y="89"/>
                </a:lnTo>
                <a:lnTo>
                  <a:pt x="1775" y="80"/>
                </a:lnTo>
                <a:lnTo>
                  <a:pt x="1775" y="71"/>
                </a:lnTo>
                <a:lnTo>
                  <a:pt x="1774" y="64"/>
                </a:lnTo>
                <a:lnTo>
                  <a:pt x="1772" y="62"/>
                </a:lnTo>
                <a:lnTo>
                  <a:pt x="1771" y="61"/>
                </a:lnTo>
                <a:lnTo>
                  <a:pt x="1771" y="61"/>
                </a:lnTo>
                <a:lnTo>
                  <a:pt x="1759" y="56"/>
                </a:lnTo>
                <a:lnTo>
                  <a:pt x="1747" y="49"/>
                </a:lnTo>
                <a:lnTo>
                  <a:pt x="1732" y="38"/>
                </a:lnTo>
                <a:lnTo>
                  <a:pt x="1694" y="61"/>
                </a:lnTo>
                <a:lnTo>
                  <a:pt x="1674" y="23"/>
                </a:lnTo>
                <a:lnTo>
                  <a:pt x="1674" y="0"/>
                </a:lnTo>
                <a:lnTo>
                  <a:pt x="1632" y="0"/>
                </a:lnTo>
                <a:lnTo>
                  <a:pt x="1612" y="46"/>
                </a:lnTo>
                <a:lnTo>
                  <a:pt x="1582" y="92"/>
                </a:lnTo>
                <a:lnTo>
                  <a:pt x="1475" y="83"/>
                </a:lnTo>
                <a:lnTo>
                  <a:pt x="1387" y="172"/>
                </a:lnTo>
                <a:lnTo>
                  <a:pt x="1383" y="215"/>
                </a:lnTo>
                <a:lnTo>
                  <a:pt x="1333" y="218"/>
                </a:lnTo>
                <a:lnTo>
                  <a:pt x="1333" y="218"/>
                </a:lnTo>
                <a:lnTo>
                  <a:pt x="1331" y="224"/>
                </a:lnTo>
                <a:lnTo>
                  <a:pt x="1330" y="237"/>
                </a:lnTo>
                <a:lnTo>
                  <a:pt x="1328" y="246"/>
                </a:lnTo>
                <a:lnTo>
                  <a:pt x="1330" y="256"/>
                </a:lnTo>
                <a:lnTo>
                  <a:pt x="1333" y="265"/>
                </a:lnTo>
                <a:lnTo>
                  <a:pt x="1338" y="272"/>
                </a:lnTo>
                <a:lnTo>
                  <a:pt x="1338" y="272"/>
                </a:lnTo>
                <a:lnTo>
                  <a:pt x="1350" y="286"/>
                </a:lnTo>
                <a:lnTo>
                  <a:pt x="1360" y="296"/>
                </a:lnTo>
                <a:lnTo>
                  <a:pt x="1368" y="307"/>
                </a:lnTo>
                <a:lnTo>
                  <a:pt x="1371" y="313"/>
                </a:lnTo>
                <a:lnTo>
                  <a:pt x="1372" y="317"/>
                </a:lnTo>
                <a:lnTo>
                  <a:pt x="1372" y="317"/>
                </a:lnTo>
                <a:lnTo>
                  <a:pt x="1371" y="320"/>
                </a:lnTo>
                <a:lnTo>
                  <a:pt x="1369" y="320"/>
                </a:lnTo>
                <a:lnTo>
                  <a:pt x="1362" y="319"/>
                </a:lnTo>
                <a:lnTo>
                  <a:pt x="1351" y="314"/>
                </a:lnTo>
                <a:lnTo>
                  <a:pt x="1339" y="308"/>
                </a:lnTo>
                <a:lnTo>
                  <a:pt x="1316" y="295"/>
                </a:lnTo>
                <a:lnTo>
                  <a:pt x="1306" y="287"/>
                </a:lnTo>
                <a:lnTo>
                  <a:pt x="1268" y="280"/>
                </a:lnTo>
                <a:lnTo>
                  <a:pt x="1268" y="280"/>
                </a:lnTo>
                <a:lnTo>
                  <a:pt x="1268" y="364"/>
                </a:lnTo>
                <a:lnTo>
                  <a:pt x="1268" y="364"/>
                </a:lnTo>
                <a:lnTo>
                  <a:pt x="1267" y="369"/>
                </a:lnTo>
                <a:lnTo>
                  <a:pt x="1265" y="373"/>
                </a:lnTo>
                <a:lnTo>
                  <a:pt x="1262" y="379"/>
                </a:lnTo>
                <a:lnTo>
                  <a:pt x="1261" y="385"/>
                </a:lnTo>
                <a:lnTo>
                  <a:pt x="1262" y="391"/>
                </a:lnTo>
                <a:lnTo>
                  <a:pt x="1267" y="397"/>
                </a:lnTo>
                <a:lnTo>
                  <a:pt x="1276" y="403"/>
                </a:lnTo>
                <a:lnTo>
                  <a:pt x="1291" y="409"/>
                </a:lnTo>
                <a:lnTo>
                  <a:pt x="1283" y="432"/>
                </a:lnTo>
                <a:lnTo>
                  <a:pt x="1264" y="444"/>
                </a:lnTo>
                <a:lnTo>
                  <a:pt x="1264" y="444"/>
                </a:lnTo>
                <a:lnTo>
                  <a:pt x="1258" y="449"/>
                </a:lnTo>
                <a:lnTo>
                  <a:pt x="1242" y="462"/>
                </a:lnTo>
                <a:lnTo>
                  <a:pt x="1235" y="471"/>
                </a:lnTo>
                <a:lnTo>
                  <a:pt x="1227" y="480"/>
                </a:lnTo>
                <a:lnTo>
                  <a:pt x="1221" y="489"/>
                </a:lnTo>
                <a:lnTo>
                  <a:pt x="1218" y="499"/>
                </a:lnTo>
                <a:lnTo>
                  <a:pt x="1218" y="499"/>
                </a:lnTo>
                <a:lnTo>
                  <a:pt x="1221" y="483"/>
                </a:lnTo>
                <a:lnTo>
                  <a:pt x="1224" y="452"/>
                </a:lnTo>
                <a:lnTo>
                  <a:pt x="1226" y="434"/>
                </a:lnTo>
                <a:lnTo>
                  <a:pt x="1224" y="416"/>
                </a:lnTo>
                <a:lnTo>
                  <a:pt x="1223" y="408"/>
                </a:lnTo>
                <a:lnTo>
                  <a:pt x="1221" y="400"/>
                </a:lnTo>
                <a:lnTo>
                  <a:pt x="1218" y="394"/>
                </a:lnTo>
                <a:lnTo>
                  <a:pt x="1214" y="391"/>
                </a:lnTo>
                <a:lnTo>
                  <a:pt x="1214" y="391"/>
                </a:lnTo>
                <a:lnTo>
                  <a:pt x="1208" y="384"/>
                </a:lnTo>
                <a:lnTo>
                  <a:pt x="1208" y="381"/>
                </a:lnTo>
                <a:lnTo>
                  <a:pt x="1206" y="378"/>
                </a:lnTo>
                <a:lnTo>
                  <a:pt x="1208" y="372"/>
                </a:lnTo>
                <a:lnTo>
                  <a:pt x="1212" y="366"/>
                </a:lnTo>
                <a:lnTo>
                  <a:pt x="1217" y="363"/>
                </a:lnTo>
                <a:lnTo>
                  <a:pt x="1221" y="358"/>
                </a:lnTo>
                <a:lnTo>
                  <a:pt x="1226" y="357"/>
                </a:lnTo>
                <a:lnTo>
                  <a:pt x="1211" y="275"/>
                </a:lnTo>
                <a:lnTo>
                  <a:pt x="1211" y="275"/>
                </a:lnTo>
                <a:lnTo>
                  <a:pt x="1197" y="281"/>
                </a:lnTo>
                <a:lnTo>
                  <a:pt x="1184" y="287"/>
                </a:lnTo>
                <a:lnTo>
                  <a:pt x="1167" y="296"/>
                </a:lnTo>
                <a:lnTo>
                  <a:pt x="1152" y="308"/>
                </a:lnTo>
                <a:lnTo>
                  <a:pt x="1144" y="316"/>
                </a:lnTo>
                <a:lnTo>
                  <a:pt x="1138" y="325"/>
                </a:lnTo>
                <a:lnTo>
                  <a:pt x="1132" y="333"/>
                </a:lnTo>
                <a:lnTo>
                  <a:pt x="1129" y="343"/>
                </a:lnTo>
                <a:lnTo>
                  <a:pt x="1126" y="352"/>
                </a:lnTo>
                <a:lnTo>
                  <a:pt x="1126" y="364"/>
                </a:lnTo>
                <a:lnTo>
                  <a:pt x="1126" y="364"/>
                </a:lnTo>
                <a:lnTo>
                  <a:pt x="1129" y="370"/>
                </a:lnTo>
                <a:lnTo>
                  <a:pt x="1134" y="387"/>
                </a:lnTo>
                <a:lnTo>
                  <a:pt x="1135" y="397"/>
                </a:lnTo>
                <a:lnTo>
                  <a:pt x="1137" y="409"/>
                </a:lnTo>
                <a:lnTo>
                  <a:pt x="1135" y="422"/>
                </a:lnTo>
                <a:lnTo>
                  <a:pt x="1134" y="432"/>
                </a:lnTo>
                <a:lnTo>
                  <a:pt x="1134" y="432"/>
                </a:lnTo>
                <a:lnTo>
                  <a:pt x="1131" y="425"/>
                </a:lnTo>
                <a:lnTo>
                  <a:pt x="1122" y="406"/>
                </a:lnTo>
                <a:lnTo>
                  <a:pt x="1116" y="397"/>
                </a:lnTo>
                <a:lnTo>
                  <a:pt x="1110" y="391"/>
                </a:lnTo>
                <a:lnTo>
                  <a:pt x="1104" y="387"/>
                </a:lnTo>
                <a:lnTo>
                  <a:pt x="1099" y="387"/>
                </a:lnTo>
                <a:lnTo>
                  <a:pt x="1096" y="387"/>
                </a:lnTo>
                <a:lnTo>
                  <a:pt x="1096" y="387"/>
                </a:lnTo>
                <a:lnTo>
                  <a:pt x="1088" y="390"/>
                </a:lnTo>
                <a:lnTo>
                  <a:pt x="1082" y="396"/>
                </a:lnTo>
                <a:lnTo>
                  <a:pt x="1073" y="406"/>
                </a:lnTo>
                <a:lnTo>
                  <a:pt x="1067" y="417"/>
                </a:lnTo>
                <a:lnTo>
                  <a:pt x="1064" y="422"/>
                </a:lnTo>
                <a:lnTo>
                  <a:pt x="1024" y="414"/>
                </a:lnTo>
                <a:lnTo>
                  <a:pt x="996" y="406"/>
                </a:lnTo>
                <a:lnTo>
                  <a:pt x="996" y="437"/>
                </a:lnTo>
                <a:lnTo>
                  <a:pt x="974" y="441"/>
                </a:lnTo>
                <a:lnTo>
                  <a:pt x="954" y="441"/>
                </a:lnTo>
                <a:lnTo>
                  <a:pt x="915" y="441"/>
                </a:lnTo>
                <a:lnTo>
                  <a:pt x="915" y="479"/>
                </a:lnTo>
                <a:lnTo>
                  <a:pt x="874" y="464"/>
                </a:lnTo>
                <a:lnTo>
                  <a:pt x="862" y="437"/>
                </a:lnTo>
                <a:lnTo>
                  <a:pt x="850" y="452"/>
                </a:lnTo>
                <a:lnTo>
                  <a:pt x="847" y="491"/>
                </a:lnTo>
                <a:lnTo>
                  <a:pt x="847" y="517"/>
                </a:lnTo>
                <a:lnTo>
                  <a:pt x="827" y="521"/>
                </a:lnTo>
                <a:lnTo>
                  <a:pt x="800" y="529"/>
                </a:lnTo>
                <a:lnTo>
                  <a:pt x="790" y="544"/>
                </a:lnTo>
                <a:lnTo>
                  <a:pt x="743" y="574"/>
                </a:lnTo>
                <a:lnTo>
                  <a:pt x="720" y="551"/>
                </a:lnTo>
                <a:lnTo>
                  <a:pt x="720" y="509"/>
                </a:lnTo>
                <a:lnTo>
                  <a:pt x="693" y="491"/>
                </a:lnTo>
                <a:lnTo>
                  <a:pt x="693" y="491"/>
                </a:lnTo>
                <a:lnTo>
                  <a:pt x="696" y="489"/>
                </a:lnTo>
                <a:lnTo>
                  <a:pt x="702" y="486"/>
                </a:lnTo>
                <a:lnTo>
                  <a:pt x="707" y="486"/>
                </a:lnTo>
                <a:lnTo>
                  <a:pt x="711" y="486"/>
                </a:lnTo>
                <a:lnTo>
                  <a:pt x="717" y="489"/>
                </a:lnTo>
                <a:lnTo>
                  <a:pt x="725" y="494"/>
                </a:lnTo>
                <a:lnTo>
                  <a:pt x="725" y="494"/>
                </a:lnTo>
                <a:lnTo>
                  <a:pt x="732" y="500"/>
                </a:lnTo>
                <a:lnTo>
                  <a:pt x="744" y="508"/>
                </a:lnTo>
                <a:lnTo>
                  <a:pt x="755" y="512"/>
                </a:lnTo>
                <a:lnTo>
                  <a:pt x="761" y="514"/>
                </a:lnTo>
                <a:lnTo>
                  <a:pt x="765" y="512"/>
                </a:lnTo>
                <a:lnTo>
                  <a:pt x="771" y="511"/>
                </a:lnTo>
                <a:lnTo>
                  <a:pt x="774" y="508"/>
                </a:lnTo>
                <a:lnTo>
                  <a:pt x="777" y="503"/>
                </a:lnTo>
                <a:lnTo>
                  <a:pt x="780" y="494"/>
                </a:lnTo>
                <a:lnTo>
                  <a:pt x="780" y="485"/>
                </a:lnTo>
                <a:lnTo>
                  <a:pt x="780" y="471"/>
                </a:lnTo>
                <a:lnTo>
                  <a:pt x="777" y="456"/>
                </a:lnTo>
                <a:lnTo>
                  <a:pt x="774" y="437"/>
                </a:lnTo>
                <a:lnTo>
                  <a:pt x="774" y="437"/>
                </a:lnTo>
                <a:lnTo>
                  <a:pt x="768" y="429"/>
                </a:lnTo>
                <a:lnTo>
                  <a:pt x="759" y="422"/>
                </a:lnTo>
                <a:lnTo>
                  <a:pt x="749" y="414"/>
                </a:lnTo>
                <a:lnTo>
                  <a:pt x="734" y="405"/>
                </a:lnTo>
                <a:lnTo>
                  <a:pt x="714" y="397"/>
                </a:lnTo>
                <a:lnTo>
                  <a:pt x="703" y="394"/>
                </a:lnTo>
                <a:lnTo>
                  <a:pt x="690" y="393"/>
                </a:lnTo>
                <a:lnTo>
                  <a:pt x="678" y="391"/>
                </a:lnTo>
                <a:lnTo>
                  <a:pt x="663" y="391"/>
                </a:lnTo>
                <a:lnTo>
                  <a:pt x="663" y="391"/>
                </a:lnTo>
                <a:lnTo>
                  <a:pt x="658" y="381"/>
                </a:lnTo>
                <a:lnTo>
                  <a:pt x="652" y="373"/>
                </a:lnTo>
                <a:lnTo>
                  <a:pt x="645" y="363"/>
                </a:lnTo>
                <a:lnTo>
                  <a:pt x="636" y="355"/>
                </a:lnTo>
                <a:lnTo>
                  <a:pt x="631" y="351"/>
                </a:lnTo>
                <a:lnTo>
                  <a:pt x="625" y="349"/>
                </a:lnTo>
                <a:lnTo>
                  <a:pt x="620" y="348"/>
                </a:lnTo>
                <a:lnTo>
                  <a:pt x="614" y="348"/>
                </a:lnTo>
                <a:lnTo>
                  <a:pt x="608" y="349"/>
                </a:lnTo>
                <a:lnTo>
                  <a:pt x="601" y="352"/>
                </a:lnTo>
                <a:lnTo>
                  <a:pt x="601" y="352"/>
                </a:lnTo>
                <a:lnTo>
                  <a:pt x="587" y="361"/>
                </a:lnTo>
                <a:lnTo>
                  <a:pt x="572" y="369"/>
                </a:lnTo>
                <a:lnTo>
                  <a:pt x="540" y="382"/>
                </a:lnTo>
                <a:lnTo>
                  <a:pt x="527" y="388"/>
                </a:lnTo>
                <a:lnTo>
                  <a:pt x="516" y="394"/>
                </a:lnTo>
                <a:lnTo>
                  <a:pt x="509" y="400"/>
                </a:lnTo>
                <a:lnTo>
                  <a:pt x="506" y="403"/>
                </a:lnTo>
                <a:lnTo>
                  <a:pt x="506" y="406"/>
                </a:lnTo>
                <a:lnTo>
                  <a:pt x="506" y="406"/>
                </a:lnTo>
                <a:lnTo>
                  <a:pt x="504" y="411"/>
                </a:lnTo>
                <a:lnTo>
                  <a:pt x="500" y="417"/>
                </a:lnTo>
                <a:lnTo>
                  <a:pt x="494" y="422"/>
                </a:lnTo>
                <a:lnTo>
                  <a:pt x="486" y="425"/>
                </a:lnTo>
                <a:lnTo>
                  <a:pt x="473" y="431"/>
                </a:lnTo>
                <a:lnTo>
                  <a:pt x="466" y="432"/>
                </a:lnTo>
                <a:lnTo>
                  <a:pt x="456" y="471"/>
                </a:lnTo>
                <a:lnTo>
                  <a:pt x="421" y="499"/>
                </a:lnTo>
                <a:lnTo>
                  <a:pt x="367" y="559"/>
                </a:lnTo>
                <a:lnTo>
                  <a:pt x="334" y="624"/>
                </a:lnTo>
                <a:lnTo>
                  <a:pt x="306" y="640"/>
                </a:lnTo>
                <a:lnTo>
                  <a:pt x="299" y="693"/>
                </a:lnTo>
                <a:lnTo>
                  <a:pt x="306" y="728"/>
                </a:lnTo>
                <a:lnTo>
                  <a:pt x="352" y="743"/>
                </a:lnTo>
                <a:lnTo>
                  <a:pt x="386" y="740"/>
                </a:lnTo>
                <a:lnTo>
                  <a:pt x="394" y="770"/>
                </a:lnTo>
                <a:lnTo>
                  <a:pt x="394" y="800"/>
                </a:lnTo>
                <a:lnTo>
                  <a:pt x="441" y="797"/>
                </a:lnTo>
                <a:lnTo>
                  <a:pt x="451" y="758"/>
                </a:lnTo>
                <a:lnTo>
                  <a:pt x="476" y="708"/>
                </a:lnTo>
                <a:lnTo>
                  <a:pt x="471" y="659"/>
                </a:lnTo>
                <a:lnTo>
                  <a:pt x="494" y="616"/>
                </a:lnTo>
                <a:lnTo>
                  <a:pt x="525" y="574"/>
                </a:lnTo>
                <a:lnTo>
                  <a:pt x="551" y="544"/>
                </a:lnTo>
                <a:lnTo>
                  <a:pt x="551" y="544"/>
                </a:lnTo>
                <a:lnTo>
                  <a:pt x="557" y="541"/>
                </a:lnTo>
                <a:lnTo>
                  <a:pt x="563" y="538"/>
                </a:lnTo>
                <a:lnTo>
                  <a:pt x="569" y="535"/>
                </a:lnTo>
                <a:lnTo>
                  <a:pt x="575" y="535"/>
                </a:lnTo>
                <a:lnTo>
                  <a:pt x="577" y="536"/>
                </a:lnTo>
                <a:lnTo>
                  <a:pt x="580" y="538"/>
                </a:lnTo>
                <a:lnTo>
                  <a:pt x="580" y="541"/>
                </a:lnTo>
                <a:lnTo>
                  <a:pt x="581" y="544"/>
                </a:lnTo>
                <a:lnTo>
                  <a:pt x="578" y="556"/>
                </a:lnTo>
                <a:lnTo>
                  <a:pt x="578" y="556"/>
                </a:lnTo>
                <a:lnTo>
                  <a:pt x="574" y="568"/>
                </a:lnTo>
                <a:lnTo>
                  <a:pt x="568" y="579"/>
                </a:lnTo>
                <a:lnTo>
                  <a:pt x="562" y="586"/>
                </a:lnTo>
                <a:lnTo>
                  <a:pt x="556" y="591"/>
                </a:lnTo>
                <a:lnTo>
                  <a:pt x="550" y="594"/>
                </a:lnTo>
                <a:lnTo>
                  <a:pt x="545" y="597"/>
                </a:lnTo>
                <a:lnTo>
                  <a:pt x="540" y="598"/>
                </a:lnTo>
                <a:lnTo>
                  <a:pt x="525" y="643"/>
                </a:lnTo>
                <a:lnTo>
                  <a:pt x="525" y="643"/>
                </a:lnTo>
                <a:lnTo>
                  <a:pt x="525" y="649"/>
                </a:lnTo>
                <a:lnTo>
                  <a:pt x="527" y="656"/>
                </a:lnTo>
                <a:lnTo>
                  <a:pt x="530" y="663"/>
                </a:lnTo>
                <a:lnTo>
                  <a:pt x="536" y="671"/>
                </a:lnTo>
                <a:lnTo>
                  <a:pt x="543" y="678"/>
                </a:lnTo>
                <a:lnTo>
                  <a:pt x="557" y="683"/>
                </a:lnTo>
                <a:lnTo>
                  <a:pt x="565" y="684"/>
                </a:lnTo>
                <a:lnTo>
                  <a:pt x="575" y="686"/>
                </a:lnTo>
                <a:lnTo>
                  <a:pt x="575" y="686"/>
                </a:lnTo>
                <a:lnTo>
                  <a:pt x="593" y="687"/>
                </a:lnTo>
                <a:lnTo>
                  <a:pt x="608" y="692"/>
                </a:lnTo>
                <a:lnTo>
                  <a:pt x="622" y="696"/>
                </a:lnTo>
                <a:lnTo>
                  <a:pt x="633" y="701"/>
                </a:lnTo>
                <a:lnTo>
                  <a:pt x="646" y="708"/>
                </a:lnTo>
                <a:lnTo>
                  <a:pt x="651" y="713"/>
                </a:lnTo>
                <a:lnTo>
                  <a:pt x="613" y="723"/>
                </a:lnTo>
                <a:lnTo>
                  <a:pt x="571" y="720"/>
                </a:lnTo>
                <a:lnTo>
                  <a:pt x="540" y="770"/>
                </a:lnTo>
                <a:lnTo>
                  <a:pt x="509" y="785"/>
                </a:lnTo>
                <a:lnTo>
                  <a:pt x="506" y="835"/>
                </a:lnTo>
                <a:lnTo>
                  <a:pt x="483" y="855"/>
                </a:lnTo>
                <a:lnTo>
                  <a:pt x="371" y="850"/>
                </a:lnTo>
                <a:lnTo>
                  <a:pt x="371" y="797"/>
                </a:lnTo>
                <a:lnTo>
                  <a:pt x="371" y="797"/>
                </a:lnTo>
                <a:lnTo>
                  <a:pt x="368" y="796"/>
                </a:lnTo>
                <a:lnTo>
                  <a:pt x="364" y="796"/>
                </a:lnTo>
                <a:lnTo>
                  <a:pt x="359" y="796"/>
                </a:lnTo>
                <a:lnTo>
                  <a:pt x="355" y="797"/>
                </a:lnTo>
                <a:lnTo>
                  <a:pt x="350" y="802"/>
                </a:lnTo>
                <a:lnTo>
                  <a:pt x="347" y="808"/>
                </a:lnTo>
                <a:lnTo>
                  <a:pt x="344" y="816"/>
                </a:lnTo>
                <a:lnTo>
                  <a:pt x="344" y="816"/>
                </a:lnTo>
                <a:lnTo>
                  <a:pt x="341" y="835"/>
                </a:lnTo>
                <a:lnTo>
                  <a:pt x="338" y="853"/>
                </a:lnTo>
                <a:lnTo>
                  <a:pt x="334" y="870"/>
                </a:lnTo>
                <a:lnTo>
                  <a:pt x="299" y="885"/>
                </a:lnTo>
                <a:lnTo>
                  <a:pt x="267" y="935"/>
                </a:lnTo>
                <a:lnTo>
                  <a:pt x="237" y="957"/>
                </a:lnTo>
                <a:lnTo>
                  <a:pt x="199" y="962"/>
                </a:lnTo>
                <a:lnTo>
                  <a:pt x="187" y="985"/>
                </a:lnTo>
                <a:lnTo>
                  <a:pt x="199" y="1022"/>
                </a:lnTo>
                <a:lnTo>
                  <a:pt x="199" y="1022"/>
                </a:lnTo>
                <a:lnTo>
                  <a:pt x="202" y="1028"/>
                </a:lnTo>
                <a:lnTo>
                  <a:pt x="205" y="1033"/>
                </a:lnTo>
                <a:lnTo>
                  <a:pt x="207" y="1040"/>
                </a:lnTo>
                <a:lnTo>
                  <a:pt x="208" y="1048"/>
                </a:lnTo>
                <a:lnTo>
                  <a:pt x="207" y="1057"/>
                </a:lnTo>
                <a:lnTo>
                  <a:pt x="202" y="1065"/>
                </a:lnTo>
                <a:lnTo>
                  <a:pt x="199" y="1069"/>
                </a:lnTo>
                <a:lnTo>
                  <a:pt x="195" y="1072"/>
                </a:lnTo>
                <a:lnTo>
                  <a:pt x="195" y="1072"/>
                </a:lnTo>
                <a:lnTo>
                  <a:pt x="190" y="1075"/>
                </a:lnTo>
                <a:lnTo>
                  <a:pt x="184" y="1078"/>
                </a:lnTo>
                <a:lnTo>
                  <a:pt x="169" y="1081"/>
                </a:lnTo>
                <a:lnTo>
                  <a:pt x="154" y="1083"/>
                </a:lnTo>
                <a:lnTo>
                  <a:pt x="139" y="1081"/>
                </a:lnTo>
                <a:lnTo>
                  <a:pt x="113" y="1078"/>
                </a:lnTo>
                <a:lnTo>
                  <a:pt x="103" y="1077"/>
                </a:lnTo>
                <a:lnTo>
                  <a:pt x="95" y="1146"/>
                </a:lnTo>
                <a:lnTo>
                  <a:pt x="119" y="1206"/>
                </a:lnTo>
                <a:lnTo>
                  <a:pt x="169" y="1196"/>
                </a:lnTo>
                <a:lnTo>
                  <a:pt x="222" y="1176"/>
                </a:lnTo>
                <a:lnTo>
                  <a:pt x="252" y="1169"/>
                </a:lnTo>
                <a:lnTo>
                  <a:pt x="257" y="1134"/>
                </a:lnTo>
                <a:lnTo>
                  <a:pt x="279" y="1111"/>
                </a:lnTo>
                <a:lnTo>
                  <a:pt x="279" y="1062"/>
                </a:lnTo>
                <a:lnTo>
                  <a:pt x="279" y="1062"/>
                </a:lnTo>
                <a:lnTo>
                  <a:pt x="284" y="1065"/>
                </a:lnTo>
                <a:lnTo>
                  <a:pt x="290" y="1069"/>
                </a:lnTo>
                <a:lnTo>
                  <a:pt x="297" y="1072"/>
                </a:lnTo>
                <a:lnTo>
                  <a:pt x="306" y="1075"/>
                </a:lnTo>
                <a:lnTo>
                  <a:pt x="319" y="1077"/>
                </a:lnTo>
                <a:lnTo>
                  <a:pt x="331" y="1077"/>
                </a:lnTo>
                <a:lnTo>
                  <a:pt x="344" y="1072"/>
                </a:lnTo>
                <a:lnTo>
                  <a:pt x="344" y="1072"/>
                </a:lnTo>
                <a:lnTo>
                  <a:pt x="352" y="1071"/>
                </a:lnTo>
                <a:lnTo>
                  <a:pt x="358" y="1071"/>
                </a:lnTo>
                <a:lnTo>
                  <a:pt x="365" y="1071"/>
                </a:lnTo>
                <a:lnTo>
                  <a:pt x="371" y="1072"/>
                </a:lnTo>
                <a:lnTo>
                  <a:pt x="382" y="1078"/>
                </a:lnTo>
                <a:lnTo>
                  <a:pt x="391" y="1086"/>
                </a:lnTo>
                <a:lnTo>
                  <a:pt x="399" y="1095"/>
                </a:lnTo>
                <a:lnTo>
                  <a:pt x="405" y="1102"/>
                </a:lnTo>
                <a:lnTo>
                  <a:pt x="409" y="1111"/>
                </a:lnTo>
                <a:lnTo>
                  <a:pt x="441" y="1161"/>
                </a:lnTo>
                <a:lnTo>
                  <a:pt x="463" y="1161"/>
                </a:lnTo>
                <a:lnTo>
                  <a:pt x="471" y="1139"/>
                </a:lnTo>
                <a:lnTo>
                  <a:pt x="448" y="1104"/>
                </a:lnTo>
                <a:lnTo>
                  <a:pt x="433" y="1084"/>
                </a:lnTo>
                <a:lnTo>
                  <a:pt x="433" y="1065"/>
                </a:lnTo>
                <a:lnTo>
                  <a:pt x="444" y="1057"/>
                </a:lnTo>
                <a:lnTo>
                  <a:pt x="471" y="1096"/>
                </a:lnTo>
                <a:lnTo>
                  <a:pt x="501" y="1119"/>
                </a:lnTo>
                <a:lnTo>
                  <a:pt x="513" y="1154"/>
                </a:lnTo>
                <a:lnTo>
                  <a:pt x="513" y="1154"/>
                </a:lnTo>
                <a:lnTo>
                  <a:pt x="521" y="1158"/>
                </a:lnTo>
                <a:lnTo>
                  <a:pt x="528" y="1163"/>
                </a:lnTo>
                <a:lnTo>
                  <a:pt x="537" y="1169"/>
                </a:lnTo>
                <a:lnTo>
                  <a:pt x="548" y="1170"/>
                </a:lnTo>
                <a:lnTo>
                  <a:pt x="551" y="1172"/>
                </a:lnTo>
                <a:lnTo>
                  <a:pt x="556" y="1170"/>
                </a:lnTo>
                <a:lnTo>
                  <a:pt x="559" y="1169"/>
                </a:lnTo>
                <a:lnTo>
                  <a:pt x="562" y="1167"/>
                </a:lnTo>
                <a:lnTo>
                  <a:pt x="563" y="1163"/>
                </a:lnTo>
                <a:lnTo>
                  <a:pt x="563" y="1157"/>
                </a:lnTo>
                <a:lnTo>
                  <a:pt x="563" y="1157"/>
                </a:lnTo>
                <a:lnTo>
                  <a:pt x="563" y="1134"/>
                </a:lnTo>
                <a:lnTo>
                  <a:pt x="565" y="1119"/>
                </a:lnTo>
                <a:lnTo>
                  <a:pt x="566" y="1107"/>
                </a:lnTo>
                <a:lnTo>
                  <a:pt x="598" y="1119"/>
                </a:lnTo>
                <a:lnTo>
                  <a:pt x="620" y="1119"/>
                </a:lnTo>
                <a:lnTo>
                  <a:pt x="620" y="1084"/>
                </a:lnTo>
                <a:lnTo>
                  <a:pt x="620" y="1057"/>
                </a:lnTo>
                <a:lnTo>
                  <a:pt x="628" y="1027"/>
                </a:lnTo>
                <a:lnTo>
                  <a:pt x="682" y="1019"/>
                </a:lnTo>
                <a:lnTo>
                  <a:pt x="682" y="1019"/>
                </a:lnTo>
                <a:lnTo>
                  <a:pt x="682" y="1025"/>
                </a:lnTo>
                <a:lnTo>
                  <a:pt x="684" y="1039"/>
                </a:lnTo>
                <a:lnTo>
                  <a:pt x="685" y="1045"/>
                </a:lnTo>
                <a:lnTo>
                  <a:pt x="687" y="1051"/>
                </a:lnTo>
                <a:lnTo>
                  <a:pt x="690" y="1056"/>
                </a:lnTo>
                <a:lnTo>
                  <a:pt x="693" y="1057"/>
                </a:lnTo>
                <a:lnTo>
                  <a:pt x="693" y="1057"/>
                </a:lnTo>
                <a:lnTo>
                  <a:pt x="747" y="1057"/>
                </a:lnTo>
                <a:lnTo>
                  <a:pt x="725" y="1007"/>
                </a:lnTo>
                <a:lnTo>
                  <a:pt x="750" y="1007"/>
                </a:lnTo>
                <a:lnTo>
                  <a:pt x="782" y="1057"/>
                </a:lnTo>
                <a:lnTo>
                  <a:pt x="782" y="1057"/>
                </a:lnTo>
                <a:lnTo>
                  <a:pt x="783" y="1065"/>
                </a:lnTo>
                <a:lnTo>
                  <a:pt x="783" y="1074"/>
                </a:lnTo>
                <a:lnTo>
                  <a:pt x="783" y="1083"/>
                </a:lnTo>
                <a:lnTo>
                  <a:pt x="780" y="1092"/>
                </a:lnTo>
                <a:lnTo>
                  <a:pt x="777" y="1096"/>
                </a:lnTo>
                <a:lnTo>
                  <a:pt x="773" y="1099"/>
                </a:lnTo>
                <a:lnTo>
                  <a:pt x="768" y="1102"/>
                </a:lnTo>
                <a:lnTo>
                  <a:pt x="762" y="1105"/>
                </a:lnTo>
                <a:lnTo>
                  <a:pt x="755" y="1107"/>
                </a:lnTo>
                <a:lnTo>
                  <a:pt x="747" y="1107"/>
                </a:lnTo>
                <a:lnTo>
                  <a:pt x="747" y="1107"/>
                </a:lnTo>
                <a:lnTo>
                  <a:pt x="713" y="1108"/>
                </a:lnTo>
                <a:lnTo>
                  <a:pt x="687" y="1111"/>
                </a:lnTo>
                <a:lnTo>
                  <a:pt x="663" y="1114"/>
                </a:lnTo>
                <a:lnTo>
                  <a:pt x="628" y="1149"/>
                </a:lnTo>
                <a:lnTo>
                  <a:pt x="628" y="1149"/>
                </a:lnTo>
                <a:lnTo>
                  <a:pt x="630" y="1158"/>
                </a:lnTo>
                <a:lnTo>
                  <a:pt x="633" y="1167"/>
                </a:lnTo>
                <a:lnTo>
                  <a:pt x="637" y="1178"/>
                </a:lnTo>
                <a:lnTo>
                  <a:pt x="645" y="1188"/>
                </a:lnTo>
                <a:lnTo>
                  <a:pt x="651" y="1193"/>
                </a:lnTo>
                <a:lnTo>
                  <a:pt x="657" y="1197"/>
                </a:lnTo>
                <a:lnTo>
                  <a:pt x="666" y="1202"/>
                </a:lnTo>
                <a:lnTo>
                  <a:pt x="675" y="1206"/>
                </a:lnTo>
                <a:lnTo>
                  <a:pt x="685" y="1208"/>
                </a:lnTo>
                <a:lnTo>
                  <a:pt x="697" y="1211"/>
                </a:lnTo>
                <a:lnTo>
                  <a:pt x="697" y="1211"/>
                </a:lnTo>
                <a:lnTo>
                  <a:pt x="703" y="1211"/>
                </a:lnTo>
                <a:lnTo>
                  <a:pt x="710" y="1213"/>
                </a:lnTo>
                <a:lnTo>
                  <a:pt x="716" y="1217"/>
                </a:lnTo>
                <a:lnTo>
                  <a:pt x="717" y="1219"/>
                </a:lnTo>
                <a:lnTo>
                  <a:pt x="719" y="1223"/>
                </a:lnTo>
                <a:lnTo>
                  <a:pt x="719" y="1228"/>
                </a:lnTo>
                <a:lnTo>
                  <a:pt x="719" y="1234"/>
                </a:lnTo>
                <a:lnTo>
                  <a:pt x="716" y="1240"/>
                </a:lnTo>
                <a:lnTo>
                  <a:pt x="713" y="1249"/>
                </a:lnTo>
                <a:lnTo>
                  <a:pt x="708" y="1258"/>
                </a:lnTo>
                <a:lnTo>
                  <a:pt x="700" y="1268"/>
                </a:lnTo>
                <a:lnTo>
                  <a:pt x="640" y="1291"/>
                </a:lnTo>
                <a:lnTo>
                  <a:pt x="598" y="1303"/>
                </a:lnTo>
                <a:lnTo>
                  <a:pt x="556" y="1288"/>
                </a:lnTo>
                <a:lnTo>
                  <a:pt x="509" y="1276"/>
                </a:lnTo>
                <a:lnTo>
                  <a:pt x="506" y="1311"/>
                </a:lnTo>
                <a:lnTo>
                  <a:pt x="466" y="1296"/>
                </a:lnTo>
                <a:lnTo>
                  <a:pt x="433" y="1283"/>
                </a:lnTo>
                <a:lnTo>
                  <a:pt x="383" y="1276"/>
                </a:lnTo>
                <a:lnTo>
                  <a:pt x="376" y="1222"/>
                </a:lnTo>
                <a:lnTo>
                  <a:pt x="367" y="1203"/>
                </a:lnTo>
                <a:lnTo>
                  <a:pt x="302" y="1203"/>
                </a:lnTo>
                <a:lnTo>
                  <a:pt x="257" y="1206"/>
                </a:lnTo>
                <a:lnTo>
                  <a:pt x="237" y="1214"/>
                </a:lnTo>
                <a:lnTo>
                  <a:pt x="165" y="1219"/>
                </a:lnTo>
                <a:lnTo>
                  <a:pt x="127" y="1268"/>
                </a:lnTo>
                <a:lnTo>
                  <a:pt x="88" y="1333"/>
                </a:lnTo>
                <a:lnTo>
                  <a:pt x="11" y="1395"/>
                </a:lnTo>
                <a:lnTo>
                  <a:pt x="11" y="1395"/>
                </a:lnTo>
                <a:lnTo>
                  <a:pt x="8" y="1406"/>
                </a:lnTo>
                <a:lnTo>
                  <a:pt x="3" y="1419"/>
                </a:lnTo>
                <a:lnTo>
                  <a:pt x="2" y="1437"/>
                </a:lnTo>
                <a:lnTo>
                  <a:pt x="0" y="1460"/>
                </a:lnTo>
                <a:lnTo>
                  <a:pt x="2" y="1472"/>
                </a:lnTo>
                <a:lnTo>
                  <a:pt x="3" y="1486"/>
                </a:lnTo>
                <a:lnTo>
                  <a:pt x="6" y="1499"/>
                </a:lnTo>
                <a:lnTo>
                  <a:pt x="11" y="1513"/>
                </a:lnTo>
                <a:lnTo>
                  <a:pt x="15" y="1528"/>
                </a:lnTo>
                <a:lnTo>
                  <a:pt x="23" y="1545"/>
                </a:lnTo>
                <a:lnTo>
                  <a:pt x="23" y="1545"/>
                </a:lnTo>
                <a:lnTo>
                  <a:pt x="20" y="1548"/>
                </a:lnTo>
                <a:lnTo>
                  <a:pt x="18" y="1554"/>
                </a:lnTo>
                <a:lnTo>
                  <a:pt x="18" y="1561"/>
                </a:lnTo>
                <a:lnTo>
                  <a:pt x="20" y="1573"/>
                </a:lnTo>
                <a:lnTo>
                  <a:pt x="23" y="1587"/>
                </a:lnTo>
                <a:lnTo>
                  <a:pt x="30" y="1606"/>
                </a:lnTo>
                <a:lnTo>
                  <a:pt x="42" y="1628"/>
                </a:lnTo>
                <a:lnTo>
                  <a:pt x="42" y="1628"/>
                </a:lnTo>
                <a:lnTo>
                  <a:pt x="44" y="1632"/>
                </a:lnTo>
                <a:lnTo>
                  <a:pt x="48" y="1643"/>
                </a:lnTo>
                <a:lnTo>
                  <a:pt x="57" y="1658"/>
                </a:lnTo>
                <a:lnTo>
                  <a:pt x="63" y="1665"/>
                </a:lnTo>
                <a:lnTo>
                  <a:pt x="71" y="1673"/>
                </a:lnTo>
                <a:lnTo>
                  <a:pt x="80" y="1679"/>
                </a:lnTo>
                <a:lnTo>
                  <a:pt x="92" y="1685"/>
                </a:lnTo>
                <a:lnTo>
                  <a:pt x="106" y="1690"/>
                </a:lnTo>
                <a:lnTo>
                  <a:pt x="121" y="1693"/>
                </a:lnTo>
                <a:lnTo>
                  <a:pt x="139" y="1694"/>
                </a:lnTo>
                <a:lnTo>
                  <a:pt x="159" y="1693"/>
                </a:lnTo>
                <a:lnTo>
                  <a:pt x="181" y="1690"/>
                </a:lnTo>
                <a:lnTo>
                  <a:pt x="207" y="1682"/>
                </a:lnTo>
                <a:lnTo>
                  <a:pt x="242" y="1677"/>
                </a:lnTo>
                <a:lnTo>
                  <a:pt x="272" y="1682"/>
                </a:lnTo>
                <a:lnTo>
                  <a:pt x="322" y="1677"/>
                </a:lnTo>
                <a:lnTo>
                  <a:pt x="309" y="1697"/>
                </a:lnTo>
                <a:lnTo>
                  <a:pt x="349" y="1697"/>
                </a:lnTo>
                <a:lnTo>
                  <a:pt x="352" y="1747"/>
                </a:lnTo>
                <a:lnTo>
                  <a:pt x="352" y="1747"/>
                </a:lnTo>
                <a:lnTo>
                  <a:pt x="352" y="1757"/>
                </a:lnTo>
                <a:lnTo>
                  <a:pt x="350" y="1779"/>
                </a:lnTo>
                <a:lnTo>
                  <a:pt x="350" y="1791"/>
                </a:lnTo>
                <a:lnTo>
                  <a:pt x="350" y="1800"/>
                </a:lnTo>
                <a:lnTo>
                  <a:pt x="353" y="1809"/>
                </a:lnTo>
                <a:lnTo>
                  <a:pt x="355" y="1810"/>
                </a:lnTo>
                <a:lnTo>
                  <a:pt x="356" y="1812"/>
                </a:lnTo>
                <a:lnTo>
                  <a:pt x="356" y="1812"/>
                </a:lnTo>
                <a:lnTo>
                  <a:pt x="367" y="1818"/>
                </a:lnTo>
                <a:lnTo>
                  <a:pt x="379" y="1828"/>
                </a:lnTo>
                <a:lnTo>
                  <a:pt x="385" y="1834"/>
                </a:lnTo>
                <a:lnTo>
                  <a:pt x="389" y="1842"/>
                </a:lnTo>
                <a:lnTo>
                  <a:pt x="393" y="1850"/>
                </a:lnTo>
                <a:lnTo>
                  <a:pt x="394" y="1859"/>
                </a:lnTo>
                <a:lnTo>
                  <a:pt x="394" y="1859"/>
                </a:lnTo>
                <a:lnTo>
                  <a:pt x="396" y="1868"/>
                </a:lnTo>
                <a:lnTo>
                  <a:pt x="397" y="1880"/>
                </a:lnTo>
                <a:lnTo>
                  <a:pt x="402" y="1905"/>
                </a:lnTo>
                <a:lnTo>
                  <a:pt x="409" y="1934"/>
                </a:lnTo>
                <a:lnTo>
                  <a:pt x="409" y="1934"/>
                </a:lnTo>
                <a:lnTo>
                  <a:pt x="405" y="1963"/>
                </a:lnTo>
                <a:lnTo>
                  <a:pt x="400" y="1988"/>
                </a:lnTo>
                <a:lnTo>
                  <a:pt x="399" y="2016"/>
                </a:lnTo>
                <a:lnTo>
                  <a:pt x="399" y="2016"/>
                </a:lnTo>
                <a:lnTo>
                  <a:pt x="400" y="2047"/>
                </a:lnTo>
                <a:lnTo>
                  <a:pt x="405" y="2083"/>
                </a:lnTo>
                <a:lnTo>
                  <a:pt x="409" y="2126"/>
                </a:lnTo>
                <a:lnTo>
                  <a:pt x="409" y="2126"/>
                </a:lnTo>
                <a:lnTo>
                  <a:pt x="444" y="2163"/>
                </a:lnTo>
                <a:lnTo>
                  <a:pt x="468" y="2192"/>
                </a:lnTo>
                <a:lnTo>
                  <a:pt x="476" y="2204"/>
                </a:lnTo>
                <a:lnTo>
                  <a:pt x="479" y="2210"/>
                </a:lnTo>
                <a:lnTo>
                  <a:pt x="479" y="2210"/>
                </a:lnTo>
                <a:lnTo>
                  <a:pt x="476" y="2253"/>
                </a:lnTo>
                <a:lnTo>
                  <a:pt x="471" y="2287"/>
                </a:lnTo>
                <a:lnTo>
                  <a:pt x="533" y="2307"/>
                </a:lnTo>
                <a:lnTo>
                  <a:pt x="590" y="2295"/>
                </a:lnTo>
                <a:lnTo>
                  <a:pt x="620" y="2245"/>
                </a:lnTo>
                <a:lnTo>
                  <a:pt x="690" y="2192"/>
                </a:lnTo>
                <a:lnTo>
                  <a:pt x="690" y="2130"/>
                </a:lnTo>
                <a:lnTo>
                  <a:pt x="735" y="2118"/>
                </a:lnTo>
                <a:lnTo>
                  <a:pt x="735" y="2068"/>
                </a:lnTo>
                <a:lnTo>
                  <a:pt x="735" y="2023"/>
                </a:lnTo>
                <a:lnTo>
                  <a:pt x="735" y="2023"/>
                </a:lnTo>
                <a:lnTo>
                  <a:pt x="740" y="2022"/>
                </a:lnTo>
                <a:lnTo>
                  <a:pt x="750" y="2019"/>
                </a:lnTo>
                <a:lnTo>
                  <a:pt x="764" y="2013"/>
                </a:lnTo>
                <a:lnTo>
                  <a:pt x="771" y="2008"/>
                </a:lnTo>
                <a:lnTo>
                  <a:pt x="779" y="2002"/>
                </a:lnTo>
                <a:lnTo>
                  <a:pt x="785" y="1994"/>
                </a:lnTo>
                <a:lnTo>
                  <a:pt x="791" y="1985"/>
                </a:lnTo>
                <a:lnTo>
                  <a:pt x="797" y="1975"/>
                </a:lnTo>
                <a:lnTo>
                  <a:pt x="800" y="1961"/>
                </a:lnTo>
                <a:lnTo>
                  <a:pt x="802" y="1946"/>
                </a:lnTo>
                <a:lnTo>
                  <a:pt x="802" y="1930"/>
                </a:lnTo>
                <a:lnTo>
                  <a:pt x="799" y="1910"/>
                </a:lnTo>
                <a:lnTo>
                  <a:pt x="793" y="1889"/>
                </a:lnTo>
                <a:lnTo>
                  <a:pt x="790" y="1819"/>
                </a:lnTo>
                <a:lnTo>
                  <a:pt x="824" y="1782"/>
                </a:lnTo>
                <a:lnTo>
                  <a:pt x="824" y="1782"/>
                </a:lnTo>
                <a:lnTo>
                  <a:pt x="845" y="1759"/>
                </a:lnTo>
                <a:lnTo>
                  <a:pt x="868" y="1736"/>
                </a:lnTo>
                <a:lnTo>
                  <a:pt x="892" y="1708"/>
                </a:lnTo>
                <a:lnTo>
                  <a:pt x="903" y="1691"/>
                </a:lnTo>
                <a:lnTo>
                  <a:pt x="913" y="1676"/>
                </a:lnTo>
                <a:lnTo>
                  <a:pt x="922" y="1659"/>
                </a:lnTo>
                <a:lnTo>
                  <a:pt x="930" y="1644"/>
                </a:lnTo>
                <a:lnTo>
                  <a:pt x="936" y="1629"/>
                </a:lnTo>
                <a:lnTo>
                  <a:pt x="937" y="1614"/>
                </a:lnTo>
                <a:lnTo>
                  <a:pt x="937" y="1608"/>
                </a:lnTo>
                <a:lnTo>
                  <a:pt x="936" y="1602"/>
                </a:lnTo>
                <a:lnTo>
                  <a:pt x="934" y="1596"/>
                </a:lnTo>
                <a:lnTo>
                  <a:pt x="931" y="1590"/>
                </a:lnTo>
                <a:lnTo>
                  <a:pt x="931" y="1590"/>
                </a:lnTo>
                <a:lnTo>
                  <a:pt x="916" y="1597"/>
                </a:lnTo>
                <a:lnTo>
                  <a:pt x="883" y="1611"/>
                </a:lnTo>
                <a:lnTo>
                  <a:pt x="865" y="1617"/>
                </a:lnTo>
                <a:lnTo>
                  <a:pt x="848" y="1620"/>
                </a:lnTo>
                <a:lnTo>
                  <a:pt x="842" y="1622"/>
                </a:lnTo>
                <a:lnTo>
                  <a:pt x="836" y="1622"/>
                </a:lnTo>
                <a:lnTo>
                  <a:pt x="833" y="1620"/>
                </a:lnTo>
                <a:lnTo>
                  <a:pt x="832" y="1617"/>
                </a:lnTo>
                <a:lnTo>
                  <a:pt x="832" y="1617"/>
                </a:lnTo>
                <a:lnTo>
                  <a:pt x="824" y="1588"/>
                </a:lnTo>
                <a:lnTo>
                  <a:pt x="820" y="1575"/>
                </a:lnTo>
                <a:lnTo>
                  <a:pt x="770" y="1513"/>
                </a:lnTo>
                <a:lnTo>
                  <a:pt x="770" y="1513"/>
                </a:lnTo>
                <a:lnTo>
                  <a:pt x="765" y="1499"/>
                </a:lnTo>
                <a:lnTo>
                  <a:pt x="764" y="1487"/>
                </a:lnTo>
                <a:lnTo>
                  <a:pt x="762" y="1475"/>
                </a:lnTo>
                <a:lnTo>
                  <a:pt x="762" y="1475"/>
                </a:lnTo>
                <a:lnTo>
                  <a:pt x="761" y="1468"/>
                </a:lnTo>
                <a:lnTo>
                  <a:pt x="758" y="1459"/>
                </a:lnTo>
                <a:lnTo>
                  <a:pt x="747" y="1437"/>
                </a:lnTo>
                <a:lnTo>
                  <a:pt x="732" y="1410"/>
                </a:lnTo>
                <a:lnTo>
                  <a:pt x="685" y="1353"/>
                </a:lnTo>
                <a:lnTo>
                  <a:pt x="720" y="1326"/>
                </a:lnTo>
                <a:lnTo>
                  <a:pt x="728" y="1371"/>
                </a:lnTo>
                <a:lnTo>
                  <a:pt x="777" y="1440"/>
                </a:lnTo>
                <a:lnTo>
                  <a:pt x="820" y="1510"/>
                </a:lnTo>
                <a:lnTo>
                  <a:pt x="847" y="1575"/>
                </a:lnTo>
                <a:lnTo>
                  <a:pt x="877" y="1560"/>
                </a:lnTo>
                <a:lnTo>
                  <a:pt x="931" y="1528"/>
                </a:lnTo>
                <a:lnTo>
                  <a:pt x="981" y="1505"/>
                </a:lnTo>
                <a:lnTo>
                  <a:pt x="1031" y="1483"/>
                </a:lnTo>
                <a:lnTo>
                  <a:pt x="1024" y="1445"/>
                </a:lnTo>
                <a:lnTo>
                  <a:pt x="1004" y="1418"/>
                </a:lnTo>
                <a:lnTo>
                  <a:pt x="999" y="1383"/>
                </a:lnTo>
                <a:lnTo>
                  <a:pt x="957" y="1388"/>
                </a:lnTo>
                <a:lnTo>
                  <a:pt x="915" y="1341"/>
                </a:lnTo>
                <a:lnTo>
                  <a:pt x="915" y="1314"/>
                </a:lnTo>
                <a:lnTo>
                  <a:pt x="915" y="1314"/>
                </a:lnTo>
                <a:lnTo>
                  <a:pt x="928" y="1324"/>
                </a:lnTo>
                <a:lnTo>
                  <a:pt x="942" y="1335"/>
                </a:lnTo>
                <a:lnTo>
                  <a:pt x="962" y="1347"/>
                </a:lnTo>
                <a:lnTo>
                  <a:pt x="984" y="1359"/>
                </a:lnTo>
                <a:lnTo>
                  <a:pt x="1010" y="1371"/>
                </a:lnTo>
                <a:lnTo>
                  <a:pt x="1037" y="1380"/>
                </a:lnTo>
                <a:lnTo>
                  <a:pt x="1051" y="1385"/>
                </a:lnTo>
                <a:lnTo>
                  <a:pt x="1064" y="1388"/>
                </a:lnTo>
                <a:lnTo>
                  <a:pt x="1153" y="1410"/>
                </a:lnTo>
                <a:lnTo>
                  <a:pt x="1156" y="1456"/>
                </a:lnTo>
                <a:lnTo>
                  <a:pt x="1218" y="1453"/>
                </a:lnTo>
                <a:lnTo>
                  <a:pt x="1203" y="1510"/>
                </a:lnTo>
                <a:lnTo>
                  <a:pt x="1276" y="1632"/>
                </a:lnTo>
                <a:lnTo>
                  <a:pt x="1276" y="1632"/>
                </a:lnTo>
                <a:lnTo>
                  <a:pt x="1279" y="1635"/>
                </a:lnTo>
                <a:lnTo>
                  <a:pt x="1283" y="1637"/>
                </a:lnTo>
                <a:lnTo>
                  <a:pt x="1288" y="1637"/>
                </a:lnTo>
                <a:lnTo>
                  <a:pt x="1292" y="1637"/>
                </a:lnTo>
                <a:lnTo>
                  <a:pt x="1298" y="1634"/>
                </a:lnTo>
                <a:lnTo>
                  <a:pt x="1304" y="1628"/>
                </a:lnTo>
                <a:lnTo>
                  <a:pt x="1310" y="1617"/>
                </a:lnTo>
                <a:lnTo>
                  <a:pt x="1310" y="1617"/>
                </a:lnTo>
                <a:lnTo>
                  <a:pt x="1318" y="1600"/>
                </a:lnTo>
                <a:lnTo>
                  <a:pt x="1330" y="1578"/>
                </a:lnTo>
                <a:lnTo>
                  <a:pt x="1345" y="1554"/>
                </a:lnTo>
                <a:lnTo>
                  <a:pt x="1354" y="1540"/>
                </a:lnTo>
                <a:lnTo>
                  <a:pt x="1365" y="1526"/>
                </a:lnTo>
                <a:lnTo>
                  <a:pt x="1375" y="1514"/>
                </a:lnTo>
                <a:lnTo>
                  <a:pt x="1389" y="1502"/>
                </a:lnTo>
                <a:lnTo>
                  <a:pt x="1402" y="1490"/>
                </a:lnTo>
                <a:lnTo>
                  <a:pt x="1418" y="1481"/>
                </a:lnTo>
                <a:lnTo>
                  <a:pt x="1434" y="1472"/>
                </a:lnTo>
                <a:lnTo>
                  <a:pt x="1451" y="1466"/>
                </a:lnTo>
                <a:lnTo>
                  <a:pt x="1470" y="1462"/>
                </a:lnTo>
                <a:lnTo>
                  <a:pt x="1490" y="1460"/>
                </a:lnTo>
                <a:lnTo>
                  <a:pt x="1490" y="1460"/>
                </a:lnTo>
                <a:lnTo>
                  <a:pt x="1502" y="1496"/>
                </a:lnTo>
                <a:lnTo>
                  <a:pt x="1510" y="1526"/>
                </a:lnTo>
                <a:lnTo>
                  <a:pt x="1513" y="1540"/>
                </a:lnTo>
                <a:lnTo>
                  <a:pt x="1513" y="1552"/>
                </a:lnTo>
                <a:lnTo>
                  <a:pt x="1513" y="1552"/>
                </a:lnTo>
                <a:lnTo>
                  <a:pt x="1517" y="1554"/>
                </a:lnTo>
                <a:lnTo>
                  <a:pt x="1522" y="1555"/>
                </a:lnTo>
                <a:lnTo>
                  <a:pt x="1526" y="1557"/>
                </a:lnTo>
                <a:lnTo>
                  <a:pt x="1532" y="1555"/>
                </a:lnTo>
                <a:lnTo>
                  <a:pt x="1540" y="1554"/>
                </a:lnTo>
                <a:lnTo>
                  <a:pt x="1546" y="1548"/>
                </a:lnTo>
                <a:lnTo>
                  <a:pt x="1552" y="1540"/>
                </a:lnTo>
                <a:lnTo>
                  <a:pt x="1552" y="1540"/>
                </a:lnTo>
                <a:lnTo>
                  <a:pt x="1552" y="1560"/>
                </a:lnTo>
                <a:lnTo>
                  <a:pt x="1553" y="1581"/>
                </a:lnTo>
                <a:lnTo>
                  <a:pt x="1555" y="1605"/>
                </a:lnTo>
                <a:lnTo>
                  <a:pt x="1559" y="1629"/>
                </a:lnTo>
                <a:lnTo>
                  <a:pt x="1564" y="1653"/>
                </a:lnTo>
                <a:lnTo>
                  <a:pt x="1568" y="1664"/>
                </a:lnTo>
                <a:lnTo>
                  <a:pt x="1572" y="1673"/>
                </a:lnTo>
                <a:lnTo>
                  <a:pt x="1578" y="1680"/>
                </a:lnTo>
                <a:lnTo>
                  <a:pt x="1582" y="1685"/>
                </a:lnTo>
                <a:lnTo>
                  <a:pt x="1582" y="1685"/>
                </a:lnTo>
                <a:lnTo>
                  <a:pt x="1594" y="1696"/>
                </a:lnTo>
                <a:lnTo>
                  <a:pt x="1608" y="1708"/>
                </a:lnTo>
                <a:lnTo>
                  <a:pt x="1635" y="1733"/>
                </a:lnTo>
                <a:lnTo>
                  <a:pt x="1649" y="1742"/>
                </a:lnTo>
                <a:lnTo>
                  <a:pt x="1659" y="1750"/>
                </a:lnTo>
                <a:lnTo>
                  <a:pt x="1664" y="1753"/>
                </a:lnTo>
                <a:lnTo>
                  <a:pt x="1668" y="1753"/>
                </a:lnTo>
                <a:lnTo>
                  <a:pt x="1671" y="1753"/>
                </a:lnTo>
                <a:lnTo>
                  <a:pt x="1674" y="1751"/>
                </a:lnTo>
                <a:lnTo>
                  <a:pt x="1674" y="1751"/>
                </a:lnTo>
                <a:lnTo>
                  <a:pt x="1679" y="1745"/>
                </a:lnTo>
                <a:lnTo>
                  <a:pt x="1680" y="1739"/>
                </a:lnTo>
                <a:lnTo>
                  <a:pt x="1682" y="1732"/>
                </a:lnTo>
                <a:lnTo>
                  <a:pt x="1682" y="1726"/>
                </a:lnTo>
                <a:lnTo>
                  <a:pt x="1682" y="1720"/>
                </a:lnTo>
                <a:lnTo>
                  <a:pt x="1679" y="1714"/>
                </a:lnTo>
                <a:lnTo>
                  <a:pt x="1676" y="1708"/>
                </a:lnTo>
                <a:lnTo>
                  <a:pt x="1671" y="1702"/>
                </a:lnTo>
                <a:lnTo>
                  <a:pt x="1671" y="1702"/>
                </a:lnTo>
                <a:lnTo>
                  <a:pt x="1665" y="1694"/>
                </a:lnTo>
                <a:lnTo>
                  <a:pt x="1659" y="1686"/>
                </a:lnTo>
                <a:lnTo>
                  <a:pt x="1645" y="1665"/>
                </a:lnTo>
                <a:lnTo>
                  <a:pt x="1624" y="1628"/>
                </a:lnTo>
                <a:lnTo>
                  <a:pt x="1624" y="1628"/>
                </a:lnTo>
                <a:lnTo>
                  <a:pt x="1621" y="1620"/>
                </a:lnTo>
                <a:lnTo>
                  <a:pt x="1618" y="1611"/>
                </a:lnTo>
                <a:lnTo>
                  <a:pt x="1614" y="1593"/>
                </a:lnTo>
                <a:lnTo>
                  <a:pt x="1614" y="1578"/>
                </a:lnTo>
                <a:lnTo>
                  <a:pt x="1612" y="1570"/>
                </a:lnTo>
                <a:lnTo>
                  <a:pt x="1644" y="1610"/>
                </a:lnTo>
                <a:lnTo>
                  <a:pt x="1644" y="1610"/>
                </a:lnTo>
                <a:lnTo>
                  <a:pt x="1645" y="1614"/>
                </a:lnTo>
                <a:lnTo>
                  <a:pt x="1647" y="1620"/>
                </a:lnTo>
                <a:lnTo>
                  <a:pt x="1652" y="1625"/>
                </a:lnTo>
                <a:lnTo>
                  <a:pt x="1656" y="1629"/>
                </a:lnTo>
                <a:lnTo>
                  <a:pt x="1661" y="1629"/>
                </a:lnTo>
                <a:lnTo>
                  <a:pt x="1665" y="1631"/>
                </a:lnTo>
                <a:lnTo>
                  <a:pt x="1670" y="1629"/>
                </a:lnTo>
                <a:lnTo>
                  <a:pt x="1676" y="1628"/>
                </a:lnTo>
                <a:lnTo>
                  <a:pt x="1689" y="1620"/>
                </a:lnTo>
                <a:lnTo>
                  <a:pt x="1689" y="1620"/>
                </a:lnTo>
                <a:lnTo>
                  <a:pt x="1697" y="1616"/>
                </a:lnTo>
                <a:lnTo>
                  <a:pt x="1703" y="1610"/>
                </a:lnTo>
                <a:lnTo>
                  <a:pt x="1707" y="1603"/>
                </a:lnTo>
                <a:lnTo>
                  <a:pt x="1712" y="1596"/>
                </a:lnTo>
                <a:lnTo>
                  <a:pt x="1718" y="1582"/>
                </a:lnTo>
                <a:lnTo>
                  <a:pt x="1721" y="1569"/>
                </a:lnTo>
                <a:lnTo>
                  <a:pt x="1721" y="1555"/>
                </a:lnTo>
                <a:lnTo>
                  <a:pt x="1721" y="1546"/>
                </a:lnTo>
                <a:lnTo>
                  <a:pt x="1721" y="1537"/>
                </a:lnTo>
                <a:lnTo>
                  <a:pt x="1679" y="1510"/>
                </a:lnTo>
                <a:lnTo>
                  <a:pt x="1679" y="1463"/>
                </a:lnTo>
                <a:lnTo>
                  <a:pt x="1724" y="1448"/>
                </a:lnTo>
                <a:lnTo>
                  <a:pt x="1721" y="1487"/>
                </a:lnTo>
                <a:lnTo>
                  <a:pt x="1721" y="1487"/>
                </a:lnTo>
                <a:lnTo>
                  <a:pt x="1722" y="1490"/>
                </a:lnTo>
                <a:lnTo>
                  <a:pt x="1727" y="1499"/>
                </a:lnTo>
                <a:lnTo>
                  <a:pt x="1732" y="1502"/>
                </a:lnTo>
                <a:lnTo>
                  <a:pt x="1735" y="1505"/>
                </a:lnTo>
                <a:lnTo>
                  <a:pt x="1739" y="1507"/>
                </a:lnTo>
                <a:lnTo>
                  <a:pt x="1744" y="1505"/>
                </a:lnTo>
                <a:lnTo>
                  <a:pt x="1744" y="1505"/>
                </a:lnTo>
                <a:lnTo>
                  <a:pt x="1751" y="1499"/>
                </a:lnTo>
                <a:lnTo>
                  <a:pt x="1756" y="1492"/>
                </a:lnTo>
                <a:lnTo>
                  <a:pt x="1759" y="1483"/>
                </a:lnTo>
                <a:lnTo>
                  <a:pt x="1759" y="1456"/>
                </a:lnTo>
                <a:lnTo>
                  <a:pt x="1759" y="1456"/>
                </a:lnTo>
                <a:lnTo>
                  <a:pt x="1778" y="1442"/>
                </a:lnTo>
                <a:lnTo>
                  <a:pt x="1799" y="1427"/>
                </a:lnTo>
                <a:lnTo>
                  <a:pt x="1824" y="1409"/>
                </a:lnTo>
                <a:lnTo>
                  <a:pt x="1849" y="1389"/>
                </a:lnTo>
                <a:lnTo>
                  <a:pt x="1870" y="1368"/>
                </a:lnTo>
                <a:lnTo>
                  <a:pt x="1879" y="1359"/>
                </a:lnTo>
                <a:lnTo>
                  <a:pt x="1886" y="1350"/>
                </a:lnTo>
                <a:lnTo>
                  <a:pt x="1890" y="1341"/>
                </a:lnTo>
                <a:lnTo>
                  <a:pt x="1893" y="1333"/>
                </a:lnTo>
                <a:lnTo>
                  <a:pt x="1893" y="1333"/>
                </a:lnTo>
                <a:lnTo>
                  <a:pt x="1896" y="1311"/>
                </a:lnTo>
                <a:lnTo>
                  <a:pt x="1899" y="1297"/>
                </a:lnTo>
                <a:lnTo>
                  <a:pt x="1899" y="1288"/>
                </a:lnTo>
                <a:lnTo>
                  <a:pt x="1899" y="1283"/>
                </a:lnTo>
                <a:lnTo>
                  <a:pt x="1896" y="1279"/>
                </a:lnTo>
                <a:lnTo>
                  <a:pt x="1896" y="1279"/>
                </a:lnTo>
                <a:lnTo>
                  <a:pt x="1890" y="1267"/>
                </a:lnTo>
                <a:lnTo>
                  <a:pt x="1884" y="1250"/>
                </a:lnTo>
                <a:lnTo>
                  <a:pt x="1878" y="1229"/>
                </a:lnTo>
                <a:lnTo>
                  <a:pt x="1893" y="1184"/>
                </a:lnTo>
                <a:lnTo>
                  <a:pt x="1854" y="1179"/>
                </a:lnTo>
                <a:lnTo>
                  <a:pt x="1854" y="1157"/>
                </a:lnTo>
                <a:lnTo>
                  <a:pt x="1893" y="1142"/>
                </a:lnTo>
                <a:lnTo>
                  <a:pt x="1931" y="1142"/>
                </a:lnTo>
                <a:lnTo>
                  <a:pt x="1950" y="1176"/>
                </a:lnTo>
                <a:lnTo>
                  <a:pt x="1947" y="1234"/>
                </a:lnTo>
                <a:lnTo>
                  <a:pt x="1996" y="1211"/>
                </a:lnTo>
                <a:lnTo>
                  <a:pt x="1996" y="1161"/>
                </a:lnTo>
                <a:lnTo>
                  <a:pt x="1973" y="1129"/>
                </a:lnTo>
                <a:lnTo>
                  <a:pt x="1996" y="1104"/>
                </a:lnTo>
                <a:lnTo>
                  <a:pt x="2003" y="1077"/>
                </a:lnTo>
                <a:lnTo>
                  <a:pt x="2058" y="1069"/>
                </a:lnTo>
                <a:lnTo>
                  <a:pt x="2058" y="1069"/>
                </a:lnTo>
                <a:lnTo>
                  <a:pt x="2067" y="1060"/>
                </a:lnTo>
                <a:lnTo>
                  <a:pt x="2089" y="1039"/>
                </a:lnTo>
                <a:lnTo>
                  <a:pt x="2101" y="1025"/>
                </a:lnTo>
                <a:lnTo>
                  <a:pt x="2112" y="1012"/>
                </a:lnTo>
                <a:lnTo>
                  <a:pt x="2121" y="1000"/>
                </a:lnTo>
                <a:lnTo>
                  <a:pt x="2127" y="989"/>
                </a:lnTo>
                <a:lnTo>
                  <a:pt x="2127" y="989"/>
                </a:lnTo>
                <a:lnTo>
                  <a:pt x="2135" y="953"/>
                </a:lnTo>
                <a:lnTo>
                  <a:pt x="2141" y="929"/>
                </a:lnTo>
                <a:lnTo>
                  <a:pt x="2144" y="902"/>
                </a:lnTo>
                <a:lnTo>
                  <a:pt x="2147" y="876"/>
                </a:lnTo>
                <a:lnTo>
                  <a:pt x="2147" y="865"/>
                </a:lnTo>
                <a:lnTo>
                  <a:pt x="2145" y="855"/>
                </a:lnTo>
                <a:lnTo>
                  <a:pt x="2144" y="847"/>
                </a:lnTo>
                <a:lnTo>
                  <a:pt x="2141" y="841"/>
                </a:lnTo>
                <a:lnTo>
                  <a:pt x="2136" y="837"/>
                </a:lnTo>
                <a:lnTo>
                  <a:pt x="2130" y="835"/>
                </a:lnTo>
                <a:lnTo>
                  <a:pt x="2130" y="835"/>
                </a:lnTo>
                <a:lnTo>
                  <a:pt x="2120" y="835"/>
                </a:lnTo>
                <a:lnTo>
                  <a:pt x="2113" y="834"/>
                </a:lnTo>
                <a:lnTo>
                  <a:pt x="2112" y="832"/>
                </a:lnTo>
                <a:lnTo>
                  <a:pt x="2112" y="831"/>
                </a:lnTo>
                <a:lnTo>
                  <a:pt x="2116" y="829"/>
                </a:lnTo>
                <a:lnTo>
                  <a:pt x="2120" y="828"/>
                </a:lnTo>
                <a:lnTo>
                  <a:pt x="2095" y="835"/>
                </a:lnTo>
                <a:lnTo>
                  <a:pt x="2107" y="800"/>
                </a:lnTo>
                <a:lnTo>
                  <a:pt x="2142" y="763"/>
                </a:lnTo>
                <a:lnTo>
                  <a:pt x="2172" y="701"/>
                </a:lnTo>
                <a:lnTo>
                  <a:pt x="2264" y="705"/>
                </a:lnTo>
                <a:lnTo>
                  <a:pt x="2322" y="723"/>
                </a:lnTo>
                <a:lnTo>
                  <a:pt x="2369" y="708"/>
                </a:lnTo>
                <a:lnTo>
                  <a:pt x="2394" y="663"/>
                </a:lnTo>
                <a:lnTo>
                  <a:pt x="2441" y="656"/>
                </a:lnTo>
                <a:lnTo>
                  <a:pt x="2441" y="656"/>
                </a:lnTo>
                <a:lnTo>
                  <a:pt x="2430" y="669"/>
                </a:lnTo>
                <a:lnTo>
                  <a:pt x="2418" y="686"/>
                </a:lnTo>
                <a:lnTo>
                  <a:pt x="2406" y="708"/>
                </a:lnTo>
                <a:lnTo>
                  <a:pt x="2394" y="739"/>
                </a:lnTo>
                <a:lnTo>
                  <a:pt x="2388" y="755"/>
                </a:lnTo>
                <a:lnTo>
                  <a:pt x="2382" y="775"/>
                </a:lnTo>
                <a:lnTo>
                  <a:pt x="2378" y="794"/>
                </a:lnTo>
                <a:lnTo>
                  <a:pt x="2375" y="817"/>
                </a:lnTo>
                <a:lnTo>
                  <a:pt x="2373" y="841"/>
                </a:lnTo>
                <a:lnTo>
                  <a:pt x="2372" y="865"/>
                </a:lnTo>
                <a:lnTo>
                  <a:pt x="2384" y="912"/>
                </a:lnTo>
                <a:lnTo>
                  <a:pt x="2434" y="835"/>
                </a:lnTo>
                <a:lnTo>
                  <a:pt x="2434" y="835"/>
                </a:lnTo>
                <a:lnTo>
                  <a:pt x="2440" y="828"/>
                </a:lnTo>
                <a:lnTo>
                  <a:pt x="2452" y="813"/>
                </a:lnTo>
                <a:lnTo>
                  <a:pt x="2458" y="802"/>
                </a:lnTo>
                <a:lnTo>
                  <a:pt x="2462" y="793"/>
                </a:lnTo>
                <a:lnTo>
                  <a:pt x="2465" y="784"/>
                </a:lnTo>
                <a:lnTo>
                  <a:pt x="2465" y="781"/>
                </a:lnTo>
                <a:lnTo>
                  <a:pt x="2464" y="778"/>
                </a:lnTo>
                <a:lnTo>
                  <a:pt x="2464" y="778"/>
                </a:lnTo>
                <a:lnTo>
                  <a:pt x="2449" y="745"/>
                </a:lnTo>
                <a:lnTo>
                  <a:pt x="2441" y="723"/>
                </a:lnTo>
                <a:lnTo>
                  <a:pt x="2441" y="723"/>
                </a:lnTo>
                <a:lnTo>
                  <a:pt x="2446" y="717"/>
                </a:lnTo>
                <a:lnTo>
                  <a:pt x="2456" y="702"/>
                </a:lnTo>
                <a:lnTo>
                  <a:pt x="2471" y="686"/>
                </a:lnTo>
                <a:lnTo>
                  <a:pt x="2479" y="678"/>
                </a:lnTo>
                <a:lnTo>
                  <a:pt x="2486" y="674"/>
                </a:lnTo>
                <a:lnTo>
                  <a:pt x="2486" y="674"/>
                </a:lnTo>
                <a:close/>
              </a:path>
            </a:pathLst>
          </a:custGeom>
          <a:solidFill>
            <a:srgbClr val="3333CC"/>
          </a:solidFill>
          <a:ln w="25400">
            <a:solidFill>
              <a:schemeClr val="bg1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Left"/>
            <a:lightRig rig="threePt" dir="t"/>
          </a:scene3d>
        </p:spPr>
        <p:txBody>
          <a:bodyPr/>
          <a:lstStyle/>
          <a:p>
            <a:pPr eaLnBrk="0" hangingPunct="0">
              <a:defRPr/>
            </a:pPr>
            <a:endParaRPr lang="ko-KR" alt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Freeform 16"/>
          <p:cNvSpPr>
            <a:spLocks/>
          </p:cNvSpPr>
          <p:nvPr/>
        </p:nvSpPr>
        <p:spPr bwMode="auto">
          <a:xfrm>
            <a:off x="7443788" y="2670175"/>
            <a:ext cx="68262" cy="254000"/>
          </a:xfrm>
          <a:custGeom>
            <a:avLst/>
            <a:gdLst/>
            <a:ahLst/>
            <a:cxnLst>
              <a:cxn ang="0">
                <a:pos x="5" y="160"/>
              </a:cxn>
              <a:cxn ang="0">
                <a:pos x="35" y="145"/>
              </a:cxn>
              <a:cxn ang="0">
                <a:pos x="35" y="107"/>
              </a:cxn>
              <a:cxn ang="0">
                <a:pos x="43" y="65"/>
              </a:cxn>
              <a:cxn ang="0">
                <a:pos x="35" y="11"/>
              </a:cxn>
              <a:cxn ang="0">
                <a:pos x="23" y="0"/>
              </a:cxn>
              <a:cxn ang="0">
                <a:pos x="8" y="26"/>
              </a:cxn>
              <a:cxn ang="0">
                <a:pos x="8" y="88"/>
              </a:cxn>
              <a:cxn ang="0">
                <a:pos x="0" y="138"/>
              </a:cxn>
              <a:cxn ang="0">
                <a:pos x="5" y="160"/>
              </a:cxn>
            </a:cxnLst>
            <a:rect l="0" t="0" r="r" b="b"/>
            <a:pathLst>
              <a:path w="43" h="160">
                <a:moveTo>
                  <a:pt x="5" y="160"/>
                </a:moveTo>
                <a:lnTo>
                  <a:pt x="35" y="145"/>
                </a:lnTo>
                <a:lnTo>
                  <a:pt x="35" y="107"/>
                </a:lnTo>
                <a:lnTo>
                  <a:pt x="43" y="65"/>
                </a:lnTo>
                <a:lnTo>
                  <a:pt x="35" y="11"/>
                </a:lnTo>
                <a:lnTo>
                  <a:pt x="23" y="0"/>
                </a:lnTo>
                <a:lnTo>
                  <a:pt x="8" y="26"/>
                </a:lnTo>
                <a:lnTo>
                  <a:pt x="8" y="88"/>
                </a:lnTo>
                <a:lnTo>
                  <a:pt x="0" y="138"/>
                </a:lnTo>
                <a:lnTo>
                  <a:pt x="5" y="160"/>
                </a:lnTo>
                <a:close/>
              </a:path>
            </a:pathLst>
          </a:custGeom>
          <a:solidFill>
            <a:srgbClr val="3333CC"/>
          </a:solidFill>
          <a:ln w="25400">
            <a:solidFill>
              <a:schemeClr val="bg1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Left"/>
            <a:lightRig rig="threePt" dir="t"/>
          </a:scene3d>
        </p:spPr>
        <p:txBody>
          <a:bodyPr/>
          <a:lstStyle/>
          <a:p>
            <a:pPr eaLnBrk="0" hangingPunct="0">
              <a:defRPr/>
            </a:pPr>
            <a:endParaRPr lang="ko-KR" alt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Freeform 17"/>
          <p:cNvSpPr>
            <a:spLocks/>
          </p:cNvSpPr>
          <p:nvPr/>
        </p:nvSpPr>
        <p:spPr bwMode="auto">
          <a:xfrm>
            <a:off x="7396163" y="2979738"/>
            <a:ext cx="127000" cy="79375"/>
          </a:xfrm>
          <a:custGeom>
            <a:avLst/>
            <a:gdLst/>
            <a:ahLst/>
            <a:cxnLst>
              <a:cxn ang="0">
                <a:pos x="27" y="47"/>
              </a:cxn>
              <a:cxn ang="0">
                <a:pos x="0" y="50"/>
              </a:cxn>
              <a:cxn ang="0">
                <a:pos x="18" y="7"/>
              </a:cxn>
              <a:cxn ang="0">
                <a:pos x="50" y="0"/>
              </a:cxn>
              <a:cxn ang="0">
                <a:pos x="80" y="30"/>
              </a:cxn>
              <a:cxn ang="0">
                <a:pos x="61" y="50"/>
              </a:cxn>
              <a:cxn ang="0">
                <a:pos x="27" y="47"/>
              </a:cxn>
            </a:cxnLst>
            <a:rect l="0" t="0" r="r" b="b"/>
            <a:pathLst>
              <a:path w="80" h="50">
                <a:moveTo>
                  <a:pt x="27" y="47"/>
                </a:moveTo>
                <a:lnTo>
                  <a:pt x="0" y="50"/>
                </a:lnTo>
                <a:lnTo>
                  <a:pt x="18" y="7"/>
                </a:lnTo>
                <a:lnTo>
                  <a:pt x="50" y="0"/>
                </a:lnTo>
                <a:lnTo>
                  <a:pt x="80" y="30"/>
                </a:lnTo>
                <a:lnTo>
                  <a:pt x="61" y="50"/>
                </a:lnTo>
                <a:lnTo>
                  <a:pt x="27" y="47"/>
                </a:lnTo>
                <a:close/>
              </a:path>
            </a:pathLst>
          </a:custGeom>
          <a:solidFill>
            <a:srgbClr val="3333CC"/>
          </a:solidFill>
          <a:ln w="25400">
            <a:solidFill>
              <a:schemeClr val="bg1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Left"/>
            <a:lightRig rig="threePt" dir="t"/>
          </a:scene3d>
        </p:spPr>
        <p:txBody>
          <a:bodyPr/>
          <a:lstStyle/>
          <a:p>
            <a:pPr eaLnBrk="0" hangingPunct="0">
              <a:defRPr/>
            </a:pPr>
            <a:endParaRPr lang="ko-KR" alt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Freeform 18"/>
          <p:cNvSpPr>
            <a:spLocks/>
          </p:cNvSpPr>
          <p:nvPr/>
        </p:nvSpPr>
        <p:spPr bwMode="auto">
          <a:xfrm>
            <a:off x="7194550" y="3089275"/>
            <a:ext cx="257175" cy="230188"/>
          </a:xfrm>
          <a:custGeom>
            <a:avLst/>
            <a:gdLst/>
            <a:ahLst/>
            <a:cxnLst>
              <a:cxn ang="0">
                <a:pos x="135" y="8"/>
              </a:cxn>
              <a:cxn ang="0">
                <a:pos x="115" y="28"/>
              </a:cxn>
              <a:cxn ang="0">
                <a:pos x="100" y="46"/>
              </a:cxn>
              <a:cxn ang="0">
                <a:pos x="88" y="50"/>
              </a:cxn>
              <a:cxn ang="0">
                <a:pos x="73" y="61"/>
              </a:cxn>
              <a:cxn ang="0">
                <a:pos x="70" y="88"/>
              </a:cxn>
              <a:cxn ang="0">
                <a:pos x="23" y="88"/>
              </a:cxn>
              <a:cxn ang="0">
                <a:pos x="0" y="111"/>
              </a:cxn>
              <a:cxn ang="0">
                <a:pos x="23" y="135"/>
              </a:cxn>
              <a:cxn ang="0">
                <a:pos x="62" y="142"/>
              </a:cxn>
              <a:cxn ang="0">
                <a:pos x="85" y="145"/>
              </a:cxn>
              <a:cxn ang="0">
                <a:pos x="115" y="130"/>
              </a:cxn>
              <a:cxn ang="0">
                <a:pos x="130" y="77"/>
              </a:cxn>
              <a:cxn ang="0">
                <a:pos x="150" y="50"/>
              </a:cxn>
              <a:cxn ang="0">
                <a:pos x="162" y="23"/>
              </a:cxn>
              <a:cxn ang="0">
                <a:pos x="162" y="0"/>
              </a:cxn>
              <a:cxn ang="0">
                <a:pos x="135" y="8"/>
              </a:cxn>
            </a:cxnLst>
            <a:rect l="0" t="0" r="r" b="b"/>
            <a:pathLst>
              <a:path w="162" h="145">
                <a:moveTo>
                  <a:pt x="135" y="8"/>
                </a:moveTo>
                <a:lnTo>
                  <a:pt x="115" y="28"/>
                </a:lnTo>
                <a:lnTo>
                  <a:pt x="100" y="46"/>
                </a:lnTo>
                <a:lnTo>
                  <a:pt x="88" y="50"/>
                </a:lnTo>
                <a:lnTo>
                  <a:pt x="73" y="61"/>
                </a:lnTo>
                <a:lnTo>
                  <a:pt x="70" y="88"/>
                </a:lnTo>
                <a:lnTo>
                  <a:pt x="23" y="88"/>
                </a:lnTo>
                <a:lnTo>
                  <a:pt x="0" y="111"/>
                </a:lnTo>
                <a:lnTo>
                  <a:pt x="23" y="135"/>
                </a:lnTo>
                <a:lnTo>
                  <a:pt x="62" y="142"/>
                </a:lnTo>
                <a:lnTo>
                  <a:pt x="85" y="145"/>
                </a:lnTo>
                <a:lnTo>
                  <a:pt x="115" y="130"/>
                </a:lnTo>
                <a:lnTo>
                  <a:pt x="130" y="77"/>
                </a:lnTo>
                <a:lnTo>
                  <a:pt x="150" y="50"/>
                </a:lnTo>
                <a:lnTo>
                  <a:pt x="162" y="23"/>
                </a:lnTo>
                <a:lnTo>
                  <a:pt x="162" y="0"/>
                </a:lnTo>
                <a:lnTo>
                  <a:pt x="135" y="8"/>
                </a:lnTo>
                <a:close/>
              </a:path>
            </a:pathLst>
          </a:custGeom>
          <a:solidFill>
            <a:srgbClr val="3333CC"/>
          </a:solidFill>
          <a:ln w="25400">
            <a:solidFill>
              <a:schemeClr val="bg1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Left"/>
            <a:lightRig rig="threePt" dir="t"/>
          </a:scene3d>
        </p:spPr>
        <p:txBody>
          <a:bodyPr/>
          <a:lstStyle/>
          <a:p>
            <a:pPr eaLnBrk="0" hangingPunct="0">
              <a:defRPr/>
            </a:pPr>
            <a:endParaRPr lang="ko-KR" alt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Freeform 19"/>
          <p:cNvSpPr>
            <a:spLocks/>
          </p:cNvSpPr>
          <p:nvPr/>
        </p:nvSpPr>
        <p:spPr bwMode="auto">
          <a:xfrm>
            <a:off x="7159625" y="3319463"/>
            <a:ext cx="71438" cy="50800"/>
          </a:xfrm>
          <a:custGeom>
            <a:avLst/>
            <a:gdLst/>
            <a:ahLst/>
            <a:cxnLst>
              <a:cxn ang="0">
                <a:pos x="18" y="27"/>
              </a:cxn>
              <a:cxn ang="0">
                <a:pos x="0" y="8"/>
              </a:cxn>
              <a:cxn ang="0">
                <a:pos x="27" y="0"/>
              </a:cxn>
              <a:cxn ang="0">
                <a:pos x="45" y="12"/>
              </a:cxn>
              <a:cxn ang="0">
                <a:pos x="37" y="32"/>
              </a:cxn>
              <a:cxn ang="0">
                <a:pos x="18" y="27"/>
              </a:cxn>
            </a:cxnLst>
            <a:rect l="0" t="0" r="r" b="b"/>
            <a:pathLst>
              <a:path w="45" h="32">
                <a:moveTo>
                  <a:pt x="18" y="27"/>
                </a:moveTo>
                <a:lnTo>
                  <a:pt x="0" y="8"/>
                </a:lnTo>
                <a:lnTo>
                  <a:pt x="27" y="0"/>
                </a:lnTo>
                <a:lnTo>
                  <a:pt x="45" y="12"/>
                </a:lnTo>
                <a:lnTo>
                  <a:pt x="37" y="32"/>
                </a:lnTo>
                <a:lnTo>
                  <a:pt x="18" y="27"/>
                </a:lnTo>
                <a:close/>
              </a:path>
            </a:pathLst>
          </a:custGeom>
          <a:solidFill>
            <a:srgbClr val="3333CC"/>
          </a:solidFill>
          <a:ln w="25400">
            <a:solidFill>
              <a:schemeClr val="bg1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Left"/>
            <a:lightRig rig="threePt" dir="t"/>
          </a:scene3d>
        </p:spPr>
        <p:txBody>
          <a:bodyPr/>
          <a:lstStyle/>
          <a:p>
            <a:pPr eaLnBrk="0" hangingPunct="0">
              <a:defRPr/>
            </a:pPr>
            <a:endParaRPr lang="ko-KR" alt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Freeform 20"/>
          <p:cNvSpPr>
            <a:spLocks/>
          </p:cNvSpPr>
          <p:nvPr/>
        </p:nvSpPr>
        <p:spPr bwMode="auto">
          <a:xfrm>
            <a:off x="6950075" y="3529013"/>
            <a:ext cx="106363" cy="77787"/>
          </a:xfrm>
          <a:custGeom>
            <a:avLst/>
            <a:gdLst/>
            <a:ahLst/>
            <a:cxnLst>
              <a:cxn ang="0">
                <a:pos x="25" y="49"/>
              </a:cxn>
              <a:cxn ang="0">
                <a:pos x="47" y="37"/>
              </a:cxn>
              <a:cxn ang="0">
                <a:pos x="67" y="7"/>
              </a:cxn>
              <a:cxn ang="0">
                <a:pos x="40" y="0"/>
              </a:cxn>
              <a:cxn ang="0">
                <a:pos x="0" y="30"/>
              </a:cxn>
              <a:cxn ang="0">
                <a:pos x="25" y="49"/>
              </a:cxn>
            </a:cxnLst>
            <a:rect l="0" t="0" r="r" b="b"/>
            <a:pathLst>
              <a:path w="67" h="49">
                <a:moveTo>
                  <a:pt x="25" y="49"/>
                </a:moveTo>
                <a:lnTo>
                  <a:pt x="47" y="37"/>
                </a:lnTo>
                <a:lnTo>
                  <a:pt x="67" y="7"/>
                </a:lnTo>
                <a:lnTo>
                  <a:pt x="40" y="0"/>
                </a:lnTo>
                <a:lnTo>
                  <a:pt x="0" y="30"/>
                </a:lnTo>
                <a:lnTo>
                  <a:pt x="25" y="49"/>
                </a:lnTo>
                <a:close/>
              </a:path>
            </a:pathLst>
          </a:custGeom>
          <a:solidFill>
            <a:srgbClr val="3333CC"/>
          </a:solidFill>
          <a:ln w="25400">
            <a:solidFill>
              <a:schemeClr val="bg1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Left"/>
            <a:lightRig rig="threePt" dir="t"/>
          </a:scene3d>
        </p:spPr>
        <p:txBody>
          <a:bodyPr/>
          <a:lstStyle/>
          <a:p>
            <a:pPr eaLnBrk="0" hangingPunct="0">
              <a:defRPr/>
            </a:pPr>
            <a:endParaRPr lang="ko-KR" alt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Freeform 21"/>
          <p:cNvSpPr>
            <a:spLocks/>
          </p:cNvSpPr>
          <p:nvPr/>
        </p:nvSpPr>
        <p:spPr bwMode="auto">
          <a:xfrm>
            <a:off x="6740525" y="3971925"/>
            <a:ext cx="217488" cy="241300"/>
          </a:xfrm>
          <a:custGeom>
            <a:avLst/>
            <a:gdLst/>
            <a:ahLst/>
            <a:cxnLst>
              <a:cxn ang="0">
                <a:pos x="117" y="0"/>
              </a:cxn>
              <a:cxn ang="0">
                <a:pos x="80" y="10"/>
              </a:cxn>
              <a:cxn ang="0">
                <a:pos x="42" y="30"/>
              </a:cxn>
              <a:cxn ang="0">
                <a:pos x="18" y="60"/>
              </a:cxn>
              <a:cxn ang="0">
                <a:pos x="18" y="60"/>
              </a:cxn>
              <a:cxn ang="0">
                <a:pos x="15" y="62"/>
              </a:cxn>
              <a:cxn ang="0">
                <a:pos x="9" y="66"/>
              </a:cxn>
              <a:cxn ang="0">
                <a:pos x="3" y="72"/>
              </a:cxn>
              <a:cxn ang="0">
                <a:pos x="0" y="75"/>
              </a:cxn>
              <a:cxn ang="0">
                <a:pos x="0" y="80"/>
              </a:cxn>
              <a:cxn ang="0">
                <a:pos x="0" y="80"/>
              </a:cxn>
              <a:cxn ang="0">
                <a:pos x="0" y="86"/>
              </a:cxn>
              <a:cxn ang="0">
                <a:pos x="3" y="95"/>
              </a:cxn>
              <a:cxn ang="0">
                <a:pos x="10" y="115"/>
              </a:cxn>
              <a:cxn ang="0">
                <a:pos x="22" y="142"/>
              </a:cxn>
              <a:cxn ang="0">
                <a:pos x="60" y="152"/>
              </a:cxn>
              <a:cxn ang="0">
                <a:pos x="102" y="107"/>
              </a:cxn>
              <a:cxn ang="0">
                <a:pos x="102" y="107"/>
              </a:cxn>
              <a:cxn ang="0">
                <a:pos x="110" y="104"/>
              </a:cxn>
              <a:cxn ang="0">
                <a:pos x="116" y="99"/>
              </a:cxn>
              <a:cxn ang="0">
                <a:pos x="123" y="95"/>
              </a:cxn>
              <a:cxn ang="0">
                <a:pos x="129" y="89"/>
              </a:cxn>
              <a:cxn ang="0">
                <a:pos x="135" y="81"/>
              </a:cxn>
              <a:cxn ang="0">
                <a:pos x="135" y="77"/>
              </a:cxn>
              <a:cxn ang="0">
                <a:pos x="137" y="74"/>
              </a:cxn>
              <a:cxn ang="0">
                <a:pos x="135" y="69"/>
              </a:cxn>
              <a:cxn ang="0">
                <a:pos x="132" y="65"/>
              </a:cxn>
              <a:cxn ang="0">
                <a:pos x="132" y="65"/>
              </a:cxn>
              <a:cxn ang="0">
                <a:pos x="128" y="56"/>
              </a:cxn>
              <a:cxn ang="0">
                <a:pos x="125" y="45"/>
              </a:cxn>
              <a:cxn ang="0">
                <a:pos x="122" y="35"/>
              </a:cxn>
              <a:cxn ang="0">
                <a:pos x="120" y="24"/>
              </a:cxn>
              <a:cxn ang="0">
                <a:pos x="117" y="6"/>
              </a:cxn>
              <a:cxn ang="0">
                <a:pos x="117" y="0"/>
              </a:cxn>
              <a:cxn ang="0">
                <a:pos x="117" y="0"/>
              </a:cxn>
            </a:cxnLst>
            <a:rect l="0" t="0" r="r" b="b"/>
            <a:pathLst>
              <a:path w="137" h="152">
                <a:moveTo>
                  <a:pt x="117" y="0"/>
                </a:moveTo>
                <a:lnTo>
                  <a:pt x="80" y="10"/>
                </a:lnTo>
                <a:lnTo>
                  <a:pt x="42" y="30"/>
                </a:lnTo>
                <a:lnTo>
                  <a:pt x="18" y="60"/>
                </a:lnTo>
                <a:lnTo>
                  <a:pt x="18" y="60"/>
                </a:lnTo>
                <a:lnTo>
                  <a:pt x="15" y="62"/>
                </a:lnTo>
                <a:lnTo>
                  <a:pt x="9" y="66"/>
                </a:lnTo>
                <a:lnTo>
                  <a:pt x="3" y="72"/>
                </a:lnTo>
                <a:lnTo>
                  <a:pt x="0" y="75"/>
                </a:lnTo>
                <a:lnTo>
                  <a:pt x="0" y="80"/>
                </a:lnTo>
                <a:lnTo>
                  <a:pt x="0" y="80"/>
                </a:lnTo>
                <a:lnTo>
                  <a:pt x="0" y="86"/>
                </a:lnTo>
                <a:lnTo>
                  <a:pt x="3" y="95"/>
                </a:lnTo>
                <a:lnTo>
                  <a:pt x="10" y="115"/>
                </a:lnTo>
                <a:lnTo>
                  <a:pt x="22" y="142"/>
                </a:lnTo>
                <a:lnTo>
                  <a:pt x="60" y="152"/>
                </a:lnTo>
                <a:lnTo>
                  <a:pt x="102" y="107"/>
                </a:lnTo>
                <a:lnTo>
                  <a:pt x="102" y="107"/>
                </a:lnTo>
                <a:lnTo>
                  <a:pt x="110" y="104"/>
                </a:lnTo>
                <a:lnTo>
                  <a:pt x="116" y="99"/>
                </a:lnTo>
                <a:lnTo>
                  <a:pt x="123" y="95"/>
                </a:lnTo>
                <a:lnTo>
                  <a:pt x="129" y="89"/>
                </a:lnTo>
                <a:lnTo>
                  <a:pt x="135" y="81"/>
                </a:lnTo>
                <a:lnTo>
                  <a:pt x="135" y="77"/>
                </a:lnTo>
                <a:lnTo>
                  <a:pt x="137" y="74"/>
                </a:lnTo>
                <a:lnTo>
                  <a:pt x="135" y="69"/>
                </a:lnTo>
                <a:lnTo>
                  <a:pt x="132" y="65"/>
                </a:lnTo>
                <a:lnTo>
                  <a:pt x="132" y="65"/>
                </a:lnTo>
                <a:lnTo>
                  <a:pt x="128" y="56"/>
                </a:lnTo>
                <a:lnTo>
                  <a:pt x="125" y="45"/>
                </a:lnTo>
                <a:lnTo>
                  <a:pt x="122" y="35"/>
                </a:lnTo>
                <a:lnTo>
                  <a:pt x="120" y="24"/>
                </a:lnTo>
                <a:lnTo>
                  <a:pt x="117" y="6"/>
                </a:lnTo>
                <a:lnTo>
                  <a:pt x="117" y="0"/>
                </a:lnTo>
                <a:lnTo>
                  <a:pt x="117" y="0"/>
                </a:lnTo>
                <a:close/>
              </a:path>
            </a:pathLst>
          </a:custGeom>
          <a:solidFill>
            <a:srgbClr val="3333CC"/>
          </a:solidFill>
          <a:ln w="25400">
            <a:solidFill>
              <a:schemeClr val="bg1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Left"/>
            <a:lightRig rig="threePt" dir="t"/>
          </a:scene3d>
        </p:spPr>
        <p:txBody>
          <a:bodyPr/>
          <a:lstStyle/>
          <a:p>
            <a:pPr eaLnBrk="0" hangingPunct="0">
              <a:defRPr/>
            </a:pPr>
            <a:endParaRPr lang="ko-KR" alt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Freeform 22"/>
          <p:cNvSpPr>
            <a:spLocks/>
          </p:cNvSpPr>
          <p:nvPr/>
        </p:nvSpPr>
        <p:spPr bwMode="auto">
          <a:xfrm>
            <a:off x="5321300" y="4378325"/>
            <a:ext cx="188913" cy="346075"/>
          </a:xfrm>
          <a:custGeom>
            <a:avLst/>
            <a:gdLst/>
            <a:ahLst/>
            <a:cxnLst>
              <a:cxn ang="0">
                <a:pos x="119" y="70"/>
              </a:cxn>
              <a:cxn ang="0">
                <a:pos x="107" y="23"/>
              </a:cxn>
              <a:cxn ang="0">
                <a:pos x="92" y="0"/>
              </a:cxn>
              <a:cxn ang="0">
                <a:pos x="72" y="23"/>
              </a:cxn>
              <a:cxn ang="0">
                <a:pos x="35" y="58"/>
              </a:cxn>
              <a:cxn ang="0">
                <a:pos x="35" y="58"/>
              </a:cxn>
              <a:cxn ang="0">
                <a:pos x="29" y="62"/>
              </a:cxn>
              <a:cxn ang="0">
                <a:pos x="18" y="71"/>
              </a:cxn>
              <a:cxn ang="0">
                <a:pos x="10" y="77"/>
              </a:cxn>
              <a:cxn ang="0">
                <a:pos x="6" y="85"/>
              </a:cxn>
              <a:cxn ang="0">
                <a:pos x="1" y="93"/>
              </a:cxn>
              <a:cxn ang="0">
                <a:pos x="0" y="100"/>
              </a:cxn>
              <a:cxn ang="0">
                <a:pos x="0" y="100"/>
              </a:cxn>
              <a:cxn ang="0">
                <a:pos x="1" y="117"/>
              </a:cxn>
              <a:cxn ang="0">
                <a:pos x="6" y="136"/>
              </a:cxn>
              <a:cxn ang="0">
                <a:pos x="12" y="157"/>
              </a:cxn>
              <a:cxn ang="0">
                <a:pos x="12" y="200"/>
              </a:cxn>
              <a:cxn ang="0">
                <a:pos x="12" y="200"/>
              </a:cxn>
              <a:cxn ang="0">
                <a:pos x="16" y="204"/>
              </a:cxn>
              <a:cxn ang="0">
                <a:pos x="30" y="212"/>
              </a:cxn>
              <a:cxn ang="0">
                <a:pos x="36" y="215"/>
              </a:cxn>
              <a:cxn ang="0">
                <a:pos x="42" y="218"/>
              </a:cxn>
              <a:cxn ang="0">
                <a:pos x="47" y="218"/>
              </a:cxn>
              <a:cxn ang="0">
                <a:pos x="48" y="216"/>
              </a:cxn>
              <a:cxn ang="0">
                <a:pos x="50" y="215"/>
              </a:cxn>
              <a:cxn ang="0">
                <a:pos x="50" y="215"/>
              </a:cxn>
              <a:cxn ang="0">
                <a:pos x="65" y="160"/>
              </a:cxn>
              <a:cxn ang="0">
                <a:pos x="89" y="103"/>
              </a:cxn>
              <a:cxn ang="0">
                <a:pos x="119" y="70"/>
              </a:cxn>
            </a:cxnLst>
            <a:rect l="0" t="0" r="r" b="b"/>
            <a:pathLst>
              <a:path w="119" h="218">
                <a:moveTo>
                  <a:pt x="119" y="70"/>
                </a:moveTo>
                <a:lnTo>
                  <a:pt x="107" y="23"/>
                </a:lnTo>
                <a:lnTo>
                  <a:pt x="92" y="0"/>
                </a:lnTo>
                <a:lnTo>
                  <a:pt x="72" y="23"/>
                </a:lnTo>
                <a:lnTo>
                  <a:pt x="35" y="58"/>
                </a:lnTo>
                <a:lnTo>
                  <a:pt x="35" y="58"/>
                </a:lnTo>
                <a:lnTo>
                  <a:pt x="29" y="62"/>
                </a:lnTo>
                <a:lnTo>
                  <a:pt x="18" y="71"/>
                </a:lnTo>
                <a:lnTo>
                  <a:pt x="10" y="77"/>
                </a:lnTo>
                <a:lnTo>
                  <a:pt x="6" y="85"/>
                </a:lnTo>
                <a:lnTo>
                  <a:pt x="1" y="93"/>
                </a:lnTo>
                <a:lnTo>
                  <a:pt x="0" y="100"/>
                </a:lnTo>
                <a:lnTo>
                  <a:pt x="0" y="100"/>
                </a:lnTo>
                <a:lnTo>
                  <a:pt x="1" y="117"/>
                </a:lnTo>
                <a:lnTo>
                  <a:pt x="6" y="136"/>
                </a:lnTo>
                <a:lnTo>
                  <a:pt x="12" y="157"/>
                </a:lnTo>
                <a:lnTo>
                  <a:pt x="12" y="200"/>
                </a:lnTo>
                <a:lnTo>
                  <a:pt x="12" y="200"/>
                </a:lnTo>
                <a:lnTo>
                  <a:pt x="16" y="204"/>
                </a:lnTo>
                <a:lnTo>
                  <a:pt x="30" y="212"/>
                </a:lnTo>
                <a:lnTo>
                  <a:pt x="36" y="215"/>
                </a:lnTo>
                <a:lnTo>
                  <a:pt x="42" y="218"/>
                </a:lnTo>
                <a:lnTo>
                  <a:pt x="47" y="218"/>
                </a:lnTo>
                <a:lnTo>
                  <a:pt x="48" y="216"/>
                </a:lnTo>
                <a:lnTo>
                  <a:pt x="50" y="215"/>
                </a:lnTo>
                <a:lnTo>
                  <a:pt x="50" y="215"/>
                </a:lnTo>
                <a:lnTo>
                  <a:pt x="65" y="160"/>
                </a:lnTo>
                <a:lnTo>
                  <a:pt x="89" y="103"/>
                </a:lnTo>
                <a:lnTo>
                  <a:pt x="119" y="70"/>
                </a:lnTo>
                <a:close/>
              </a:path>
            </a:pathLst>
          </a:custGeom>
          <a:solidFill>
            <a:srgbClr val="3333CC"/>
          </a:solidFill>
          <a:ln w="25400">
            <a:solidFill>
              <a:schemeClr val="bg1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Left"/>
            <a:lightRig rig="threePt" dir="t"/>
          </a:scene3d>
        </p:spPr>
        <p:txBody>
          <a:bodyPr/>
          <a:lstStyle/>
          <a:p>
            <a:pPr eaLnBrk="0" hangingPunct="0">
              <a:defRPr/>
            </a:pPr>
            <a:endParaRPr lang="ko-KR" alt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Freeform 23"/>
          <p:cNvSpPr>
            <a:spLocks/>
          </p:cNvSpPr>
          <p:nvPr/>
        </p:nvSpPr>
        <p:spPr bwMode="auto">
          <a:xfrm>
            <a:off x="6451600" y="4043363"/>
            <a:ext cx="209550" cy="201612"/>
          </a:xfrm>
          <a:custGeom>
            <a:avLst/>
            <a:gdLst/>
            <a:ahLst/>
            <a:cxnLst>
              <a:cxn ang="0">
                <a:pos x="85" y="119"/>
              </a:cxn>
              <a:cxn ang="0">
                <a:pos x="70" y="89"/>
              </a:cxn>
              <a:cxn ang="0">
                <a:pos x="43" y="50"/>
              </a:cxn>
              <a:cxn ang="0">
                <a:pos x="0" y="8"/>
              </a:cxn>
              <a:cxn ang="0">
                <a:pos x="32" y="0"/>
              </a:cxn>
              <a:cxn ang="0">
                <a:pos x="74" y="20"/>
              </a:cxn>
              <a:cxn ang="0">
                <a:pos x="100" y="74"/>
              </a:cxn>
              <a:cxn ang="0">
                <a:pos x="100" y="74"/>
              </a:cxn>
              <a:cxn ang="0">
                <a:pos x="108" y="82"/>
              </a:cxn>
              <a:cxn ang="0">
                <a:pos x="123" y="100"/>
              </a:cxn>
              <a:cxn ang="0">
                <a:pos x="129" y="110"/>
              </a:cxn>
              <a:cxn ang="0">
                <a:pos x="132" y="118"/>
              </a:cxn>
              <a:cxn ang="0">
                <a:pos x="132" y="122"/>
              </a:cxn>
              <a:cxn ang="0">
                <a:pos x="130" y="125"/>
              </a:cxn>
              <a:cxn ang="0">
                <a:pos x="127" y="127"/>
              </a:cxn>
              <a:cxn ang="0">
                <a:pos x="124" y="127"/>
              </a:cxn>
              <a:cxn ang="0">
                <a:pos x="124" y="127"/>
              </a:cxn>
              <a:cxn ang="0">
                <a:pos x="106" y="125"/>
              </a:cxn>
              <a:cxn ang="0">
                <a:pos x="94" y="124"/>
              </a:cxn>
              <a:cxn ang="0">
                <a:pos x="88" y="121"/>
              </a:cxn>
              <a:cxn ang="0">
                <a:pos x="85" y="119"/>
              </a:cxn>
              <a:cxn ang="0">
                <a:pos x="85" y="119"/>
              </a:cxn>
            </a:cxnLst>
            <a:rect l="0" t="0" r="r" b="b"/>
            <a:pathLst>
              <a:path w="132" h="127">
                <a:moveTo>
                  <a:pt x="85" y="119"/>
                </a:moveTo>
                <a:lnTo>
                  <a:pt x="70" y="89"/>
                </a:lnTo>
                <a:lnTo>
                  <a:pt x="43" y="50"/>
                </a:lnTo>
                <a:lnTo>
                  <a:pt x="0" y="8"/>
                </a:lnTo>
                <a:lnTo>
                  <a:pt x="32" y="0"/>
                </a:lnTo>
                <a:lnTo>
                  <a:pt x="74" y="20"/>
                </a:lnTo>
                <a:lnTo>
                  <a:pt x="100" y="74"/>
                </a:lnTo>
                <a:lnTo>
                  <a:pt x="100" y="74"/>
                </a:lnTo>
                <a:lnTo>
                  <a:pt x="108" y="82"/>
                </a:lnTo>
                <a:lnTo>
                  <a:pt x="123" y="100"/>
                </a:lnTo>
                <a:lnTo>
                  <a:pt x="129" y="110"/>
                </a:lnTo>
                <a:lnTo>
                  <a:pt x="132" y="118"/>
                </a:lnTo>
                <a:lnTo>
                  <a:pt x="132" y="122"/>
                </a:lnTo>
                <a:lnTo>
                  <a:pt x="130" y="125"/>
                </a:lnTo>
                <a:lnTo>
                  <a:pt x="127" y="127"/>
                </a:lnTo>
                <a:lnTo>
                  <a:pt x="124" y="127"/>
                </a:lnTo>
                <a:lnTo>
                  <a:pt x="124" y="127"/>
                </a:lnTo>
                <a:lnTo>
                  <a:pt x="106" y="125"/>
                </a:lnTo>
                <a:lnTo>
                  <a:pt x="94" y="124"/>
                </a:lnTo>
                <a:lnTo>
                  <a:pt x="88" y="121"/>
                </a:lnTo>
                <a:lnTo>
                  <a:pt x="85" y="119"/>
                </a:lnTo>
                <a:lnTo>
                  <a:pt x="85" y="119"/>
                </a:lnTo>
                <a:close/>
              </a:path>
            </a:pathLst>
          </a:custGeom>
          <a:solidFill>
            <a:srgbClr val="3333CC"/>
          </a:solidFill>
          <a:ln w="25400">
            <a:solidFill>
              <a:schemeClr val="bg1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Left"/>
            <a:lightRig rig="threePt" dir="t"/>
          </a:scene3d>
        </p:spPr>
        <p:txBody>
          <a:bodyPr/>
          <a:lstStyle/>
          <a:p>
            <a:pPr eaLnBrk="0" hangingPunct="0">
              <a:defRPr/>
            </a:pPr>
            <a:endParaRPr lang="ko-KR" alt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Freeform 24"/>
          <p:cNvSpPr>
            <a:spLocks/>
          </p:cNvSpPr>
          <p:nvPr/>
        </p:nvSpPr>
        <p:spPr bwMode="auto">
          <a:xfrm>
            <a:off x="6696075" y="4264025"/>
            <a:ext cx="158750" cy="90488"/>
          </a:xfrm>
          <a:custGeom>
            <a:avLst/>
            <a:gdLst/>
            <a:ahLst/>
            <a:cxnLst>
              <a:cxn ang="0">
                <a:pos x="0" y="42"/>
              </a:cxn>
              <a:cxn ang="0">
                <a:pos x="0" y="0"/>
              </a:cxn>
              <a:cxn ang="0">
                <a:pos x="38" y="15"/>
              </a:cxn>
              <a:cxn ang="0">
                <a:pos x="100" y="35"/>
              </a:cxn>
              <a:cxn ang="0">
                <a:pos x="73" y="53"/>
              </a:cxn>
              <a:cxn ang="0">
                <a:pos x="28" y="57"/>
              </a:cxn>
              <a:cxn ang="0">
                <a:pos x="0" y="42"/>
              </a:cxn>
            </a:cxnLst>
            <a:rect l="0" t="0" r="r" b="b"/>
            <a:pathLst>
              <a:path w="100" h="57">
                <a:moveTo>
                  <a:pt x="0" y="42"/>
                </a:moveTo>
                <a:lnTo>
                  <a:pt x="0" y="0"/>
                </a:lnTo>
                <a:lnTo>
                  <a:pt x="38" y="15"/>
                </a:lnTo>
                <a:lnTo>
                  <a:pt x="100" y="35"/>
                </a:lnTo>
                <a:lnTo>
                  <a:pt x="73" y="53"/>
                </a:lnTo>
                <a:lnTo>
                  <a:pt x="28" y="57"/>
                </a:lnTo>
                <a:lnTo>
                  <a:pt x="0" y="42"/>
                </a:lnTo>
                <a:close/>
              </a:path>
            </a:pathLst>
          </a:custGeom>
          <a:solidFill>
            <a:srgbClr val="3333CC"/>
          </a:solidFill>
          <a:ln w="25400">
            <a:solidFill>
              <a:schemeClr val="bg1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Left"/>
            <a:lightRig rig="threePt" dir="t"/>
          </a:scene3d>
        </p:spPr>
        <p:txBody>
          <a:bodyPr/>
          <a:lstStyle/>
          <a:p>
            <a:pPr eaLnBrk="0" hangingPunct="0">
              <a:defRPr/>
            </a:pPr>
            <a:endParaRPr lang="ko-KR" alt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Freeform 25"/>
          <p:cNvSpPr>
            <a:spLocks/>
          </p:cNvSpPr>
          <p:nvPr/>
        </p:nvSpPr>
        <p:spPr bwMode="auto">
          <a:xfrm>
            <a:off x="6915150" y="4081463"/>
            <a:ext cx="141288" cy="174625"/>
          </a:xfrm>
          <a:custGeom>
            <a:avLst/>
            <a:gdLst/>
            <a:ahLst/>
            <a:cxnLst>
              <a:cxn ang="0">
                <a:pos x="65" y="110"/>
              </a:cxn>
              <a:cxn ang="0">
                <a:pos x="22" y="91"/>
              </a:cxn>
              <a:cxn ang="0">
                <a:pos x="0" y="83"/>
              </a:cxn>
              <a:cxn ang="0">
                <a:pos x="22" y="46"/>
              </a:cxn>
              <a:cxn ang="0">
                <a:pos x="65" y="0"/>
              </a:cxn>
              <a:cxn ang="0">
                <a:pos x="89" y="41"/>
              </a:cxn>
              <a:cxn ang="0">
                <a:pos x="77" y="58"/>
              </a:cxn>
              <a:cxn ang="0">
                <a:pos x="65" y="110"/>
              </a:cxn>
            </a:cxnLst>
            <a:rect l="0" t="0" r="r" b="b"/>
            <a:pathLst>
              <a:path w="89" h="110">
                <a:moveTo>
                  <a:pt x="65" y="110"/>
                </a:moveTo>
                <a:lnTo>
                  <a:pt x="22" y="91"/>
                </a:lnTo>
                <a:lnTo>
                  <a:pt x="0" y="83"/>
                </a:lnTo>
                <a:lnTo>
                  <a:pt x="22" y="46"/>
                </a:lnTo>
                <a:lnTo>
                  <a:pt x="65" y="0"/>
                </a:lnTo>
                <a:lnTo>
                  <a:pt x="89" y="41"/>
                </a:lnTo>
                <a:lnTo>
                  <a:pt x="77" y="58"/>
                </a:lnTo>
                <a:lnTo>
                  <a:pt x="65" y="110"/>
                </a:lnTo>
                <a:close/>
              </a:path>
            </a:pathLst>
          </a:custGeom>
          <a:solidFill>
            <a:srgbClr val="3333CC"/>
          </a:solidFill>
          <a:ln w="25400">
            <a:solidFill>
              <a:schemeClr val="bg1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Left"/>
            <a:lightRig rig="threePt" dir="t"/>
          </a:scene3d>
        </p:spPr>
        <p:txBody>
          <a:bodyPr/>
          <a:lstStyle/>
          <a:p>
            <a:pPr eaLnBrk="0" hangingPunct="0">
              <a:defRPr/>
            </a:pPr>
            <a:endParaRPr lang="ko-KR" alt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Freeform 26"/>
          <p:cNvSpPr>
            <a:spLocks/>
          </p:cNvSpPr>
          <p:nvPr/>
        </p:nvSpPr>
        <p:spPr bwMode="auto">
          <a:xfrm>
            <a:off x="7216775" y="4140200"/>
            <a:ext cx="433388" cy="219075"/>
          </a:xfrm>
          <a:custGeom>
            <a:avLst/>
            <a:gdLst/>
            <a:ahLst/>
            <a:cxnLst>
              <a:cxn ang="0">
                <a:pos x="86" y="66"/>
              </a:cxn>
              <a:cxn ang="0">
                <a:pos x="81" y="43"/>
              </a:cxn>
              <a:cxn ang="0">
                <a:pos x="81" y="43"/>
              </a:cxn>
              <a:cxn ang="0">
                <a:pos x="68" y="40"/>
              </a:cxn>
              <a:cxn ang="0">
                <a:pos x="38" y="34"/>
              </a:cxn>
              <a:cxn ang="0">
                <a:pos x="23" y="30"/>
              </a:cxn>
              <a:cxn ang="0">
                <a:pos x="9" y="24"/>
              </a:cxn>
              <a:cxn ang="0">
                <a:pos x="4" y="21"/>
              </a:cxn>
              <a:cxn ang="0">
                <a:pos x="1" y="16"/>
              </a:cxn>
              <a:cxn ang="0">
                <a:pos x="0" y="13"/>
              </a:cxn>
              <a:cxn ang="0">
                <a:pos x="1" y="9"/>
              </a:cxn>
              <a:cxn ang="0">
                <a:pos x="1" y="9"/>
              </a:cxn>
              <a:cxn ang="0">
                <a:pos x="4" y="4"/>
              </a:cxn>
              <a:cxn ang="0">
                <a:pos x="9" y="3"/>
              </a:cxn>
              <a:cxn ang="0">
                <a:pos x="14" y="1"/>
              </a:cxn>
              <a:cxn ang="0">
                <a:pos x="18" y="0"/>
              </a:cxn>
              <a:cxn ang="0">
                <a:pos x="32" y="0"/>
              </a:cxn>
              <a:cxn ang="0">
                <a:pos x="44" y="3"/>
              </a:cxn>
              <a:cxn ang="0">
                <a:pos x="68" y="9"/>
              </a:cxn>
              <a:cxn ang="0">
                <a:pos x="78" y="13"/>
              </a:cxn>
              <a:cxn ang="0">
                <a:pos x="140" y="9"/>
              </a:cxn>
              <a:cxn ang="0">
                <a:pos x="163" y="43"/>
              </a:cxn>
              <a:cxn ang="0">
                <a:pos x="208" y="43"/>
              </a:cxn>
              <a:cxn ang="0">
                <a:pos x="223" y="89"/>
              </a:cxn>
              <a:cxn ang="0">
                <a:pos x="273" y="116"/>
              </a:cxn>
              <a:cxn ang="0">
                <a:pos x="273" y="116"/>
              </a:cxn>
              <a:cxn ang="0">
                <a:pos x="269" y="122"/>
              </a:cxn>
              <a:cxn ang="0">
                <a:pos x="261" y="128"/>
              </a:cxn>
              <a:cxn ang="0">
                <a:pos x="252" y="134"/>
              </a:cxn>
              <a:cxn ang="0">
                <a:pos x="240" y="138"/>
              </a:cxn>
              <a:cxn ang="0">
                <a:pos x="232" y="138"/>
              </a:cxn>
              <a:cxn ang="0">
                <a:pos x="225" y="138"/>
              </a:cxn>
              <a:cxn ang="0">
                <a:pos x="217" y="137"/>
              </a:cxn>
              <a:cxn ang="0">
                <a:pos x="208" y="134"/>
              </a:cxn>
              <a:cxn ang="0">
                <a:pos x="199" y="129"/>
              </a:cxn>
              <a:cxn ang="0">
                <a:pos x="190" y="123"/>
              </a:cxn>
              <a:cxn ang="0">
                <a:pos x="190" y="123"/>
              </a:cxn>
              <a:cxn ang="0">
                <a:pos x="174" y="111"/>
              </a:cxn>
              <a:cxn ang="0">
                <a:pos x="166" y="105"/>
              </a:cxn>
              <a:cxn ang="0">
                <a:pos x="166" y="105"/>
              </a:cxn>
              <a:cxn ang="0">
                <a:pos x="164" y="102"/>
              </a:cxn>
              <a:cxn ang="0">
                <a:pos x="166" y="101"/>
              </a:cxn>
              <a:cxn ang="0">
                <a:pos x="172" y="102"/>
              </a:cxn>
              <a:cxn ang="0">
                <a:pos x="186" y="108"/>
              </a:cxn>
              <a:cxn ang="0">
                <a:pos x="158" y="135"/>
              </a:cxn>
              <a:cxn ang="0">
                <a:pos x="128" y="113"/>
              </a:cxn>
              <a:cxn ang="0">
                <a:pos x="94" y="96"/>
              </a:cxn>
              <a:cxn ang="0">
                <a:pos x="74" y="108"/>
              </a:cxn>
              <a:cxn ang="0">
                <a:pos x="63" y="78"/>
              </a:cxn>
              <a:cxn ang="0">
                <a:pos x="86" y="66"/>
              </a:cxn>
            </a:cxnLst>
            <a:rect l="0" t="0" r="r" b="b"/>
            <a:pathLst>
              <a:path w="273" h="138">
                <a:moveTo>
                  <a:pt x="86" y="66"/>
                </a:moveTo>
                <a:lnTo>
                  <a:pt x="81" y="43"/>
                </a:lnTo>
                <a:lnTo>
                  <a:pt x="81" y="43"/>
                </a:lnTo>
                <a:lnTo>
                  <a:pt x="68" y="40"/>
                </a:lnTo>
                <a:lnTo>
                  <a:pt x="38" y="34"/>
                </a:lnTo>
                <a:lnTo>
                  <a:pt x="23" y="30"/>
                </a:lnTo>
                <a:lnTo>
                  <a:pt x="9" y="24"/>
                </a:lnTo>
                <a:lnTo>
                  <a:pt x="4" y="21"/>
                </a:lnTo>
                <a:lnTo>
                  <a:pt x="1" y="16"/>
                </a:lnTo>
                <a:lnTo>
                  <a:pt x="0" y="13"/>
                </a:lnTo>
                <a:lnTo>
                  <a:pt x="1" y="9"/>
                </a:lnTo>
                <a:lnTo>
                  <a:pt x="1" y="9"/>
                </a:lnTo>
                <a:lnTo>
                  <a:pt x="4" y="4"/>
                </a:lnTo>
                <a:lnTo>
                  <a:pt x="9" y="3"/>
                </a:lnTo>
                <a:lnTo>
                  <a:pt x="14" y="1"/>
                </a:lnTo>
                <a:lnTo>
                  <a:pt x="18" y="0"/>
                </a:lnTo>
                <a:lnTo>
                  <a:pt x="32" y="0"/>
                </a:lnTo>
                <a:lnTo>
                  <a:pt x="44" y="3"/>
                </a:lnTo>
                <a:lnTo>
                  <a:pt x="68" y="9"/>
                </a:lnTo>
                <a:lnTo>
                  <a:pt x="78" y="13"/>
                </a:lnTo>
                <a:lnTo>
                  <a:pt x="140" y="9"/>
                </a:lnTo>
                <a:lnTo>
                  <a:pt x="163" y="43"/>
                </a:lnTo>
                <a:lnTo>
                  <a:pt x="208" y="43"/>
                </a:lnTo>
                <a:lnTo>
                  <a:pt x="223" y="89"/>
                </a:lnTo>
                <a:lnTo>
                  <a:pt x="273" y="116"/>
                </a:lnTo>
                <a:lnTo>
                  <a:pt x="273" y="116"/>
                </a:lnTo>
                <a:lnTo>
                  <a:pt x="269" y="122"/>
                </a:lnTo>
                <a:lnTo>
                  <a:pt x="261" y="128"/>
                </a:lnTo>
                <a:lnTo>
                  <a:pt x="252" y="134"/>
                </a:lnTo>
                <a:lnTo>
                  <a:pt x="240" y="138"/>
                </a:lnTo>
                <a:lnTo>
                  <a:pt x="232" y="138"/>
                </a:lnTo>
                <a:lnTo>
                  <a:pt x="225" y="138"/>
                </a:lnTo>
                <a:lnTo>
                  <a:pt x="217" y="137"/>
                </a:lnTo>
                <a:lnTo>
                  <a:pt x="208" y="134"/>
                </a:lnTo>
                <a:lnTo>
                  <a:pt x="199" y="129"/>
                </a:lnTo>
                <a:lnTo>
                  <a:pt x="190" y="123"/>
                </a:lnTo>
                <a:lnTo>
                  <a:pt x="190" y="123"/>
                </a:lnTo>
                <a:lnTo>
                  <a:pt x="174" y="111"/>
                </a:lnTo>
                <a:lnTo>
                  <a:pt x="166" y="105"/>
                </a:lnTo>
                <a:lnTo>
                  <a:pt x="166" y="105"/>
                </a:lnTo>
                <a:lnTo>
                  <a:pt x="164" y="102"/>
                </a:lnTo>
                <a:lnTo>
                  <a:pt x="166" y="101"/>
                </a:lnTo>
                <a:lnTo>
                  <a:pt x="172" y="102"/>
                </a:lnTo>
                <a:lnTo>
                  <a:pt x="186" y="108"/>
                </a:lnTo>
                <a:lnTo>
                  <a:pt x="158" y="135"/>
                </a:lnTo>
                <a:lnTo>
                  <a:pt x="128" y="113"/>
                </a:lnTo>
                <a:lnTo>
                  <a:pt x="94" y="96"/>
                </a:lnTo>
                <a:lnTo>
                  <a:pt x="74" y="108"/>
                </a:lnTo>
                <a:lnTo>
                  <a:pt x="63" y="78"/>
                </a:lnTo>
                <a:lnTo>
                  <a:pt x="86" y="66"/>
                </a:lnTo>
                <a:close/>
              </a:path>
            </a:pathLst>
          </a:custGeom>
          <a:solidFill>
            <a:srgbClr val="3333CC"/>
          </a:solidFill>
          <a:ln w="25400">
            <a:solidFill>
              <a:schemeClr val="bg1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Left"/>
            <a:lightRig rig="threePt" dir="t"/>
          </a:scene3d>
        </p:spPr>
        <p:txBody>
          <a:bodyPr/>
          <a:lstStyle/>
          <a:p>
            <a:pPr eaLnBrk="0" hangingPunct="0">
              <a:defRPr/>
            </a:pPr>
            <a:endParaRPr lang="ko-KR" alt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Freeform 27"/>
          <p:cNvSpPr>
            <a:spLocks/>
          </p:cNvSpPr>
          <p:nvPr/>
        </p:nvSpPr>
        <p:spPr bwMode="auto">
          <a:xfrm>
            <a:off x="6831013" y="4371975"/>
            <a:ext cx="874712" cy="695325"/>
          </a:xfrm>
          <a:custGeom>
            <a:avLst/>
            <a:gdLst/>
            <a:ahLst/>
            <a:cxnLst>
              <a:cxn ang="0">
                <a:pos x="294" y="66"/>
              </a:cxn>
              <a:cxn ang="0">
                <a:pos x="329" y="32"/>
              </a:cxn>
              <a:cxn ang="0">
                <a:pos x="329" y="0"/>
              </a:cxn>
              <a:cxn ang="0">
                <a:pos x="272" y="0"/>
              </a:cxn>
              <a:cxn ang="0">
                <a:pos x="253" y="7"/>
              </a:cxn>
              <a:cxn ang="0">
                <a:pos x="195" y="42"/>
              </a:cxn>
              <a:cxn ang="0">
                <a:pos x="130" y="50"/>
              </a:cxn>
              <a:cxn ang="0">
                <a:pos x="107" y="81"/>
              </a:cxn>
              <a:cxn ang="0">
                <a:pos x="90" y="106"/>
              </a:cxn>
              <a:cxn ang="0">
                <a:pos x="87" y="115"/>
              </a:cxn>
              <a:cxn ang="0">
                <a:pos x="86" y="121"/>
              </a:cxn>
              <a:cxn ang="0">
                <a:pos x="74" y="137"/>
              </a:cxn>
              <a:cxn ang="0">
                <a:pos x="10" y="149"/>
              </a:cxn>
              <a:cxn ang="0">
                <a:pos x="10" y="238"/>
              </a:cxn>
              <a:cxn ang="0">
                <a:pos x="10" y="296"/>
              </a:cxn>
              <a:cxn ang="0">
                <a:pos x="13" y="315"/>
              </a:cxn>
              <a:cxn ang="0">
                <a:pos x="23" y="362"/>
              </a:cxn>
              <a:cxn ang="0">
                <a:pos x="26" y="376"/>
              </a:cxn>
              <a:cxn ang="0">
                <a:pos x="30" y="379"/>
              </a:cxn>
              <a:cxn ang="0">
                <a:pos x="50" y="380"/>
              </a:cxn>
              <a:cxn ang="0">
                <a:pos x="84" y="374"/>
              </a:cxn>
              <a:cxn ang="0">
                <a:pos x="195" y="349"/>
              </a:cxn>
              <a:cxn ang="0">
                <a:pos x="237" y="323"/>
              </a:cxn>
              <a:cxn ang="0">
                <a:pos x="276" y="331"/>
              </a:cxn>
              <a:cxn ang="0">
                <a:pos x="306" y="341"/>
              </a:cxn>
              <a:cxn ang="0">
                <a:pos x="324" y="353"/>
              </a:cxn>
              <a:cxn ang="0">
                <a:pos x="329" y="356"/>
              </a:cxn>
              <a:cxn ang="0">
                <a:pos x="383" y="426"/>
              </a:cxn>
              <a:cxn ang="0">
                <a:pos x="388" y="430"/>
              </a:cxn>
              <a:cxn ang="0">
                <a:pos x="407" y="436"/>
              </a:cxn>
              <a:cxn ang="0">
                <a:pos x="436" y="438"/>
              </a:cxn>
              <a:cxn ang="0">
                <a:pos x="483" y="406"/>
              </a:cxn>
              <a:cxn ang="0">
                <a:pos x="486" y="401"/>
              </a:cxn>
              <a:cxn ang="0">
                <a:pos x="506" y="377"/>
              </a:cxn>
              <a:cxn ang="0">
                <a:pos x="509" y="364"/>
              </a:cxn>
              <a:cxn ang="0">
                <a:pos x="509" y="334"/>
              </a:cxn>
              <a:cxn ang="0">
                <a:pos x="551" y="219"/>
              </a:cxn>
              <a:cxn ang="0">
                <a:pos x="536" y="190"/>
              </a:cxn>
              <a:cxn ang="0">
                <a:pos x="513" y="155"/>
              </a:cxn>
              <a:cxn ang="0">
                <a:pos x="506" y="146"/>
              </a:cxn>
              <a:cxn ang="0">
                <a:pos x="469" y="118"/>
              </a:cxn>
              <a:cxn ang="0">
                <a:pos x="436" y="54"/>
              </a:cxn>
              <a:cxn ang="0">
                <a:pos x="386" y="81"/>
              </a:cxn>
            </a:cxnLst>
            <a:rect l="0" t="0" r="r" b="b"/>
            <a:pathLst>
              <a:path w="551" h="438">
                <a:moveTo>
                  <a:pt x="391" y="92"/>
                </a:moveTo>
                <a:lnTo>
                  <a:pt x="294" y="66"/>
                </a:lnTo>
                <a:lnTo>
                  <a:pt x="299" y="32"/>
                </a:lnTo>
                <a:lnTo>
                  <a:pt x="329" y="32"/>
                </a:lnTo>
                <a:lnTo>
                  <a:pt x="329" y="0"/>
                </a:lnTo>
                <a:lnTo>
                  <a:pt x="329" y="0"/>
                </a:lnTo>
                <a:lnTo>
                  <a:pt x="272" y="0"/>
                </a:lnTo>
                <a:lnTo>
                  <a:pt x="272" y="0"/>
                </a:lnTo>
                <a:lnTo>
                  <a:pt x="264" y="3"/>
                </a:lnTo>
                <a:lnTo>
                  <a:pt x="253" y="7"/>
                </a:lnTo>
                <a:lnTo>
                  <a:pt x="228" y="21"/>
                </a:lnTo>
                <a:lnTo>
                  <a:pt x="195" y="42"/>
                </a:lnTo>
                <a:lnTo>
                  <a:pt x="167" y="50"/>
                </a:lnTo>
                <a:lnTo>
                  <a:pt x="130" y="50"/>
                </a:lnTo>
                <a:lnTo>
                  <a:pt x="107" y="81"/>
                </a:lnTo>
                <a:lnTo>
                  <a:pt x="107" y="81"/>
                </a:lnTo>
                <a:lnTo>
                  <a:pt x="96" y="94"/>
                </a:lnTo>
                <a:lnTo>
                  <a:pt x="90" y="106"/>
                </a:lnTo>
                <a:lnTo>
                  <a:pt x="89" y="110"/>
                </a:lnTo>
                <a:lnTo>
                  <a:pt x="87" y="115"/>
                </a:lnTo>
                <a:lnTo>
                  <a:pt x="87" y="115"/>
                </a:lnTo>
                <a:lnTo>
                  <a:pt x="86" y="121"/>
                </a:lnTo>
                <a:lnTo>
                  <a:pt x="83" y="125"/>
                </a:lnTo>
                <a:lnTo>
                  <a:pt x="74" y="137"/>
                </a:lnTo>
                <a:lnTo>
                  <a:pt x="60" y="149"/>
                </a:lnTo>
                <a:lnTo>
                  <a:pt x="10" y="149"/>
                </a:lnTo>
                <a:lnTo>
                  <a:pt x="0" y="199"/>
                </a:lnTo>
                <a:lnTo>
                  <a:pt x="10" y="238"/>
                </a:lnTo>
                <a:lnTo>
                  <a:pt x="10" y="238"/>
                </a:lnTo>
                <a:lnTo>
                  <a:pt x="10" y="296"/>
                </a:lnTo>
                <a:lnTo>
                  <a:pt x="10" y="296"/>
                </a:lnTo>
                <a:lnTo>
                  <a:pt x="13" y="315"/>
                </a:lnTo>
                <a:lnTo>
                  <a:pt x="16" y="340"/>
                </a:lnTo>
                <a:lnTo>
                  <a:pt x="23" y="362"/>
                </a:lnTo>
                <a:lnTo>
                  <a:pt x="26" y="376"/>
                </a:lnTo>
                <a:lnTo>
                  <a:pt x="26" y="376"/>
                </a:lnTo>
                <a:lnTo>
                  <a:pt x="27" y="377"/>
                </a:lnTo>
                <a:lnTo>
                  <a:pt x="30" y="379"/>
                </a:lnTo>
                <a:lnTo>
                  <a:pt x="39" y="380"/>
                </a:lnTo>
                <a:lnTo>
                  <a:pt x="50" y="380"/>
                </a:lnTo>
                <a:lnTo>
                  <a:pt x="62" y="379"/>
                </a:lnTo>
                <a:lnTo>
                  <a:pt x="84" y="374"/>
                </a:lnTo>
                <a:lnTo>
                  <a:pt x="95" y="373"/>
                </a:lnTo>
                <a:lnTo>
                  <a:pt x="195" y="349"/>
                </a:lnTo>
                <a:lnTo>
                  <a:pt x="237" y="323"/>
                </a:lnTo>
                <a:lnTo>
                  <a:pt x="237" y="323"/>
                </a:lnTo>
                <a:lnTo>
                  <a:pt x="249" y="324"/>
                </a:lnTo>
                <a:lnTo>
                  <a:pt x="276" y="331"/>
                </a:lnTo>
                <a:lnTo>
                  <a:pt x="291" y="337"/>
                </a:lnTo>
                <a:lnTo>
                  <a:pt x="306" y="341"/>
                </a:lnTo>
                <a:lnTo>
                  <a:pt x="320" y="349"/>
                </a:lnTo>
                <a:lnTo>
                  <a:pt x="324" y="353"/>
                </a:lnTo>
                <a:lnTo>
                  <a:pt x="329" y="356"/>
                </a:lnTo>
                <a:lnTo>
                  <a:pt x="329" y="356"/>
                </a:lnTo>
                <a:lnTo>
                  <a:pt x="359" y="394"/>
                </a:lnTo>
                <a:lnTo>
                  <a:pt x="383" y="426"/>
                </a:lnTo>
                <a:lnTo>
                  <a:pt x="383" y="426"/>
                </a:lnTo>
                <a:lnTo>
                  <a:pt x="388" y="430"/>
                </a:lnTo>
                <a:lnTo>
                  <a:pt x="397" y="435"/>
                </a:lnTo>
                <a:lnTo>
                  <a:pt x="407" y="436"/>
                </a:lnTo>
                <a:lnTo>
                  <a:pt x="418" y="438"/>
                </a:lnTo>
                <a:lnTo>
                  <a:pt x="436" y="438"/>
                </a:lnTo>
                <a:lnTo>
                  <a:pt x="444" y="438"/>
                </a:lnTo>
                <a:lnTo>
                  <a:pt x="483" y="406"/>
                </a:lnTo>
                <a:lnTo>
                  <a:pt x="483" y="406"/>
                </a:lnTo>
                <a:lnTo>
                  <a:pt x="486" y="401"/>
                </a:lnTo>
                <a:lnTo>
                  <a:pt x="495" y="391"/>
                </a:lnTo>
                <a:lnTo>
                  <a:pt x="506" y="377"/>
                </a:lnTo>
                <a:lnTo>
                  <a:pt x="509" y="371"/>
                </a:lnTo>
                <a:lnTo>
                  <a:pt x="509" y="364"/>
                </a:lnTo>
                <a:lnTo>
                  <a:pt x="509" y="364"/>
                </a:lnTo>
                <a:lnTo>
                  <a:pt x="509" y="334"/>
                </a:lnTo>
                <a:lnTo>
                  <a:pt x="540" y="284"/>
                </a:lnTo>
                <a:lnTo>
                  <a:pt x="551" y="219"/>
                </a:lnTo>
                <a:lnTo>
                  <a:pt x="551" y="219"/>
                </a:lnTo>
                <a:lnTo>
                  <a:pt x="536" y="190"/>
                </a:lnTo>
                <a:lnTo>
                  <a:pt x="521" y="166"/>
                </a:lnTo>
                <a:lnTo>
                  <a:pt x="513" y="155"/>
                </a:lnTo>
                <a:lnTo>
                  <a:pt x="506" y="146"/>
                </a:lnTo>
                <a:lnTo>
                  <a:pt x="506" y="146"/>
                </a:lnTo>
                <a:lnTo>
                  <a:pt x="487" y="131"/>
                </a:lnTo>
                <a:lnTo>
                  <a:pt x="469" y="118"/>
                </a:lnTo>
                <a:lnTo>
                  <a:pt x="448" y="104"/>
                </a:lnTo>
                <a:lnTo>
                  <a:pt x="436" y="54"/>
                </a:lnTo>
                <a:lnTo>
                  <a:pt x="383" y="7"/>
                </a:lnTo>
                <a:lnTo>
                  <a:pt x="386" y="81"/>
                </a:lnTo>
                <a:lnTo>
                  <a:pt x="391" y="92"/>
                </a:lnTo>
                <a:close/>
              </a:path>
            </a:pathLst>
          </a:custGeom>
          <a:solidFill>
            <a:srgbClr val="3333CC"/>
          </a:solidFill>
          <a:ln w="25400">
            <a:solidFill>
              <a:schemeClr val="bg1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Left"/>
            <a:lightRig rig="threePt" dir="t"/>
          </a:scene3d>
        </p:spPr>
        <p:txBody>
          <a:bodyPr/>
          <a:lstStyle/>
          <a:p>
            <a:pPr eaLnBrk="0" hangingPunct="0">
              <a:defRPr/>
            </a:pPr>
            <a:endParaRPr lang="ko-KR" alt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Freeform 28"/>
          <p:cNvSpPr>
            <a:spLocks/>
          </p:cNvSpPr>
          <p:nvPr/>
        </p:nvSpPr>
        <p:spPr bwMode="auto">
          <a:xfrm>
            <a:off x="7443788" y="5121275"/>
            <a:ext cx="195262" cy="103188"/>
          </a:xfrm>
          <a:custGeom>
            <a:avLst/>
            <a:gdLst/>
            <a:ahLst/>
            <a:cxnLst>
              <a:cxn ang="0">
                <a:pos x="65" y="65"/>
              </a:cxn>
              <a:cxn ang="0">
                <a:pos x="35" y="46"/>
              </a:cxn>
              <a:cxn ang="0">
                <a:pos x="0" y="16"/>
              </a:cxn>
              <a:cxn ang="0">
                <a:pos x="31" y="0"/>
              </a:cxn>
              <a:cxn ang="0">
                <a:pos x="73" y="3"/>
              </a:cxn>
              <a:cxn ang="0">
                <a:pos x="123" y="11"/>
              </a:cxn>
              <a:cxn ang="0">
                <a:pos x="100" y="38"/>
              </a:cxn>
              <a:cxn ang="0">
                <a:pos x="65" y="65"/>
              </a:cxn>
            </a:cxnLst>
            <a:rect l="0" t="0" r="r" b="b"/>
            <a:pathLst>
              <a:path w="123" h="65">
                <a:moveTo>
                  <a:pt x="65" y="65"/>
                </a:moveTo>
                <a:lnTo>
                  <a:pt x="35" y="46"/>
                </a:lnTo>
                <a:lnTo>
                  <a:pt x="0" y="16"/>
                </a:lnTo>
                <a:lnTo>
                  <a:pt x="31" y="0"/>
                </a:lnTo>
                <a:lnTo>
                  <a:pt x="73" y="3"/>
                </a:lnTo>
                <a:lnTo>
                  <a:pt x="123" y="11"/>
                </a:lnTo>
                <a:lnTo>
                  <a:pt x="100" y="38"/>
                </a:lnTo>
                <a:lnTo>
                  <a:pt x="65" y="65"/>
                </a:lnTo>
                <a:close/>
              </a:path>
            </a:pathLst>
          </a:custGeom>
          <a:solidFill>
            <a:srgbClr val="3333CC"/>
          </a:solidFill>
          <a:ln w="25400">
            <a:solidFill>
              <a:schemeClr val="bg1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Left"/>
            <a:lightRig rig="threePt" dir="t"/>
          </a:scene3d>
        </p:spPr>
        <p:txBody>
          <a:bodyPr/>
          <a:lstStyle/>
          <a:p>
            <a:pPr eaLnBrk="0" hangingPunct="0">
              <a:defRPr/>
            </a:pPr>
            <a:endParaRPr lang="ko-KR" alt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Freeform 29"/>
          <p:cNvSpPr>
            <a:spLocks/>
          </p:cNvSpPr>
          <p:nvPr/>
        </p:nvSpPr>
        <p:spPr bwMode="auto">
          <a:xfrm>
            <a:off x="8016875" y="5121275"/>
            <a:ext cx="182563" cy="187325"/>
          </a:xfrm>
          <a:custGeom>
            <a:avLst/>
            <a:gdLst/>
            <a:ahLst/>
            <a:cxnLst>
              <a:cxn ang="0">
                <a:pos x="42" y="118"/>
              </a:cxn>
              <a:cxn ang="0">
                <a:pos x="0" y="100"/>
              </a:cxn>
              <a:cxn ang="0">
                <a:pos x="42" y="53"/>
              </a:cxn>
              <a:cxn ang="0">
                <a:pos x="42" y="3"/>
              </a:cxn>
              <a:cxn ang="0">
                <a:pos x="76" y="0"/>
              </a:cxn>
              <a:cxn ang="0">
                <a:pos x="115" y="0"/>
              </a:cxn>
              <a:cxn ang="0">
                <a:pos x="107" y="53"/>
              </a:cxn>
              <a:cxn ang="0">
                <a:pos x="68" y="88"/>
              </a:cxn>
              <a:cxn ang="0">
                <a:pos x="42" y="118"/>
              </a:cxn>
            </a:cxnLst>
            <a:rect l="0" t="0" r="r" b="b"/>
            <a:pathLst>
              <a:path w="115" h="118">
                <a:moveTo>
                  <a:pt x="42" y="118"/>
                </a:moveTo>
                <a:lnTo>
                  <a:pt x="0" y="100"/>
                </a:lnTo>
                <a:lnTo>
                  <a:pt x="42" y="53"/>
                </a:lnTo>
                <a:lnTo>
                  <a:pt x="42" y="3"/>
                </a:lnTo>
                <a:lnTo>
                  <a:pt x="76" y="0"/>
                </a:lnTo>
                <a:lnTo>
                  <a:pt x="115" y="0"/>
                </a:lnTo>
                <a:lnTo>
                  <a:pt x="107" y="53"/>
                </a:lnTo>
                <a:lnTo>
                  <a:pt x="68" y="88"/>
                </a:lnTo>
                <a:lnTo>
                  <a:pt x="42" y="118"/>
                </a:lnTo>
                <a:close/>
              </a:path>
            </a:pathLst>
          </a:custGeom>
          <a:solidFill>
            <a:srgbClr val="3333CC"/>
          </a:solidFill>
          <a:ln w="25400">
            <a:solidFill>
              <a:schemeClr val="bg1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Left"/>
            <a:lightRig rig="threePt" dir="t"/>
          </a:scene3d>
        </p:spPr>
        <p:txBody>
          <a:bodyPr/>
          <a:lstStyle/>
          <a:p>
            <a:pPr eaLnBrk="0" hangingPunct="0">
              <a:defRPr/>
            </a:pPr>
            <a:endParaRPr lang="ko-KR" alt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Freeform 30"/>
          <p:cNvSpPr>
            <a:spLocks/>
          </p:cNvSpPr>
          <p:nvPr/>
        </p:nvSpPr>
        <p:spPr bwMode="auto">
          <a:xfrm>
            <a:off x="8151813" y="4956175"/>
            <a:ext cx="169862" cy="134938"/>
          </a:xfrm>
          <a:custGeom>
            <a:avLst/>
            <a:gdLst/>
            <a:ahLst/>
            <a:cxnLst>
              <a:cxn ang="0">
                <a:pos x="25" y="77"/>
              </a:cxn>
              <a:cxn ang="0">
                <a:pos x="0" y="27"/>
              </a:cxn>
              <a:cxn ang="0">
                <a:pos x="25" y="0"/>
              </a:cxn>
              <a:cxn ang="0">
                <a:pos x="25" y="0"/>
              </a:cxn>
              <a:cxn ang="0">
                <a:pos x="30" y="3"/>
              </a:cxn>
              <a:cxn ang="0">
                <a:pos x="42" y="12"/>
              </a:cxn>
              <a:cxn ang="0">
                <a:pos x="57" y="20"/>
              </a:cxn>
              <a:cxn ang="0">
                <a:pos x="65" y="23"/>
              </a:cxn>
              <a:cxn ang="0">
                <a:pos x="72" y="23"/>
              </a:cxn>
              <a:cxn ang="0">
                <a:pos x="72" y="23"/>
              </a:cxn>
              <a:cxn ang="0">
                <a:pos x="86" y="24"/>
              </a:cxn>
              <a:cxn ang="0">
                <a:pos x="92" y="26"/>
              </a:cxn>
              <a:cxn ang="0">
                <a:pos x="98" y="27"/>
              </a:cxn>
              <a:cxn ang="0">
                <a:pos x="102" y="30"/>
              </a:cxn>
              <a:cxn ang="0">
                <a:pos x="105" y="35"/>
              </a:cxn>
              <a:cxn ang="0">
                <a:pos x="107" y="40"/>
              </a:cxn>
              <a:cxn ang="0">
                <a:pos x="107" y="47"/>
              </a:cxn>
              <a:cxn ang="0">
                <a:pos x="107" y="47"/>
              </a:cxn>
              <a:cxn ang="0">
                <a:pos x="104" y="53"/>
              </a:cxn>
              <a:cxn ang="0">
                <a:pos x="99" y="59"/>
              </a:cxn>
              <a:cxn ang="0">
                <a:pos x="95" y="65"/>
              </a:cxn>
              <a:cxn ang="0">
                <a:pos x="89" y="71"/>
              </a:cxn>
              <a:cxn ang="0">
                <a:pos x="80" y="79"/>
              </a:cxn>
              <a:cxn ang="0">
                <a:pos x="75" y="80"/>
              </a:cxn>
              <a:cxn ang="0">
                <a:pos x="49" y="85"/>
              </a:cxn>
              <a:cxn ang="0">
                <a:pos x="25" y="77"/>
              </a:cxn>
            </a:cxnLst>
            <a:rect l="0" t="0" r="r" b="b"/>
            <a:pathLst>
              <a:path w="107" h="85">
                <a:moveTo>
                  <a:pt x="25" y="77"/>
                </a:moveTo>
                <a:lnTo>
                  <a:pt x="0" y="27"/>
                </a:lnTo>
                <a:lnTo>
                  <a:pt x="25" y="0"/>
                </a:lnTo>
                <a:lnTo>
                  <a:pt x="25" y="0"/>
                </a:lnTo>
                <a:lnTo>
                  <a:pt x="30" y="3"/>
                </a:lnTo>
                <a:lnTo>
                  <a:pt x="42" y="12"/>
                </a:lnTo>
                <a:lnTo>
                  <a:pt x="57" y="20"/>
                </a:lnTo>
                <a:lnTo>
                  <a:pt x="65" y="23"/>
                </a:lnTo>
                <a:lnTo>
                  <a:pt x="72" y="23"/>
                </a:lnTo>
                <a:lnTo>
                  <a:pt x="72" y="23"/>
                </a:lnTo>
                <a:lnTo>
                  <a:pt x="86" y="24"/>
                </a:lnTo>
                <a:lnTo>
                  <a:pt x="92" y="26"/>
                </a:lnTo>
                <a:lnTo>
                  <a:pt x="98" y="27"/>
                </a:lnTo>
                <a:lnTo>
                  <a:pt x="102" y="30"/>
                </a:lnTo>
                <a:lnTo>
                  <a:pt x="105" y="35"/>
                </a:lnTo>
                <a:lnTo>
                  <a:pt x="107" y="40"/>
                </a:lnTo>
                <a:lnTo>
                  <a:pt x="107" y="47"/>
                </a:lnTo>
                <a:lnTo>
                  <a:pt x="107" y="47"/>
                </a:lnTo>
                <a:lnTo>
                  <a:pt x="104" y="53"/>
                </a:lnTo>
                <a:lnTo>
                  <a:pt x="99" y="59"/>
                </a:lnTo>
                <a:lnTo>
                  <a:pt x="95" y="65"/>
                </a:lnTo>
                <a:lnTo>
                  <a:pt x="89" y="71"/>
                </a:lnTo>
                <a:lnTo>
                  <a:pt x="80" y="79"/>
                </a:lnTo>
                <a:lnTo>
                  <a:pt x="75" y="80"/>
                </a:lnTo>
                <a:lnTo>
                  <a:pt x="49" y="85"/>
                </a:lnTo>
                <a:lnTo>
                  <a:pt x="25" y="77"/>
                </a:lnTo>
                <a:close/>
              </a:path>
            </a:pathLst>
          </a:custGeom>
          <a:solidFill>
            <a:srgbClr val="3333CC"/>
          </a:solidFill>
          <a:ln w="25400">
            <a:solidFill>
              <a:schemeClr val="bg1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Left"/>
            <a:lightRig rig="threePt" dir="t"/>
          </a:scene3d>
        </p:spPr>
        <p:txBody>
          <a:bodyPr/>
          <a:lstStyle/>
          <a:p>
            <a:pPr eaLnBrk="0" hangingPunct="0">
              <a:defRPr/>
            </a:pPr>
            <a:endParaRPr lang="ko-KR" alt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Freeform 31"/>
          <p:cNvSpPr>
            <a:spLocks/>
          </p:cNvSpPr>
          <p:nvPr/>
        </p:nvSpPr>
        <p:spPr bwMode="auto">
          <a:xfrm>
            <a:off x="684213" y="1804988"/>
            <a:ext cx="2928937" cy="3719512"/>
          </a:xfrm>
          <a:custGeom>
            <a:avLst/>
            <a:gdLst/>
            <a:ahLst/>
            <a:cxnLst>
              <a:cxn ang="0">
                <a:pos x="0" y="120"/>
              </a:cxn>
              <a:cxn ang="0">
                <a:pos x="513" y="40"/>
              </a:cxn>
              <a:cxn ang="0">
                <a:pos x="602" y="67"/>
              </a:cxn>
              <a:cxn ang="0">
                <a:pos x="714" y="88"/>
              </a:cxn>
              <a:cxn ang="0">
                <a:pos x="750" y="147"/>
              </a:cxn>
              <a:cxn ang="0">
                <a:pos x="954" y="127"/>
              </a:cxn>
              <a:cxn ang="0">
                <a:pos x="1019" y="94"/>
              </a:cxn>
              <a:cxn ang="0">
                <a:pos x="984" y="0"/>
              </a:cxn>
              <a:cxn ang="0">
                <a:pos x="1032" y="46"/>
              </a:cxn>
              <a:cxn ang="0">
                <a:pos x="1112" y="124"/>
              </a:cxn>
              <a:cxn ang="0">
                <a:pos x="1179" y="76"/>
              </a:cxn>
              <a:cxn ang="0">
                <a:pos x="1144" y="186"/>
              </a:cxn>
              <a:cxn ang="0">
                <a:pos x="1041" y="277"/>
              </a:cxn>
              <a:cxn ang="0">
                <a:pos x="1004" y="372"/>
              </a:cxn>
              <a:cxn ang="0">
                <a:pos x="1035" y="384"/>
              </a:cxn>
              <a:cxn ang="0">
                <a:pos x="1091" y="464"/>
              </a:cxn>
              <a:cxn ang="0">
                <a:pos x="1229" y="434"/>
              </a:cxn>
              <a:cxn ang="0">
                <a:pos x="1283" y="307"/>
              </a:cxn>
              <a:cxn ang="0">
                <a:pos x="1370" y="399"/>
              </a:cxn>
              <a:cxn ang="0">
                <a:pos x="1488" y="456"/>
              </a:cxn>
              <a:cxn ang="0">
                <a:pos x="1405" y="610"/>
              </a:cxn>
              <a:cxn ang="0">
                <a:pos x="1422" y="699"/>
              </a:cxn>
              <a:cxn ang="0">
                <a:pos x="1348" y="767"/>
              </a:cxn>
              <a:cxn ang="0">
                <a:pos x="1248" y="847"/>
              </a:cxn>
              <a:cxn ang="0">
                <a:pos x="1194" y="1058"/>
              </a:cxn>
              <a:cxn ang="0">
                <a:pos x="1090" y="992"/>
              </a:cxn>
              <a:cxn ang="0">
                <a:pos x="973" y="1031"/>
              </a:cxn>
              <a:cxn ang="0">
                <a:pos x="1055" y="1167"/>
              </a:cxn>
              <a:cxn ang="0">
                <a:pos x="1123" y="1208"/>
              </a:cxn>
              <a:cxn ang="0">
                <a:pos x="1164" y="1231"/>
              </a:cxn>
              <a:cxn ang="0">
                <a:pos x="1224" y="1314"/>
              </a:cxn>
              <a:cxn ang="0">
                <a:pos x="1405" y="1292"/>
              </a:cxn>
              <a:cxn ang="0">
                <a:pos x="1556" y="1330"/>
              </a:cxn>
              <a:cxn ang="0">
                <a:pos x="1620" y="1418"/>
              </a:cxn>
              <a:cxn ang="0">
                <a:pos x="1697" y="1474"/>
              </a:cxn>
              <a:cxn ang="0">
                <a:pos x="1804" y="1487"/>
              </a:cxn>
              <a:cxn ang="0">
                <a:pos x="1845" y="1543"/>
              </a:cxn>
              <a:cxn ang="0">
                <a:pos x="1772" y="1680"/>
              </a:cxn>
              <a:cxn ang="0">
                <a:pos x="1754" y="1768"/>
              </a:cxn>
              <a:cxn ang="0">
                <a:pos x="1660" y="1868"/>
              </a:cxn>
              <a:cxn ang="0">
                <a:pos x="1531" y="2020"/>
              </a:cxn>
              <a:cxn ang="0">
                <a:pos x="1467" y="2073"/>
              </a:cxn>
              <a:cxn ang="0">
                <a:pos x="1420" y="2231"/>
              </a:cxn>
              <a:cxn ang="0">
                <a:pos x="1337" y="2343"/>
              </a:cxn>
              <a:cxn ang="0">
                <a:pos x="1310" y="2005"/>
              </a:cxn>
              <a:cxn ang="0">
                <a:pos x="1348" y="1836"/>
              </a:cxn>
              <a:cxn ang="0">
                <a:pos x="1340" y="1677"/>
              </a:cxn>
              <a:cxn ang="0">
                <a:pos x="1254" y="1594"/>
              </a:cxn>
              <a:cxn ang="0">
                <a:pos x="1188" y="1475"/>
              </a:cxn>
              <a:cxn ang="0">
                <a:pos x="1248" y="1357"/>
              </a:cxn>
              <a:cxn ang="0">
                <a:pos x="1078" y="1261"/>
              </a:cxn>
              <a:cxn ang="0">
                <a:pos x="893" y="1181"/>
              </a:cxn>
              <a:cxn ang="0">
                <a:pos x="887" y="1093"/>
              </a:cxn>
              <a:cxn ang="0">
                <a:pos x="777" y="986"/>
              </a:cxn>
              <a:cxn ang="0">
                <a:pos x="815" y="1096"/>
              </a:cxn>
              <a:cxn ang="0">
                <a:pos x="647" y="900"/>
              </a:cxn>
              <a:cxn ang="0">
                <a:pos x="613" y="837"/>
              </a:cxn>
              <a:cxn ang="0">
                <a:pos x="608" y="728"/>
              </a:cxn>
              <a:cxn ang="0">
                <a:pos x="256" y="372"/>
              </a:cxn>
            </a:cxnLst>
            <a:rect l="0" t="0" r="r" b="b"/>
            <a:pathLst>
              <a:path w="1845" h="2343">
                <a:moveTo>
                  <a:pt x="114" y="403"/>
                </a:moveTo>
                <a:lnTo>
                  <a:pt x="90" y="403"/>
                </a:lnTo>
                <a:lnTo>
                  <a:pt x="65" y="388"/>
                </a:lnTo>
                <a:lnTo>
                  <a:pt x="30" y="361"/>
                </a:lnTo>
                <a:lnTo>
                  <a:pt x="30" y="329"/>
                </a:lnTo>
                <a:lnTo>
                  <a:pt x="75" y="284"/>
                </a:lnTo>
                <a:lnTo>
                  <a:pt x="80" y="242"/>
                </a:lnTo>
                <a:lnTo>
                  <a:pt x="33" y="242"/>
                </a:lnTo>
                <a:lnTo>
                  <a:pt x="18" y="197"/>
                </a:lnTo>
                <a:lnTo>
                  <a:pt x="72" y="189"/>
                </a:lnTo>
                <a:lnTo>
                  <a:pt x="25" y="154"/>
                </a:lnTo>
                <a:lnTo>
                  <a:pt x="0" y="120"/>
                </a:lnTo>
                <a:lnTo>
                  <a:pt x="18" y="92"/>
                </a:lnTo>
                <a:lnTo>
                  <a:pt x="83" y="80"/>
                </a:lnTo>
                <a:lnTo>
                  <a:pt x="90" y="35"/>
                </a:lnTo>
                <a:lnTo>
                  <a:pt x="152" y="5"/>
                </a:lnTo>
                <a:lnTo>
                  <a:pt x="195" y="35"/>
                </a:lnTo>
                <a:lnTo>
                  <a:pt x="259" y="40"/>
                </a:lnTo>
                <a:lnTo>
                  <a:pt x="309" y="40"/>
                </a:lnTo>
                <a:lnTo>
                  <a:pt x="344" y="55"/>
                </a:lnTo>
                <a:lnTo>
                  <a:pt x="382" y="77"/>
                </a:lnTo>
                <a:lnTo>
                  <a:pt x="413" y="97"/>
                </a:lnTo>
                <a:lnTo>
                  <a:pt x="463" y="85"/>
                </a:lnTo>
                <a:lnTo>
                  <a:pt x="513" y="40"/>
                </a:lnTo>
                <a:lnTo>
                  <a:pt x="513" y="40"/>
                </a:lnTo>
                <a:lnTo>
                  <a:pt x="519" y="37"/>
                </a:lnTo>
                <a:lnTo>
                  <a:pt x="534" y="34"/>
                </a:lnTo>
                <a:lnTo>
                  <a:pt x="542" y="34"/>
                </a:lnTo>
                <a:lnTo>
                  <a:pt x="551" y="34"/>
                </a:lnTo>
                <a:lnTo>
                  <a:pt x="560" y="37"/>
                </a:lnTo>
                <a:lnTo>
                  <a:pt x="566" y="43"/>
                </a:lnTo>
                <a:lnTo>
                  <a:pt x="566" y="43"/>
                </a:lnTo>
                <a:lnTo>
                  <a:pt x="573" y="50"/>
                </a:lnTo>
                <a:lnTo>
                  <a:pt x="582" y="56"/>
                </a:lnTo>
                <a:lnTo>
                  <a:pt x="592" y="62"/>
                </a:lnTo>
                <a:lnTo>
                  <a:pt x="602" y="67"/>
                </a:lnTo>
                <a:lnTo>
                  <a:pt x="622" y="74"/>
                </a:lnTo>
                <a:lnTo>
                  <a:pt x="635" y="77"/>
                </a:lnTo>
                <a:lnTo>
                  <a:pt x="635" y="77"/>
                </a:lnTo>
                <a:lnTo>
                  <a:pt x="646" y="76"/>
                </a:lnTo>
                <a:lnTo>
                  <a:pt x="659" y="73"/>
                </a:lnTo>
                <a:lnTo>
                  <a:pt x="669" y="73"/>
                </a:lnTo>
                <a:lnTo>
                  <a:pt x="678" y="73"/>
                </a:lnTo>
                <a:lnTo>
                  <a:pt x="687" y="74"/>
                </a:lnTo>
                <a:lnTo>
                  <a:pt x="696" y="77"/>
                </a:lnTo>
                <a:lnTo>
                  <a:pt x="696" y="77"/>
                </a:lnTo>
                <a:lnTo>
                  <a:pt x="706" y="82"/>
                </a:lnTo>
                <a:lnTo>
                  <a:pt x="714" y="88"/>
                </a:lnTo>
                <a:lnTo>
                  <a:pt x="720" y="94"/>
                </a:lnTo>
                <a:lnTo>
                  <a:pt x="726" y="98"/>
                </a:lnTo>
                <a:lnTo>
                  <a:pt x="732" y="107"/>
                </a:lnTo>
                <a:lnTo>
                  <a:pt x="735" y="112"/>
                </a:lnTo>
                <a:lnTo>
                  <a:pt x="735" y="112"/>
                </a:lnTo>
                <a:lnTo>
                  <a:pt x="735" y="117"/>
                </a:lnTo>
                <a:lnTo>
                  <a:pt x="736" y="129"/>
                </a:lnTo>
                <a:lnTo>
                  <a:pt x="738" y="135"/>
                </a:lnTo>
                <a:lnTo>
                  <a:pt x="741" y="141"/>
                </a:lnTo>
                <a:lnTo>
                  <a:pt x="746" y="145"/>
                </a:lnTo>
                <a:lnTo>
                  <a:pt x="750" y="147"/>
                </a:lnTo>
                <a:lnTo>
                  <a:pt x="750" y="147"/>
                </a:lnTo>
                <a:lnTo>
                  <a:pt x="800" y="147"/>
                </a:lnTo>
                <a:lnTo>
                  <a:pt x="827" y="147"/>
                </a:lnTo>
                <a:lnTo>
                  <a:pt x="835" y="127"/>
                </a:lnTo>
                <a:lnTo>
                  <a:pt x="835" y="127"/>
                </a:lnTo>
                <a:lnTo>
                  <a:pt x="838" y="126"/>
                </a:lnTo>
                <a:lnTo>
                  <a:pt x="847" y="124"/>
                </a:lnTo>
                <a:lnTo>
                  <a:pt x="860" y="123"/>
                </a:lnTo>
                <a:lnTo>
                  <a:pt x="877" y="123"/>
                </a:lnTo>
                <a:lnTo>
                  <a:pt x="877" y="123"/>
                </a:lnTo>
                <a:lnTo>
                  <a:pt x="898" y="126"/>
                </a:lnTo>
                <a:lnTo>
                  <a:pt x="924" y="127"/>
                </a:lnTo>
                <a:lnTo>
                  <a:pt x="954" y="127"/>
                </a:lnTo>
                <a:lnTo>
                  <a:pt x="954" y="127"/>
                </a:lnTo>
                <a:lnTo>
                  <a:pt x="976" y="127"/>
                </a:lnTo>
                <a:lnTo>
                  <a:pt x="976" y="127"/>
                </a:lnTo>
                <a:lnTo>
                  <a:pt x="1004" y="127"/>
                </a:lnTo>
                <a:lnTo>
                  <a:pt x="1004" y="127"/>
                </a:lnTo>
                <a:lnTo>
                  <a:pt x="1008" y="123"/>
                </a:lnTo>
                <a:lnTo>
                  <a:pt x="1013" y="118"/>
                </a:lnTo>
                <a:lnTo>
                  <a:pt x="1017" y="112"/>
                </a:lnTo>
                <a:lnTo>
                  <a:pt x="1020" y="104"/>
                </a:lnTo>
                <a:lnTo>
                  <a:pt x="1022" y="101"/>
                </a:lnTo>
                <a:lnTo>
                  <a:pt x="1020" y="98"/>
                </a:lnTo>
                <a:lnTo>
                  <a:pt x="1019" y="94"/>
                </a:lnTo>
                <a:lnTo>
                  <a:pt x="1017" y="91"/>
                </a:lnTo>
                <a:lnTo>
                  <a:pt x="1013" y="88"/>
                </a:lnTo>
                <a:lnTo>
                  <a:pt x="1007" y="85"/>
                </a:lnTo>
                <a:lnTo>
                  <a:pt x="1007" y="85"/>
                </a:lnTo>
                <a:lnTo>
                  <a:pt x="995" y="79"/>
                </a:lnTo>
                <a:lnTo>
                  <a:pt x="986" y="71"/>
                </a:lnTo>
                <a:lnTo>
                  <a:pt x="978" y="65"/>
                </a:lnTo>
                <a:lnTo>
                  <a:pt x="973" y="58"/>
                </a:lnTo>
                <a:lnTo>
                  <a:pt x="966" y="47"/>
                </a:lnTo>
                <a:lnTo>
                  <a:pt x="964" y="43"/>
                </a:lnTo>
                <a:lnTo>
                  <a:pt x="972" y="20"/>
                </a:lnTo>
                <a:lnTo>
                  <a:pt x="984" y="0"/>
                </a:lnTo>
                <a:lnTo>
                  <a:pt x="1011" y="0"/>
                </a:lnTo>
                <a:lnTo>
                  <a:pt x="1011" y="0"/>
                </a:lnTo>
                <a:lnTo>
                  <a:pt x="1011" y="6"/>
                </a:lnTo>
                <a:lnTo>
                  <a:pt x="1013" y="18"/>
                </a:lnTo>
                <a:lnTo>
                  <a:pt x="1013" y="24"/>
                </a:lnTo>
                <a:lnTo>
                  <a:pt x="1016" y="29"/>
                </a:lnTo>
                <a:lnTo>
                  <a:pt x="1019" y="34"/>
                </a:lnTo>
                <a:lnTo>
                  <a:pt x="1022" y="35"/>
                </a:lnTo>
                <a:lnTo>
                  <a:pt x="1022" y="35"/>
                </a:lnTo>
                <a:lnTo>
                  <a:pt x="1025" y="37"/>
                </a:lnTo>
                <a:lnTo>
                  <a:pt x="1026" y="38"/>
                </a:lnTo>
                <a:lnTo>
                  <a:pt x="1032" y="46"/>
                </a:lnTo>
                <a:lnTo>
                  <a:pt x="1037" y="56"/>
                </a:lnTo>
                <a:lnTo>
                  <a:pt x="1041" y="70"/>
                </a:lnTo>
                <a:lnTo>
                  <a:pt x="1049" y="94"/>
                </a:lnTo>
                <a:lnTo>
                  <a:pt x="1053" y="104"/>
                </a:lnTo>
                <a:lnTo>
                  <a:pt x="1053" y="104"/>
                </a:lnTo>
                <a:lnTo>
                  <a:pt x="1061" y="109"/>
                </a:lnTo>
                <a:lnTo>
                  <a:pt x="1069" y="114"/>
                </a:lnTo>
                <a:lnTo>
                  <a:pt x="1079" y="120"/>
                </a:lnTo>
                <a:lnTo>
                  <a:pt x="1090" y="123"/>
                </a:lnTo>
                <a:lnTo>
                  <a:pt x="1102" y="126"/>
                </a:lnTo>
                <a:lnTo>
                  <a:pt x="1106" y="126"/>
                </a:lnTo>
                <a:lnTo>
                  <a:pt x="1112" y="124"/>
                </a:lnTo>
                <a:lnTo>
                  <a:pt x="1117" y="123"/>
                </a:lnTo>
                <a:lnTo>
                  <a:pt x="1121" y="120"/>
                </a:lnTo>
                <a:lnTo>
                  <a:pt x="1121" y="120"/>
                </a:lnTo>
                <a:lnTo>
                  <a:pt x="1129" y="112"/>
                </a:lnTo>
                <a:lnTo>
                  <a:pt x="1137" y="104"/>
                </a:lnTo>
                <a:lnTo>
                  <a:pt x="1146" y="89"/>
                </a:lnTo>
                <a:lnTo>
                  <a:pt x="1152" y="77"/>
                </a:lnTo>
                <a:lnTo>
                  <a:pt x="1153" y="73"/>
                </a:lnTo>
                <a:lnTo>
                  <a:pt x="1153" y="73"/>
                </a:lnTo>
                <a:lnTo>
                  <a:pt x="1162" y="73"/>
                </a:lnTo>
                <a:lnTo>
                  <a:pt x="1170" y="73"/>
                </a:lnTo>
                <a:lnTo>
                  <a:pt x="1179" y="76"/>
                </a:lnTo>
                <a:lnTo>
                  <a:pt x="1183" y="79"/>
                </a:lnTo>
                <a:lnTo>
                  <a:pt x="1186" y="82"/>
                </a:lnTo>
                <a:lnTo>
                  <a:pt x="1188" y="86"/>
                </a:lnTo>
                <a:lnTo>
                  <a:pt x="1189" y="92"/>
                </a:lnTo>
                <a:lnTo>
                  <a:pt x="1189" y="100"/>
                </a:lnTo>
                <a:lnTo>
                  <a:pt x="1188" y="109"/>
                </a:lnTo>
                <a:lnTo>
                  <a:pt x="1185" y="120"/>
                </a:lnTo>
                <a:lnTo>
                  <a:pt x="1179" y="130"/>
                </a:lnTo>
                <a:lnTo>
                  <a:pt x="1179" y="130"/>
                </a:lnTo>
                <a:lnTo>
                  <a:pt x="1167" y="154"/>
                </a:lnTo>
                <a:lnTo>
                  <a:pt x="1155" y="172"/>
                </a:lnTo>
                <a:lnTo>
                  <a:pt x="1144" y="186"/>
                </a:lnTo>
                <a:lnTo>
                  <a:pt x="1133" y="195"/>
                </a:lnTo>
                <a:lnTo>
                  <a:pt x="1126" y="201"/>
                </a:lnTo>
                <a:lnTo>
                  <a:pt x="1120" y="206"/>
                </a:lnTo>
                <a:lnTo>
                  <a:pt x="1114" y="207"/>
                </a:lnTo>
                <a:lnTo>
                  <a:pt x="1064" y="215"/>
                </a:lnTo>
                <a:lnTo>
                  <a:pt x="1106" y="249"/>
                </a:lnTo>
                <a:lnTo>
                  <a:pt x="1106" y="249"/>
                </a:lnTo>
                <a:lnTo>
                  <a:pt x="1087" y="257"/>
                </a:lnTo>
                <a:lnTo>
                  <a:pt x="1067" y="264"/>
                </a:lnTo>
                <a:lnTo>
                  <a:pt x="1049" y="272"/>
                </a:lnTo>
                <a:lnTo>
                  <a:pt x="1049" y="272"/>
                </a:lnTo>
                <a:lnTo>
                  <a:pt x="1041" y="277"/>
                </a:lnTo>
                <a:lnTo>
                  <a:pt x="1035" y="283"/>
                </a:lnTo>
                <a:lnTo>
                  <a:pt x="1031" y="289"/>
                </a:lnTo>
                <a:lnTo>
                  <a:pt x="1026" y="295"/>
                </a:lnTo>
                <a:lnTo>
                  <a:pt x="1025" y="301"/>
                </a:lnTo>
                <a:lnTo>
                  <a:pt x="1023" y="307"/>
                </a:lnTo>
                <a:lnTo>
                  <a:pt x="1022" y="319"/>
                </a:lnTo>
                <a:lnTo>
                  <a:pt x="1022" y="319"/>
                </a:lnTo>
                <a:lnTo>
                  <a:pt x="1022" y="325"/>
                </a:lnTo>
                <a:lnTo>
                  <a:pt x="1019" y="332"/>
                </a:lnTo>
                <a:lnTo>
                  <a:pt x="1013" y="347"/>
                </a:lnTo>
                <a:lnTo>
                  <a:pt x="1007" y="364"/>
                </a:lnTo>
                <a:lnTo>
                  <a:pt x="1004" y="372"/>
                </a:lnTo>
                <a:lnTo>
                  <a:pt x="1004" y="379"/>
                </a:lnTo>
                <a:lnTo>
                  <a:pt x="1004" y="379"/>
                </a:lnTo>
                <a:lnTo>
                  <a:pt x="1004" y="382"/>
                </a:lnTo>
                <a:lnTo>
                  <a:pt x="1005" y="385"/>
                </a:lnTo>
                <a:lnTo>
                  <a:pt x="1007" y="385"/>
                </a:lnTo>
                <a:lnTo>
                  <a:pt x="1008" y="387"/>
                </a:lnTo>
                <a:lnTo>
                  <a:pt x="1014" y="385"/>
                </a:lnTo>
                <a:lnTo>
                  <a:pt x="1020" y="382"/>
                </a:lnTo>
                <a:lnTo>
                  <a:pt x="1026" y="381"/>
                </a:lnTo>
                <a:lnTo>
                  <a:pt x="1032" y="381"/>
                </a:lnTo>
                <a:lnTo>
                  <a:pt x="1034" y="382"/>
                </a:lnTo>
                <a:lnTo>
                  <a:pt x="1035" y="384"/>
                </a:lnTo>
                <a:lnTo>
                  <a:pt x="1037" y="387"/>
                </a:lnTo>
                <a:lnTo>
                  <a:pt x="1037" y="391"/>
                </a:lnTo>
                <a:lnTo>
                  <a:pt x="1037" y="391"/>
                </a:lnTo>
                <a:lnTo>
                  <a:pt x="1038" y="396"/>
                </a:lnTo>
                <a:lnTo>
                  <a:pt x="1040" y="402"/>
                </a:lnTo>
                <a:lnTo>
                  <a:pt x="1046" y="412"/>
                </a:lnTo>
                <a:lnTo>
                  <a:pt x="1055" y="421"/>
                </a:lnTo>
                <a:lnTo>
                  <a:pt x="1064" y="432"/>
                </a:lnTo>
                <a:lnTo>
                  <a:pt x="1082" y="450"/>
                </a:lnTo>
                <a:lnTo>
                  <a:pt x="1088" y="458"/>
                </a:lnTo>
                <a:lnTo>
                  <a:pt x="1091" y="461"/>
                </a:lnTo>
                <a:lnTo>
                  <a:pt x="1091" y="464"/>
                </a:lnTo>
                <a:lnTo>
                  <a:pt x="1091" y="464"/>
                </a:lnTo>
                <a:lnTo>
                  <a:pt x="1093" y="467"/>
                </a:lnTo>
                <a:lnTo>
                  <a:pt x="1094" y="471"/>
                </a:lnTo>
                <a:lnTo>
                  <a:pt x="1103" y="479"/>
                </a:lnTo>
                <a:lnTo>
                  <a:pt x="1115" y="486"/>
                </a:lnTo>
                <a:lnTo>
                  <a:pt x="1129" y="495"/>
                </a:lnTo>
                <a:lnTo>
                  <a:pt x="1156" y="509"/>
                </a:lnTo>
                <a:lnTo>
                  <a:pt x="1168" y="514"/>
                </a:lnTo>
                <a:lnTo>
                  <a:pt x="1191" y="560"/>
                </a:lnTo>
                <a:lnTo>
                  <a:pt x="1210" y="556"/>
                </a:lnTo>
                <a:lnTo>
                  <a:pt x="1226" y="506"/>
                </a:lnTo>
                <a:lnTo>
                  <a:pt x="1229" y="434"/>
                </a:lnTo>
                <a:lnTo>
                  <a:pt x="1229" y="391"/>
                </a:lnTo>
                <a:lnTo>
                  <a:pt x="1229" y="391"/>
                </a:lnTo>
                <a:lnTo>
                  <a:pt x="1232" y="376"/>
                </a:lnTo>
                <a:lnTo>
                  <a:pt x="1236" y="360"/>
                </a:lnTo>
                <a:lnTo>
                  <a:pt x="1242" y="341"/>
                </a:lnTo>
                <a:lnTo>
                  <a:pt x="1248" y="325"/>
                </a:lnTo>
                <a:lnTo>
                  <a:pt x="1253" y="319"/>
                </a:lnTo>
                <a:lnTo>
                  <a:pt x="1259" y="313"/>
                </a:lnTo>
                <a:lnTo>
                  <a:pt x="1263" y="308"/>
                </a:lnTo>
                <a:lnTo>
                  <a:pt x="1269" y="305"/>
                </a:lnTo>
                <a:lnTo>
                  <a:pt x="1275" y="305"/>
                </a:lnTo>
                <a:lnTo>
                  <a:pt x="1283" y="307"/>
                </a:lnTo>
                <a:lnTo>
                  <a:pt x="1283" y="307"/>
                </a:lnTo>
                <a:lnTo>
                  <a:pt x="1297" y="314"/>
                </a:lnTo>
                <a:lnTo>
                  <a:pt x="1310" y="323"/>
                </a:lnTo>
                <a:lnTo>
                  <a:pt x="1322" y="334"/>
                </a:lnTo>
                <a:lnTo>
                  <a:pt x="1333" y="344"/>
                </a:lnTo>
                <a:lnTo>
                  <a:pt x="1342" y="355"/>
                </a:lnTo>
                <a:lnTo>
                  <a:pt x="1349" y="364"/>
                </a:lnTo>
                <a:lnTo>
                  <a:pt x="1355" y="375"/>
                </a:lnTo>
                <a:lnTo>
                  <a:pt x="1360" y="384"/>
                </a:lnTo>
                <a:lnTo>
                  <a:pt x="1360" y="384"/>
                </a:lnTo>
                <a:lnTo>
                  <a:pt x="1364" y="391"/>
                </a:lnTo>
                <a:lnTo>
                  <a:pt x="1370" y="399"/>
                </a:lnTo>
                <a:lnTo>
                  <a:pt x="1380" y="405"/>
                </a:lnTo>
                <a:lnTo>
                  <a:pt x="1389" y="409"/>
                </a:lnTo>
                <a:lnTo>
                  <a:pt x="1405" y="415"/>
                </a:lnTo>
                <a:lnTo>
                  <a:pt x="1413" y="418"/>
                </a:lnTo>
                <a:lnTo>
                  <a:pt x="1420" y="372"/>
                </a:lnTo>
                <a:lnTo>
                  <a:pt x="1420" y="372"/>
                </a:lnTo>
                <a:lnTo>
                  <a:pt x="1431" y="384"/>
                </a:lnTo>
                <a:lnTo>
                  <a:pt x="1455" y="409"/>
                </a:lnTo>
                <a:lnTo>
                  <a:pt x="1467" y="424"/>
                </a:lnTo>
                <a:lnTo>
                  <a:pt x="1479" y="438"/>
                </a:lnTo>
                <a:lnTo>
                  <a:pt x="1487" y="452"/>
                </a:lnTo>
                <a:lnTo>
                  <a:pt x="1488" y="456"/>
                </a:lnTo>
                <a:lnTo>
                  <a:pt x="1490" y="461"/>
                </a:lnTo>
                <a:lnTo>
                  <a:pt x="1490" y="461"/>
                </a:lnTo>
                <a:lnTo>
                  <a:pt x="1491" y="470"/>
                </a:lnTo>
                <a:lnTo>
                  <a:pt x="1494" y="485"/>
                </a:lnTo>
                <a:lnTo>
                  <a:pt x="1505" y="520"/>
                </a:lnTo>
                <a:lnTo>
                  <a:pt x="1520" y="563"/>
                </a:lnTo>
                <a:lnTo>
                  <a:pt x="1475" y="603"/>
                </a:lnTo>
                <a:lnTo>
                  <a:pt x="1475" y="603"/>
                </a:lnTo>
                <a:lnTo>
                  <a:pt x="1446" y="603"/>
                </a:lnTo>
                <a:lnTo>
                  <a:pt x="1423" y="606"/>
                </a:lnTo>
                <a:lnTo>
                  <a:pt x="1413" y="607"/>
                </a:lnTo>
                <a:lnTo>
                  <a:pt x="1405" y="610"/>
                </a:lnTo>
                <a:lnTo>
                  <a:pt x="1405" y="610"/>
                </a:lnTo>
                <a:lnTo>
                  <a:pt x="1399" y="615"/>
                </a:lnTo>
                <a:lnTo>
                  <a:pt x="1392" y="621"/>
                </a:lnTo>
                <a:lnTo>
                  <a:pt x="1377" y="636"/>
                </a:lnTo>
                <a:lnTo>
                  <a:pt x="1360" y="655"/>
                </a:lnTo>
                <a:lnTo>
                  <a:pt x="1386" y="663"/>
                </a:lnTo>
                <a:lnTo>
                  <a:pt x="1432" y="663"/>
                </a:lnTo>
                <a:lnTo>
                  <a:pt x="1432" y="663"/>
                </a:lnTo>
                <a:lnTo>
                  <a:pt x="1431" y="671"/>
                </a:lnTo>
                <a:lnTo>
                  <a:pt x="1428" y="684"/>
                </a:lnTo>
                <a:lnTo>
                  <a:pt x="1426" y="692"/>
                </a:lnTo>
                <a:lnTo>
                  <a:pt x="1422" y="699"/>
                </a:lnTo>
                <a:lnTo>
                  <a:pt x="1419" y="704"/>
                </a:lnTo>
                <a:lnTo>
                  <a:pt x="1416" y="705"/>
                </a:lnTo>
                <a:lnTo>
                  <a:pt x="1413" y="705"/>
                </a:lnTo>
                <a:lnTo>
                  <a:pt x="1413" y="705"/>
                </a:lnTo>
                <a:lnTo>
                  <a:pt x="1407" y="707"/>
                </a:lnTo>
                <a:lnTo>
                  <a:pt x="1399" y="710"/>
                </a:lnTo>
                <a:lnTo>
                  <a:pt x="1384" y="719"/>
                </a:lnTo>
                <a:lnTo>
                  <a:pt x="1367" y="732"/>
                </a:lnTo>
                <a:lnTo>
                  <a:pt x="1367" y="732"/>
                </a:lnTo>
                <a:lnTo>
                  <a:pt x="1358" y="746"/>
                </a:lnTo>
                <a:lnTo>
                  <a:pt x="1352" y="757"/>
                </a:lnTo>
                <a:lnTo>
                  <a:pt x="1348" y="767"/>
                </a:lnTo>
                <a:lnTo>
                  <a:pt x="1348" y="767"/>
                </a:lnTo>
                <a:lnTo>
                  <a:pt x="1334" y="800"/>
                </a:lnTo>
                <a:lnTo>
                  <a:pt x="1325" y="824"/>
                </a:lnTo>
                <a:lnTo>
                  <a:pt x="1286" y="832"/>
                </a:lnTo>
                <a:lnTo>
                  <a:pt x="1286" y="832"/>
                </a:lnTo>
                <a:lnTo>
                  <a:pt x="1284" y="831"/>
                </a:lnTo>
                <a:lnTo>
                  <a:pt x="1281" y="829"/>
                </a:lnTo>
                <a:lnTo>
                  <a:pt x="1274" y="831"/>
                </a:lnTo>
                <a:lnTo>
                  <a:pt x="1269" y="832"/>
                </a:lnTo>
                <a:lnTo>
                  <a:pt x="1263" y="837"/>
                </a:lnTo>
                <a:lnTo>
                  <a:pt x="1263" y="837"/>
                </a:lnTo>
                <a:lnTo>
                  <a:pt x="1248" y="847"/>
                </a:lnTo>
                <a:lnTo>
                  <a:pt x="1248" y="847"/>
                </a:lnTo>
                <a:lnTo>
                  <a:pt x="1241" y="862"/>
                </a:lnTo>
                <a:lnTo>
                  <a:pt x="1224" y="895"/>
                </a:lnTo>
                <a:lnTo>
                  <a:pt x="1213" y="917"/>
                </a:lnTo>
                <a:lnTo>
                  <a:pt x="1206" y="936"/>
                </a:lnTo>
                <a:lnTo>
                  <a:pt x="1200" y="954"/>
                </a:lnTo>
                <a:lnTo>
                  <a:pt x="1198" y="969"/>
                </a:lnTo>
                <a:lnTo>
                  <a:pt x="1198" y="969"/>
                </a:lnTo>
                <a:lnTo>
                  <a:pt x="1198" y="1051"/>
                </a:lnTo>
                <a:lnTo>
                  <a:pt x="1198" y="1051"/>
                </a:lnTo>
                <a:lnTo>
                  <a:pt x="1197" y="1055"/>
                </a:lnTo>
                <a:lnTo>
                  <a:pt x="1194" y="1058"/>
                </a:lnTo>
                <a:lnTo>
                  <a:pt x="1189" y="1060"/>
                </a:lnTo>
                <a:lnTo>
                  <a:pt x="1183" y="1060"/>
                </a:lnTo>
                <a:lnTo>
                  <a:pt x="1173" y="1058"/>
                </a:lnTo>
                <a:lnTo>
                  <a:pt x="1168" y="1058"/>
                </a:lnTo>
                <a:lnTo>
                  <a:pt x="1149" y="1012"/>
                </a:lnTo>
                <a:lnTo>
                  <a:pt x="1149" y="1012"/>
                </a:lnTo>
                <a:lnTo>
                  <a:pt x="1127" y="1003"/>
                </a:lnTo>
                <a:lnTo>
                  <a:pt x="1111" y="997"/>
                </a:lnTo>
                <a:lnTo>
                  <a:pt x="1105" y="994"/>
                </a:lnTo>
                <a:lnTo>
                  <a:pt x="1099" y="994"/>
                </a:lnTo>
                <a:lnTo>
                  <a:pt x="1099" y="994"/>
                </a:lnTo>
                <a:lnTo>
                  <a:pt x="1090" y="992"/>
                </a:lnTo>
                <a:lnTo>
                  <a:pt x="1079" y="991"/>
                </a:lnTo>
                <a:lnTo>
                  <a:pt x="1063" y="989"/>
                </a:lnTo>
                <a:lnTo>
                  <a:pt x="1053" y="991"/>
                </a:lnTo>
                <a:lnTo>
                  <a:pt x="1041" y="994"/>
                </a:lnTo>
                <a:lnTo>
                  <a:pt x="1041" y="994"/>
                </a:lnTo>
                <a:lnTo>
                  <a:pt x="1026" y="997"/>
                </a:lnTo>
                <a:lnTo>
                  <a:pt x="1010" y="1003"/>
                </a:lnTo>
                <a:lnTo>
                  <a:pt x="1001" y="1007"/>
                </a:lnTo>
                <a:lnTo>
                  <a:pt x="992" y="1012"/>
                </a:lnTo>
                <a:lnTo>
                  <a:pt x="984" y="1016"/>
                </a:lnTo>
                <a:lnTo>
                  <a:pt x="978" y="1024"/>
                </a:lnTo>
                <a:lnTo>
                  <a:pt x="973" y="1031"/>
                </a:lnTo>
                <a:lnTo>
                  <a:pt x="970" y="1040"/>
                </a:lnTo>
                <a:lnTo>
                  <a:pt x="969" y="1051"/>
                </a:lnTo>
                <a:lnTo>
                  <a:pt x="970" y="1061"/>
                </a:lnTo>
                <a:lnTo>
                  <a:pt x="975" y="1075"/>
                </a:lnTo>
                <a:lnTo>
                  <a:pt x="981" y="1089"/>
                </a:lnTo>
                <a:lnTo>
                  <a:pt x="992" y="1105"/>
                </a:lnTo>
                <a:lnTo>
                  <a:pt x="1007" y="1123"/>
                </a:lnTo>
                <a:lnTo>
                  <a:pt x="1007" y="1123"/>
                </a:lnTo>
                <a:lnTo>
                  <a:pt x="1022" y="1140"/>
                </a:lnTo>
                <a:lnTo>
                  <a:pt x="1035" y="1152"/>
                </a:lnTo>
                <a:lnTo>
                  <a:pt x="1046" y="1161"/>
                </a:lnTo>
                <a:lnTo>
                  <a:pt x="1055" y="1167"/>
                </a:lnTo>
                <a:lnTo>
                  <a:pt x="1063" y="1169"/>
                </a:lnTo>
                <a:lnTo>
                  <a:pt x="1067" y="1170"/>
                </a:lnTo>
                <a:lnTo>
                  <a:pt x="1072" y="1167"/>
                </a:lnTo>
                <a:lnTo>
                  <a:pt x="1075" y="1164"/>
                </a:lnTo>
                <a:lnTo>
                  <a:pt x="1076" y="1160"/>
                </a:lnTo>
                <a:lnTo>
                  <a:pt x="1078" y="1155"/>
                </a:lnTo>
                <a:lnTo>
                  <a:pt x="1078" y="1143"/>
                </a:lnTo>
                <a:lnTo>
                  <a:pt x="1076" y="1131"/>
                </a:lnTo>
                <a:lnTo>
                  <a:pt x="1121" y="1161"/>
                </a:lnTo>
                <a:lnTo>
                  <a:pt x="1118" y="1211"/>
                </a:lnTo>
                <a:lnTo>
                  <a:pt x="1118" y="1211"/>
                </a:lnTo>
                <a:lnTo>
                  <a:pt x="1123" y="1208"/>
                </a:lnTo>
                <a:lnTo>
                  <a:pt x="1133" y="1202"/>
                </a:lnTo>
                <a:lnTo>
                  <a:pt x="1140" y="1199"/>
                </a:lnTo>
                <a:lnTo>
                  <a:pt x="1146" y="1200"/>
                </a:lnTo>
                <a:lnTo>
                  <a:pt x="1147" y="1202"/>
                </a:lnTo>
                <a:lnTo>
                  <a:pt x="1150" y="1203"/>
                </a:lnTo>
                <a:lnTo>
                  <a:pt x="1152" y="1206"/>
                </a:lnTo>
                <a:lnTo>
                  <a:pt x="1153" y="1211"/>
                </a:lnTo>
                <a:lnTo>
                  <a:pt x="1153" y="1211"/>
                </a:lnTo>
                <a:lnTo>
                  <a:pt x="1155" y="1220"/>
                </a:lnTo>
                <a:lnTo>
                  <a:pt x="1156" y="1224"/>
                </a:lnTo>
                <a:lnTo>
                  <a:pt x="1159" y="1228"/>
                </a:lnTo>
                <a:lnTo>
                  <a:pt x="1164" y="1231"/>
                </a:lnTo>
                <a:lnTo>
                  <a:pt x="1168" y="1234"/>
                </a:lnTo>
                <a:lnTo>
                  <a:pt x="1173" y="1240"/>
                </a:lnTo>
                <a:lnTo>
                  <a:pt x="1177" y="1249"/>
                </a:lnTo>
                <a:lnTo>
                  <a:pt x="1183" y="1261"/>
                </a:lnTo>
                <a:lnTo>
                  <a:pt x="1183" y="1261"/>
                </a:lnTo>
                <a:lnTo>
                  <a:pt x="1189" y="1276"/>
                </a:lnTo>
                <a:lnTo>
                  <a:pt x="1195" y="1288"/>
                </a:lnTo>
                <a:lnTo>
                  <a:pt x="1201" y="1297"/>
                </a:lnTo>
                <a:lnTo>
                  <a:pt x="1207" y="1304"/>
                </a:lnTo>
                <a:lnTo>
                  <a:pt x="1213" y="1309"/>
                </a:lnTo>
                <a:lnTo>
                  <a:pt x="1220" y="1312"/>
                </a:lnTo>
                <a:lnTo>
                  <a:pt x="1224" y="1314"/>
                </a:lnTo>
                <a:lnTo>
                  <a:pt x="1229" y="1315"/>
                </a:lnTo>
                <a:lnTo>
                  <a:pt x="1229" y="1315"/>
                </a:lnTo>
                <a:lnTo>
                  <a:pt x="1235" y="1314"/>
                </a:lnTo>
                <a:lnTo>
                  <a:pt x="1239" y="1311"/>
                </a:lnTo>
                <a:lnTo>
                  <a:pt x="1253" y="1300"/>
                </a:lnTo>
                <a:lnTo>
                  <a:pt x="1268" y="1289"/>
                </a:lnTo>
                <a:lnTo>
                  <a:pt x="1275" y="1285"/>
                </a:lnTo>
                <a:lnTo>
                  <a:pt x="1283" y="1285"/>
                </a:lnTo>
                <a:lnTo>
                  <a:pt x="1283" y="1285"/>
                </a:lnTo>
                <a:lnTo>
                  <a:pt x="1346" y="1288"/>
                </a:lnTo>
                <a:lnTo>
                  <a:pt x="1405" y="1292"/>
                </a:lnTo>
                <a:lnTo>
                  <a:pt x="1405" y="1292"/>
                </a:lnTo>
                <a:lnTo>
                  <a:pt x="1426" y="1289"/>
                </a:lnTo>
                <a:lnTo>
                  <a:pt x="1443" y="1289"/>
                </a:lnTo>
                <a:lnTo>
                  <a:pt x="1461" y="1288"/>
                </a:lnTo>
                <a:lnTo>
                  <a:pt x="1481" y="1289"/>
                </a:lnTo>
                <a:lnTo>
                  <a:pt x="1500" y="1294"/>
                </a:lnTo>
                <a:lnTo>
                  <a:pt x="1509" y="1297"/>
                </a:lnTo>
                <a:lnTo>
                  <a:pt x="1518" y="1300"/>
                </a:lnTo>
                <a:lnTo>
                  <a:pt x="1526" y="1304"/>
                </a:lnTo>
                <a:lnTo>
                  <a:pt x="1532" y="1311"/>
                </a:lnTo>
                <a:lnTo>
                  <a:pt x="1532" y="1311"/>
                </a:lnTo>
                <a:lnTo>
                  <a:pt x="1544" y="1323"/>
                </a:lnTo>
                <a:lnTo>
                  <a:pt x="1556" y="1330"/>
                </a:lnTo>
                <a:lnTo>
                  <a:pt x="1570" y="1336"/>
                </a:lnTo>
                <a:lnTo>
                  <a:pt x="1582" y="1342"/>
                </a:lnTo>
                <a:lnTo>
                  <a:pt x="1594" y="1347"/>
                </a:lnTo>
                <a:lnTo>
                  <a:pt x="1604" y="1353"/>
                </a:lnTo>
                <a:lnTo>
                  <a:pt x="1608" y="1357"/>
                </a:lnTo>
                <a:lnTo>
                  <a:pt x="1612" y="1362"/>
                </a:lnTo>
                <a:lnTo>
                  <a:pt x="1614" y="1366"/>
                </a:lnTo>
                <a:lnTo>
                  <a:pt x="1617" y="1372"/>
                </a:lnTo>
                <a:lnTo>
                  <a:pt x="1617" y="1372"/>
                </a:lnTo>
                <a:lnTo>
                  <a:pt x="1618" y="1384"/>
                </a:lnTo>
                <a:lnTo>
                  <a:pt x="1620" y="1397"/>
                </a:lnTo>
                <a:lnTo>
                  <a:pt x="1620" y="1418"/>
                </a:lnTo>
                <a:lnTo>
                  <a:pt x="1617" y="1436"/>
                </a:lnTo>
                <a:lnTo>
                  <a:pt x="1617" y="1449"/>
                </a:lnTo>
                <a:lnTo>
                  <a:pt x="1617" y="1449"/>
                </a:lnTo>
                <a:lnTo>
                  <a:pt x="1618" y="1454"/>
                </a:lnTo>
                <a:lnTo>
                  <a:pt x="1623" y="1458"/>
                </a:lnTo>
                <a:lnTo>
                  <a:pt x="1630" y="1461"/>
                </a:lnTo>
                <a:lnTo>
                  <a:pt x="1638" y="1464"/>
                </a:lnTo>
                <a:lnTo>
                  <a:pt x="1659" y="1468"/>
                </a:lnTo>
                <a:lnTo>
                  <a:pt x="1677" y="1468"/>
                </a:lnTo>
                <a:lnTo>
                  <a:pt x="1677" y="1468"/>
                </a:lnTo>
                <a:lnTo>
                  <a:pt x="1686" y="1469"/>
                </a:lnTo>
                <a:lnTo>
                  <a:pt x="1697" y="1474"/>
                </a:lnTo>
                <a:lnTo>
                  <a:pt x="1706" y="1480"/>
                </a:lnTo>
                <a:lnTo>
                  <a:pt x="1715" y="1487"/>
                </a:lnTo>
                <a:lnTo>
                  <a:pt x="1730" y="1501"/>
                </a:lnTo>
                <a:lnTo>
                  <a:pt x="1734" y="1507"/>
                </a:lnTo>
                <a:lnTo>
                  <a:pt x="1734" y="1507"/>
                </a:lnTo>
                <a:lnTo>
                  <a:pt x="1751" y="1499"/>
                </a:lnTo>
                <a:lnTo>
                  <a:pt x="1765" y="1493"/>
                </a:lnTo>
                <a:lnTo>
                  <a:pt x="1771" y="1492"/>
                </a:lnTo>
                <a:lnTo>
                  <a:pt x="1777" y="1492"/>
                </a:lnTo>
                <a:lnTo>
                  <a:pt x="1777" y="1492"/>
                </a:lnTo>
                <a:lnTo>
                  <a:pt x="1790" y="1489"/>
                </a:lnTo>
                <a:lnTo>
                  <a:pt x="1804" y="1487"/>
                </a:lnTo>
                <a:lnTo>
                  <a:pt x="1811" y="1487"/>
                </a:lnTo>
                <a:lnTo>
                  <a:pt x="1816" y="1490"/>
                </a:lnTo>
                <a:lnTo>
                  <a:pt x="1820" y="1495"/>
                </a:lnTo>
                <a:lnTo>
                  <a:pt x="1823" y="1502"/>
                </a:lnTo>
                <a:lnTo>
                  <a:pt x="1823" y="1502"/>
                </a:lnTo>
                <a:lnTo>
                  <a:pt x="1825" y="1507"/>
                </a:lnTo>
                <a:lnTo>
                  <a:pt x="1826" y="1511"/>
                </a:lnTo>
                <a:lnTo>
                  <a:pt x="1831" y="1517"/>
                </a:lnTo>
                <a:lnTo>
                  <a:pt x="1837" y="1523"/>
                </a:lnTo>
                <a:lnTo>
                  <a:pt x="1843" y="1531"/>
                </a:lnTo>
                <a:lnTo>
                  <a:pt x="1845" y="1537"/>
                </a:lnTo>
                <a:lnTo>
                  <a:pt x="1845" y="1543"/>
                </a:lnTo>
                <a:lnTo>
                  <a:pt x="1845" y="1551"/>
                </a:lnTo>
                <a:lnTo>
                  <a:pt x="1843" y="1560"/>
                </a:lnTo>
                <a:lnTo>
                  <a:pt x="1840" y="1570"/>
                </a:lnTo>
                <a:lnTo>
                  <a:pt x="1835" y="1584"/>
                </a:lnTo>
                <a:lnTo>
                  <a:pt x="1819" y="1617"/>
                </a:lnTo>
                <a:lnTo>
                  <a:pt x="1819" y="1617"/>
                </a:lnTo>
                <a:lnTo>
                  <a:pt x="1810" y="1635"/>
                </a:lnTo>
                <a:lnTo>
                  <a:pt x="1801" y="1649"/>
                </a:lnTo>
                <a:lnTo>
                  <a:pt x="1793" y="1661"/>
                </a:lnTo>
                <a:lnTo>
                  <a:pt x="1786" y="1670"/>
                </a:lnTo>
                <a:lnTo>
                  <a:pt x="1778" y="1676"/>
                </a:lnTo>
                <a:lnTo>
                  <a:pt x="1772" y="1680"/>
                </a:lnTo>
                <a:lnTo>
                  <a:pt x="1768" y="1682"/>
                </a:lnTo>
                <a:lnTo>
                  <a:pt x="1763" y="1683"/>
                </a:lnTo>
                <a:lnTo>
                  <a:pt x="1757" y="1683"/>
                </a:lnTo>
                <a:lnTo>
                  <a:pt x="1752" y="1682"/>
                </a:lnTo>
                <a:lnTo>
                  <a:pt x="1749" y="1682"/>
                </a:lnTo>
                <a:lnTo>
                  <a:pt x="1751" y="1686"/>
                </a:lnTo>
                <a:lnTo>
                  <a:pt x="1751" y="1686"/>
                </a:lnTo>
                <a:lnTo>
                  <a:pt x="1752" y="1703"/>
                </a:lnTo>
                <a:lnTo>
                  <a:pt x="1754" y="1723"/>
                </a:lnTo>
                <a:lnTo>
                  <a:pt x="1754" y="1763"/>
                </a:lnTo>
                <a:lnTo>
                  <a:pt x="1754" y="1763"/>
                </a:lnTo>
                <a:lnTo>
                  <a:pt x="1754" y="1768"/>
                </a:lnTo>
                <a:lnTo>
                  <a:pt x="1751" y="1771"/>
                </a:lnTo>
                <a:lnTo>
                  <a:pt x="1743" y="1780"/>
                </a:lnTo>
                <a:lnTo>
                  <a:pt x="1733" y="1786"/>
                </a:lnTo>
                <a:lnTo>
                  <a:pt x="1719" y="1792"/>
                </a:lnTo>
                <a:lnTo>
                  <a:pt x="1697" y="1803"/>
                </a:lnTo>
                <a:lnTo>
                  <a:pt x="1684" y="1806"/>
                </a:lnTo>
                <a:lnTo>
                  <a:pt x="1684" y="1806"/>
                </a:lnTo>
                <a:lnTo>
                  <a:pt x="1678" y="1827"/>
                </a:lnTo>
                <a:lnTo>
                  <a:pt x="1672" y="1843"/>
                </a:lnTo>
                <a:lnTo>
                  <a:pt x="1666" y="1858"/>
                </a:lnTo>
                <a:lnTo>
                  <a:pt x="1666" y="1858"/>
                </a:lnTo>
                <a:lnTo>
                  <a:pt x="1660" y="1868"/>
                </a:lnTo>
                <a:lnTo>
                  <a:pt x="1651" y="1878"/>
                </a:lnTo>
                <a:lnTo>
                  <a:pt x="1624" y="1905"/>
                </a:lnTo>
                <a:lnTo>
                  <a:pt x="1597" y="1932"/>
                </a:lnTo>
                <a:lnTo>
                  <a:pt x="1586" y="1941"/>
                </a:lnTo>
                <a:lnTo>
                  <a:pt x="1577" y="1948"/>
                </a:lnTo>
                <a:lnTo>
                  <a:pt x="1577" y="1948"/>
                </a:lnTo>
                <a:lnTo>
                  <a:pt x="1527" y="1970"/>
                </a:lnTo>
                <a:lnTo>
                  <a:pt x="1559" y="2000"/>
                </a:lnTo>
                <a:lnTo>
                  <a:pt x="1559" y="2000"/>
                </a:lnTo>
                <a:lnTo>
                  <a:pt x="1555" y="2003"/>
                </a:lnTo>
                <a:lnTo>
                  <a:pt x="1546" y="2011"/>
                </a:lnTo>
                <a:lnTo>
                  <a:pt x="1531" y="2020"/>
                </a:lnTo>
                <a:lnTo>
                  <a:pt x="1523" y="2025"/>
                </a:lnTo>
                <a:lnTo>
                  <a:pt x="1512" y="2028"/>
                </a:lnTo>
                <a:lnTo>
                  <a:pt x="1512" y="2028"/>
                </a:lnTo>
                <a:lnTo>
                  <a:pt x="1503" y="2031"/>
                </a:lnTo>
                <a:lnTo>
                  <a:pt x="1494" y="2035"/>
                </a:lnTo>
                <a:lnTo>
                  <a:pt x="1487" y="2040"/>
                </a:lnTo>
                <a:lnTo>
                  <a:pt x="1481" y="2046"/>
                </a:lnTo>
                <a:lnTo>
                  <a:pt x="1476" y="2053"/>
                </a:lnTo>
                <a:lnTo>
                  <a:pt x="1472" y="2059"/>
                </a:lnTo>
                <a:lnTo>
                  <a:pt x="1469" y="2067"/>
                </a:lnTo>
                <a:lnTo>
                  <a:pt x="1467" y="2073"/>
                </a:lnTo>
                <a:lnTo>
                  <a:pt x="1467" y="2073"/>
                </a:lnTo>
                <a:lnTo>
                  <a:pt x="1464" y="2080"/>
                </a:lnTo>
                <a:lnTo>
                  <a:pt x="1460" y="2086"/>
                </a:lnTo>
                <a:lnTo>
                  <a:pt x="1447" y="2097"/>
                </a:lnTo>
                <a:lnTo>
                  <a:pt x="1441" y="2103"/>
                </a:lnTo>
                <a:lnTo>
                  <a:pt x="1437" y="2112"/>
                </a:lnTo>
                <a:lnTo>
                  <a:pt x="1434" y="2123"/>
                </a:lnTo>
                <a:lnTo>
                  <a:pt x="1432" y="2135"/>
                </a:lnTo>
                <a:lnTo>
                  <a:pt x="1432" y="2135"/>
                </a:lnTo>
                <a:lnTo>
                  <a:pt x="1431" y="2165"/>
                </a:lnTo>
                <a:lnTo>
                  <a:pt x="1428" y="2197"/>
                </a:lnTo>
                <a:lnTo>
                  <a:pt x="1422" y="2222"/>
                </a:lnTo>
                <a:lnTo>
                  <a:pt x="1420" y="2231"/>
                </a:lnTo>
                <a:lnTo>
                  <a:pt x="1417" y="2239"/>
                </a:lnTo>
                <a:lnTo>
                  <a:pt x="1417" y="2239"/>
                </a:lnTo>
                <a:lnTo>
                  <a:pt x="1398" y="2266"/>
                </a:lnTo>
                <a:lnTo>
                  <a:pt x="1387" y="2284"/>
                </a:lnTo>
                <a:lnTo>
                  <a:pt x="1378" y="2299"/>
                </a:lnTo>
                <a:lnTo>
                  <a:pt x="1378" y="2299"/>
                </a:lnTo>
                <a:lnTo>
                  <a:pt x="1375" y="2307"/>
                </a:lnTo>
                <a:lnTo>
                  <a:pt x="1370" y="2314"/>
                </a:lnTo>
                <a:lnTo>
                  <a:pt x="1358" y="2328"/>
                </a:lnTo>
                <a:lnTo>
                  <a:pt x="1343" y="2341"/>
                </a:lnTo>
                <a:lnTo>
                  <a:pt x="1343" y="2341"/>
                </a:lnTo>
                <a:lnTo>
                  <a:pt x="1337" y="2343"/>
                </a:lnTo>
                <a:lnTo>
                  <a:pt x="1331" y="2343"/>
                </a:lnTo>
                <a:lnTo>
                  <a:pt x="1324" y="2341"/>
                </a:lnTo>
                <a:lnTo>
                  <a:pt x="1315" y="2338"/>
                </a:lnTo>
                <a:lnTo>
                  <a:pt x="1309" y="2334"/>
                </a:lnTo>
                <a:lnTo>
                  <a:pt x="1306" y="2329"/>
                </a:lnTo>
                <a:lnTo>
                  <a:pt x="1304" y="2326"/>
                </a:lnTo>
                <a:lnTo>
                  <a:pt x="1303" y="2320"/>
                </a:lnTo>
                <a:lnTo>
                  <a:pt x="1303" y="2314"/>
                </a:lnTo>
                <a:lnTo>
                  <a:pt x="1303" y="2314"/>
                </a:lnTo>
                <a:lnTo>
                  <a:pt x="1303" y="2177"/>
                </a:lnTo>
                <a:lnTo>
                  <a:pt x="1303" y="2177"/>
                </a:lnTo>
                <a:lnTo>
                  <a:pt x="1310" y="2005"/>
                </a:lnTo>
                <a:lnTo>
                  <a:pt x="1310" y="2005"/>
                </a:lnTo>
                <a:lnTo>
                  <a:pt x="1328" y="1964"/>
                </a:lnTo>
                <a:lnTo>
                  <a:pt x="1342" y="1935"/>
                </a:lnTo>
                <a:lnTo>
                  <a:pt x="1346" y="1923"/>
                </a:lnTo>
                <a:lnTo>
                  <a:pt x="1348" y="1916"/>
                </a:lnTo>
                <a:lnTo>
                  <a:pt x="1348" y="1916"/>
                </a:lnTo>
                <a:lnTo>
                  <a:pt x="1346" y="1902"/>
                </a:lnTo>
                <a:lnTo>
                  <a:pt x="1342" y="1881"/>
                </a:lnTo>
                <a:lnTo>
                  <a:pt x="1342" y="1869"/>
                </a:lnTo>
                <a:lnTo>
                  <a:pt x="1342" y="1857"/>
                </a:lnTo>
                <a:lnTo>
                  <a:pt x="1343" y="1845"/>
                </a:lnTo>
                <a:lnTo>
                  <a:pt x="1348" y="1836"/>
                </a:lnTo>
                <a:lnTo>
                  <a:pt x="1348" y="1836"/>
                </a:lnTo>
                <a:lnTo>
                  <a:pt x="1352" y="1825"/>
                </a:lnTo>
                <a:lnTo>
                  <a:pt x="1355" y="1813"/>
                </a:lnTo>
                <a:lnTo>
                  <a:pt x="1358" y="1800"/>
                </a:lnTo>
                <a:lnTo>
                  <a:pt x="1358" y="1783"/>
                </a:lnTo>
                <a:lnTo>
                  <a:pt x="1358" y="1753"/>
                </a:lnTo>
                <a:lnTo>
                  <a:pt x="1355" y="1729"/>
                </a:lnTo>
                <a:lnTo>
                  <a:pt x="1355" y="1729"/>
                </a:lnTo>
                <a:lnTo>
                  <a:pt x="1352" y="1708"/>
                </a:lnTo>
                <a:lnTo>
                  <a:pt x="1349" y="1697"/>
                </a:lnTo>
                <a:lnTo>
                  <a:pt x="1345" y="1686"/>
                </a:lnTo>
                <a:lnTo>
                  <a:pt x="1340" y="1677"/>
                </a:lnTo>
                <a:lnTo>
                  <a:pt x="1333" y="1670"/>
                </a:lnTo>
                <a:lnTo>
                  <a:pt x="1322" y="1664"/>
                </a:lnTo>
                <a:lnTo>
                  <a:pt x="1310" y="1659"/>
                </a:lnTo>
                <a:lnTo>
                  <a:pt x="1310" y="1659"/>
                </a:lnTo>
                <a:lnTo>
                  <a:pt x="1303" y="1658"/>
                </a:lnTo>
                <a:lnTo>
                  <a:pt x="1297" y="1655"/>
                </a:lnTo>
                <a:lnTo>
                  <a:pt x="1290" y="1650"/>
                </a:lnTo>
                <a:lnTo>
                  <a:pt x="1284" y="1646"/>
                </a:lnTo>
                <a:lnTo>
                  <a:pt x="1274" y="1634"/>
                </a:lnTo>
                <a:lnTo>
                  <a:pt x="1266" y="1620"/>
                </a:lnTo>
                <a:lnTo>
                  <a:pt x="1259" y="1606"/>
                </a:lnTo>
                <a:lnTo>
                  <a:pt x="1254" y="1594"/>
                </a:lnTo>
                <a:lnTo>
                  <a:pt x="1248" y="1575"/>
                </a:lnTo>
                <a:lnTo>
                  <a:pt x="1248" y="1575"/>
                </a:lnTo>
                <a:lnTo>
                  <a:pt x="1245" y="1570"/>
                </a:lnTo>
                <a:lnTo>
                  <a:pt x="1242" y="1564"/>
                </a:lnTo>
                <a:lnTo>
                  <a:pt x="1230" y="1554"/>
                </a:lnTo>
                <a:lnTo>
                  <a:pt x="1217" y="1540"/>
                </a:lnTo>
                <a:lnTo>
                  <a:pt x="1210" y="1531"/>
                </a:lnTo>
                <a:lnTo>
                  <a:pt x="1206" y="1522"/>
                </a:lnTo>
                <a:lnTo>
                  <a:pt x="1206" y="1522"/>
                </a:lnTo>
                <a:lnTo>
                  <a:pt x="1198" y="1502"/>
                </a:lnTo>
                <a:lnTo>
                  <a:pt x="1191" y="1484"/>
                </a:lnTo>
                <a:lnTo>
                  <a:pt x="1188" y="1475"/>
                </a:lnTo>
                <a:lnTo>
                  <a:pt x="1186" y="1466"/>
                </a:lnTo>
                <a:lnTo>
                  <a:pt x="1186" y="1457"/>
                </a:lnTo>
                <a:lnTo>
                  <a:pt x="1186" y="1449"/>
                </a:lnTo>
                <a:lnTo>
                  <a:pt x="1186" y="1449"/>
                </a:lnTo>
                <a:lnTo>
                  <a:pt x="1189" y="1440"/>
                </a:lnTo>
                <a:lnTo>
                  <a:pt x="1195" y="1431"/>
                </a:lnTo>
                <a:lnTo>
                  <a:pt x="1203" y="1424"/>
                </a:lnTo>
                <a:lnTo>
                  <a:pt x="1212" y="1415"/>
                </a:lnTo>
                <a:lnTo>
                  <a:pt x="1226" y="1404"/>
                </a:lnTo>
                <a:lnTo>
                  <a:pt x="1233" y="1400"/>
                </a:lnTo>
                <a:lnTo>
                  <a:pt x="1248" y="1357"/>
                </a:lnTo>
                <a:lnTo>
                  <a:pt x="1248" y="1357"/>
                </a:lnTo>
                <a:lnTo>
                  <a:pt x="1232" y="1353"/>
                </a:lnTo>
                <a:lnTo>
                  <a:pt x="1194" y="1339"/>
                </a:lnTo>
                <a:lnTo>
                  <a:pt x="1173" y="1329"/>
                </a:lnTo>
                <a:lnTo>
                  <a:pt x="1152" y="1318"/>
                </a:lnTo>
                <a:lnTo>
                  <a:pt x="1132" y="1306"/>
                </a:lnTo>
                <a:lnTo>
                  <a:pt x="1124" y="1298"/>
                </a:lnTo>
                <a:lnTo>
                  <a:pt x="1118" y="1292"/>
                </a:lnTo>
                <a:lnTo>
                  <a:pt x="1118" y="1292"/>
                </a:lnTo>
                <a:lnTo>
                  <a:pt x="1106" y="1279"/>
                </a:lnTo>
                <a:lnTo>
                  <a:pt x="1096" y="1270"/>
                </a:lnTo>
                <a:lnTo>
                  <a:pt x="1087" y="1264"/>
                </a:lnTo>
                <a:lnTo>
                  <a:pt x="1078" y="1261"/>
                </a:lnTo>
                <a:lnTo>
                  <a:pt x="1070" y="1258"/>
                </a:lnTo>
                <a:lnTo>
                  <a:pt x="1066" y="1258"/>
                </a:lnTo>
                <a:lnTo>
                  <a:pt x="1061" y="1258"/>
                </a:lnTo>
                <a:lnTo>
                  <a:pt x="1034" y="1218"/>
                </a:lnTo>
                <a:lnTo>
                  <a:pt x="1034" y="1218"/>
                </a:lnTo>
                <a:lnTo>
                  <a:pt x="980" y="1218"/>
                </a:lnTo>
                <a:lnTo>
                  <a:pt x="980" y="1218"/>
                </a:lnTo>
                <a:lnTo>
                  <a:pt x="966" y="1217"/>
                </a:lnTo>
                <a:lnTo>
                  <a:pt x="949" y="1211"/>
                </a:lnTo>
                <a:lnTo>
                  <a:pt x="931" y="1203"/>
                </a:lnTo>
                <a:lnTo>
                  <a:pt x="912" y="1193"/>
                </a:lnTo>
                <a:lnTo>
                  <a:pt x="893" y="1181"/>
                </a:lnTo>
                <a:lnTo>
                  <a:pt x="878" y="1169"/>
                </a:lnTo>
                <a:lnTo>
                  <a:pt x="868" y="1157"/>
                </a:lnTo>
                <a:lnTo>
                  <a:pt x="863" y="1152"/>
                </a:lnTo>
                <a:lnTo>
                  <a:pt x="862" y="1146"/>
                </a:lnTo>
                <a:lnTo>
                  <a:pt x="862" y="1146"/>
                </a:lnTo>
                <a:lnTo>
                  <a:pt x="860" y="1137"/>
                </a:lnTo>
                <a:lnTo>
                  <a:pt x="862" y="1126"/>
                </a:lnTo>
                <a:lnTo>
                  <a:pt x="866" y="1117"/>
                </a:lnTo>
                <a:lnTo>
                  <a:pt x="872" y="1110"/>
                </a:lnTo>
                <a:lnTo>
                  <a:pt x="883" y="1098"/>
                </a:lnTo>
                <a:lnTo>
                  <a:pt x="887" y="1093"/>
                </a:lnTo>
                <a:lnTo>
                  <a:pt x="887" y="1093"/>
                </a:lnTo>
                <a:lnTo>
                  <a:pt x="886" y="1093"/>
                </a:lnTo>
                <a:lnTo>
                  <a:pt x="884" y="1095"/>
                </a:lnTo>
                <a:lnTo>
                  <a:pt x="880" y="1095"/>
                </a:lnTo>
                <a:lnTo>
                  <a:pt x="875" y="1093"/>
                </a:lnTo>
                <a:lnTo>
                  <a:pt x="869" y="1089"/>
                </a:lnTo>
                <a:lnTo>
                  <a:pt x="860" y="1083"/>
                </a:lnTo>
                <a:lnTo>
                  <a:pt x="850" y="1074"/>
                </a:lnTo>
                <a:lnTo>
                  <a:pt x="850" y="1074"/>
                </a:lnTo>
                <a:lnTo>
                  <a:pt x="826" y="1046"/>
                </a:lnTo>
                <a:lnTo>
                  <a:pt x="801" y="1018"/>
                </a:lnTo>
                <a:lnTo>
                  <a:pt x="777" y="986"/>
                </a:lnTo>
                <a:lnTo>
                  <a:pt x="777" y="986"/>
                </a:lnTo>
                <a:lnTo>
                  <a:pt x="779" y="997"/>
                </a:lnTo>
                <a:lnTo>
                  <a:pt x="785" y="1021"/>
                </a:lnTo>
                <a:lnTo>
                  <a:pt x="791" y="1046"/>
                </a:lnTo>
                <a:lnTo>
                  <a:pt x="795" y="1057"/>
                </a:lnTo>
                <a:lnTo>
                  <a:pt x="800" y="1061"/>
                </a:lnTo>
                <a:lnTo>
                  <a:pt x="800" y="1061"/>
                </a:lnTo>
                <a:lnTo>
                  <a:pt x="804" y="1066"/>
                </a:lnTo>
                <a:lnTo>
                  <a:pt x="807" y="1071"/>
                </a:lnTo>
                <a:lnTo>
                  <a:pt x="815" y="1084"/>
                </a:lnTo>
                <a:lnTo>
                  <a:pt x="816" y="1089"/>
                </a:lnTo>
                <a:lnTo>
                  <a:pt x="816" y="1093"/>
                </a:lnTo>
                <a:lnTo>
                  <a:pt x="815" y="1096"/>
                </a:lnTo>
                <a:lnTo>
                  <a:pt x="812" y="1096"/>
                </a:lnTo>
                <a:lnTo>
                  <a:pt x="812" y="1096"/>
                </a:lnTo>
                <a:lnTo>
                  <a:pt x="806" y="1093"/>
                </a:lnTo>
                <a:lnTo>
                  <a:pt x="798" y="1087"/>
                </a:lnTo>
                <a:lnTo>
                  <a:pt x="782" y="1068"/>
                </a:lnTo>
                <a:lnTo>
                  <a:pt x="762" y="1043"/>
                </a:lnTo>
                <a:lnTo>
                  <a:pt x="762" y="1043"/>
                </a:lnTo>
                <a:lnTo>
                  <a:pt x="742" y="1022"/>
                </a:lnTo>
                <a:lnTo>
                  <a:pt x="702" y="974"/>
                </a:lnTo>
                <a:lnTo>
                  <a:pt x="681" y="947"/>
                </a:lnTo>
                <a:lnTo>
                  <a:pt x="661" y="921"/>
                </a:lnTo>
                <a:lnTo>
                  <a:pt x="647" y="900"/>
                </a:lnTo>
                <a:lnTo>
                  <a:pt x="644" y="892"/>
                </a:lnTo>
                <a:lnTo>
                  <a:pt x="643" y="886"/>
                </a:lnTo>
                <a:lnTo>
                  <a:pt x="643" y="886"/>
                </a:lnTo>
                <a:lnTo>
                  <a:pt x="643" y="882"/>
                </a:lnTo>
                <a:lnTo>
                  <a:pt x="641" y="877"/>
                </a:lnTo>
                <a:lnTo>
                  <a:pt x="635" y="873"/>
                </a:lnTo>
                <a:lnTo>
                  <a:pt x="622" y="864"/>
                </a:lnTo>
                <a:lnTo>
                  <a:pt x="616" y="858"/>
                </a:lnTo>
                <a:lnTo>
                  <a:pt x="613" y="855"/>
                </a:lnTo>
                <a:lnTo>
                  <a:pt x="613" y="850"/>
                </a:lnTo>
                <a:lnTo>
                  <a:pt x="613" y="844"/>
                </a:lnTo>
                <a:lnTo>
                  <a:pt x="613" y="837"/>
                </a:lnTo>
                <a:lnTo>
                  <a:pt x="616" y="827"/>
                </a:lnTo>
                <a:lnTo>
                  <a:pt x="620" y="817"/>
                </a:lnTo>
                <a:lnTo>
                  <a:pt x="620" y="817"/>
                </a:lnTo>
                <a:lnTo>
                  <a:pt x="625" y="805"/>
                </a:lnTo>
                <a:lnTo>
                  <a:pt x="626" y="794"/>
                </a:lnTo>
                <a:lnTo>
                  <a:pt x="628" y="785"/>
                </a:lnTo>
                <a:lnTo>
                  <a:pt x="628" y="776"/>
                </a:lnTo>
                <a:lnTo>
                  <a:pt x="628" y="767"/>
                </a:lnTo>
                <a:lnTo>
                  <a:pt x="626" y="760"/>
                </a:lnTo>
                <a:lnTo>
                  <a:pt x="620" y="746"/>
                </a:lnTo>
                <a:lnTo>
                  <a:pt x="614" y="735"/>
                </a:lnTo>
                <a:lnTo>
                  <a:pt x="608" y="728"/>
                </a:lnTo>
                <a:lnTo>
                  <a:pt x="601" y="720"/>
                </a:lnTo>
                <a:lnTo>
                  <a:pt x="601" y="675"/>
                </a:lnTo>
                <a:lnTo>
                  <a:pt x="593" y="633"/>
                </a:lnTo>
                <a:lnTo>
                  <a:pt x="543" y="571"/>
                </a:lnTo>
                <a:lnTo>
                  <a:pt x="531" y="521"/>
                </a:lnTo>
                <a:lnTo>
                  <a:pt x="489" y="464"/>
                </a:lnTo>
                <a:lnTo>
                  <a:pt x="428" y="406"/>
                </a:lnTo>
                <a:lnTo>
                  <a:pt x="394" y="396"/>
                </a:lnTo>
                <a:lnTo>
                  <a:pt x="347" y="396"/>
                </a:lnTo>
                <a:lnTo>
                  <a:pt x="324" y="369"/>
                </a:lnTo>
                <a:lnTo>
                  <a:pt x="290" y="369"/>
                </a:lnTo>
                <a:lnTo>
                  <a:pt x="256" y="372"/>
                </a:lnTo>
                <a:lnTo>
                  <a:pt x="229" y="361"/>
                </a:lnTo>
                <a:lnTo>
                  <a:pt x="210" y="391"/>
                </a:lnTo>
                <a:lnTo>
                  <a:pt x="167" y="438"/>
                </a:lnTo>
                <a:lnTo>
                  <a:pt x="148" y="471"/>
                </a:lnTo>
                <a:lnTo>
                  <a:pt x="102" y="471"/>
                </a:lnTo>
                <a:lnTo>
                  <a:pt x="98" y="434"/>
                </a:lnTo>
                <a:lnTo>
                  <a:pt x="114" y="403"/>
                </a:lnTo>
                <a:close/>
              </a:path>
            </a:pathLst>
          </a:custGeom>
          <a:solidFill>
            <a:srgbClr val="3333CC"/>
          </a:solidFill>
          <a:ln w="25400">
            <a:solidFill>
              <a:schemeClr val="bg1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Left"/>
            <a:lightRig rig="threePt" dir="t"/>
          </a:scene3d>
        </p:spPr>
        <p:txBody>
          <a:bodyPr/>
          <a:lstStyle/>
          <a:p>
            <a:pPr eaLnBrk="0" hangingPunct="0">
              <a:defRPr/>
            </a:pPr>
            <a:endParaRPr lang="ko-KR" alt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Freeform 32"/>
          <p:cNvSpPr>
            <a:spLocks/>
          </p:cNvSpPr>
          <p:nvPr/>
        </p:nvSpPr>
        <p:spPr bwMode="auto">
          <a:xfrm>
            <a:off x="3041650" y="2767013"/>
            <a:ext cx="196850" cy="122237"/>
          </a:xfrm>
          <a:custGeom>
            <a:avLst/>
            <a:gdLst/>
            <a:ahLst/>
            <a:cxnLst>
              <a:cxn ang="0">
                <a:pos x="12" y="77"/>
              </a:cxn>
              <a:cxn ang="0">
                <a:pos x="0" y="49"/>
              </a:cxn>
              <a:cxn ang="0">
                <a:pos x="8" y="19"/>
              </a:cxn>
              <a:cxn ang="0">
                <a:pos x="58" y="0"/>
              </a:cxn>
              <a:cxn ang="0">
                <a:pos x="124" y="19"/>
              </a:cxn>
              <a:cxn ang="0">
                <a:pos x="112" y="54"/>
              </a:cxn>
              <a:cxn ang="0">
                <a:pos x="62" y="54"/>
              </a:cxn>
              <a:cxn ang="0">
                <a:pos x="62" y="54"/>
              </a:cxn>
              <a:cxn ang="0">
                <a:pos x="56" y="58"/>
              </a:cxn>
              <a:cxn ang="0">
                <a:pos x="42" y="66"/>
              </a:cxn>
              <a:cxn ang="0">
                <a:pos x="35" y="71"/>
              </a:cxn>
              <a:cxn ang="0">
                <a:pos x="26" y="75"/>
              </a:cxn>
              <a:cxn ang="0">
                <a:pos x="18" y="77"/>
              </a:cxn>
              <a:cxn ang="0">
                <a:pos x="12" y="77"/>
              </a:cxn>
              <a:cxn ang="0">
                <a:pos x="12" y="77"/>
              </a:cxn>
            </a:cxnLst>
            <a:rect l="0" t="0" r="r" b="b"/>
            <a:pathLst>
              <a:path w="124" h="77">
                <a:moveTo>
                  <a:pt x="12" y="77"/>
                </a:moveTo>
                <a:lnTo>
                  <a:pt x="0" y="49"/>
                </a:lnTo>
                <a:lnTo>
                  <a:pt x="8" y="19"/>
                </a:lnTo>
                <a:lnTo>
                  <a:pt x="58" y="0"/>
                </a:lnTo>
                <a:lnTo>
                  <a:pt x="124" y="19"/>
                </a:lnTo>
                <a:lnTo>
                  <a:pt x="112" y="54"/>
                </a:lnTo>
                <a:lnTo>
                  <a:pt x="62" y="54"/>
                </a:lnTo>
                <a:lnTo>
                  <a:pt x="62" y="54"/>
                </a:lnTo>
                <a:lnTo>
                  <a:pt x="56" y="58"/>
                </a:lnTo>
                <a:lnTo>
                  <a:pt x="42" y="66"/>
                </a:lnTo>
                <a:lnTo>
                  <a:pt x="35" y="71"/>
                </a:lnTo>
                <a:lnTo>
                  <a:pt x="26" y="75"/>
                </a:lnTo>
                <a:lnTo>
                  <a:pt x="18" y="77"/>
                </a:lnTo>
                <a:lnTo>
                  <a:pt x="12" y="77"/>
                </a:lnTo>
                <a:lnTo>
                  <a:pt x="12" y="77"/>
                </a:lnTo>
                <a:close/>
              </a:path>
            </a:pathLst>
          </a:custGeom>
          <a:solidFill>
            <a:srgbClr val="3333CC"/>
          </a:solidFill>
          <a:ln w="25400">
            <a:solidFill>
              <a:schemeClr val="bg1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Left"/>
            <a:lightRig rig="threePt" dir="t"/>
          </a:scene3d>
        </p:spPr>
        <p:txBody>
          <a:bodyPr/>
          <a:lstStyle/>
          <a:p>
            <a:pPr eaLnBrk="0" hangingPunct="0">
              <a:defRPr/>
            </a:pPr>
            <a:endParaRPr lang="ko-KR" alt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Freeform 33"/>
          <p:cNvSpPr>
            <a:spLocks/>
          </p:cNvSpPr>
          <p:nvPr/>
        </p:nvSpPr>
        <p:spPr bwMode="auto">
          <a:xfrm>
            <a:off x="2420938" y="1662113"/>
            <a:ext cx="568325" cy="673100"/>
          </a:xfrm>
          <a:custGeom>
            <a:avLst/>
            <a:gdLst/>
            <a:ahLst/>
            <a:cxnLst>
              <a:cxn ang="0">
                <a:pos x="234" y="389"/>
              </a:cxn>
              <a:cxn ang="0">
                <a:pos x="181" y="339"/>
              </a:cxn>
              <a:cxn ang="0">
                <a:pos x="132" y="279"/>
              </a:cxn>
              <a:cxn ang="0">
                <a:pos x="189" y="205"/>
              </a:cxn>
              <a:cxn ang="0">
                <a:pos x="104" y="148"/>
              </a:cxn>
              <a:cxn ang="0">
                <a:pos x="0" y="68"/>
              </a:cxn>
              <a:cxn ang="0">
                <a:pos x="62" y="95"/>
              </a:cxn>
              <a:cxn ang="0">
                <a:pos x="61" y="92"/>
              </a:cxn>
              <a:cxn ang="0">
                <a:pos x="59" y="81"/>
              </a:cxn>
              <a:cxn ang="0">
                <a:pos x="62" y="77"/>
              </a:cxn>
              <a:cxn ang="0">
                <a:pos x="67" y="75"/>
              </a:cxn>
              <a:cxn ang="0">
                <a:pos x="70" y="72"/>
              </a:cxn>
              <a:cxn ang="0">
                <a:pos x="68" y="54"/>
              </a:cxn>
              <a:cxn ang="0">
                <a:pos x="61" y="21"/>
              </a:cxn>
              <a:cxn ang="0">
                <a:pos x="59" y="10"/>
              </a:cxn>
              <a:cxn ang="0">
                <a:pos x="74" y="3"/>
              </a:cxn>
              <a:cxn ang="0">
                <a:pos x="86" y="0"/>
              </a:cxn>
              <a:cxn ang="0">
                <a:pos x="92" y="6"/>
              </a:cxn>
              <a:cxn ang="0">
                <a:pos x="94" y="13"/>
              </a:cxn>
              <a:cxn ang="0">
                <a:pos x="92" y="41"/>
              </a:cxn>
              <a:cxn ang="0">
                <a:pos x="98" y="57"/>
              </a:cxn>
              <a:cxn ang="0">
                <a:pos x="106" y="62"/>
              </a:cxn>
              <a:cxn ang="0">
                <a:pos x="116" y="63"/>
              </a:cxn>
              <a:cxn ang="0">
                <a:pos x="127" y="63"/>
              </a:cxn>
              <a:cxn ang="0">
                <a:pos x="145" y="59"/>
              </a:cxn>
              <a:cxn ang="0">
                <a:pos x="160" y="51"/>
              </a:cxn>
              <a:cxn ang="0">
                <a:pos x="246" y="71"/>
              </a:cxn>
              <a:cxn ang="0">
                <a:pos x="251" y="77"/>
              </a:cxn>
              <a:cxn ang="0">
                <a:pos x="267" y="98"/>
              </a:cxn>
              <a:cxn ang="0">
                <a:pos x="275" y="117"/>
              </a:cxn>
              <a:cxn ang="0">
                <a:pos x="276" y="130"/>
              </a:cxn>
              <a:cxn ang="0">
                <a:pos x="281" y="210"/>
              </a:cxn>
              <a:cxn ang="0">
                <a:pos x="358" y="287"/>
              </a:cxn>
              <a:cxn ang="0">
                <a:pos x="308" y="279"/>
              </a:cxn>
              <a:cxn ang="0">
                <a:pos x="281" y="267"/>
              </a:cxn>
              <a:cxn ang="0">
                <a:pos x="281" y="291"/>
              </a:cxn>
              <a:cxn ang="0">
                <a:pos x="284" y="308"/>
              </a:cxn>
              <a:cxn ang="0">
                <a:pos x="290" y="315"/>
              </a:cxn>
              <a:cxn ang="0">
                <a:pos x="292" y="317"/>
              </a:cxn>
              <a:cxn ang="0">
                <a:pos x="305" y="320"/>
              </a:cxn>
              <a:cxn ang="0">
                <a:pos x="310" y="326"/>
              </a:cxn>
              <a:cxn ang="0">
                <a:pos x="311" y="351"/>
              </a:cxn>
              <a:cxn ang="0">
                <a:pos x="311" y="364"/>
              </a:cxn>
              <a:cxn ang="0">
                <a:pos x="305" y="380"/>
              </a:cxn>
              <a:cxn ang="0">
                <a:pos x="295" y="392"/>
              </a:cxn>
              <a:cxn ang="0">
                <a:pos x="292" y="424"/>
              </a:cxn>
            </a:cxnLst>
            <a:rect l="0" t="0" r="r" b="b"/>
            <a:pathLst>
              <a:path w="358" h="424">
                <a:moveTo>
                  <a:pt x="261" y="424"/>
                </a:moveTo>
                <a:lnTo>
                  <a:pt x="234" y="389"/>
                </a:lnTo>
                <a:lnTo>
                  <a:pt x="231" y="362"/>
                </a:lnTo>
                <a:lnTo>
                  <a:pt x="181" y="339"/>
                </a:lnTo>
                <a:lnTo>
                  <a:pt x="142" y="302"/>
                </a:lnTo>
                <a:lnTo>
                  <a:pt x="132" y="279"/>
                </a:lnTo>
                <a:lnTo>
                  <a:pt x="174" y="262"/>
                </a:lnTo>
                <a:lnTo>
                  <a:pt x="189" y="205"/>
                </a:lnTo>
                <a:lnTo>
                  <a:pt x="177" y="140"/>
                </a:lnTo>
                <a:lnTo>
                  <a:pt x="104" y="148"/>
                </a:lnTo>
                <a:lnTo>
                  <a:pt x="47" y="125"/>
                </a:lnTo>
                <a:lnTo>
                  <a:pt x="0" y="68"/>
                </a:lnTo>
                <a:lnTo>
                  <a:pt x="24" y="25"/>
                </a:lnTo>
                <a:lnTo>
                  <a:pt x="62" y="95"/>
                </a:lnTo>
                <a:lnTo>
                  <a:pt x="62" y="95"/>
                </a:lnTo>
                <a:lnTo>
                  <a:pt x="61" y="92"/>
                </a:lnTo>
                <a:lnTo>
                  <a:pt x="59" y="84"/>
                </a:lnTo>
                <a:lnTo>
                  <a:pt x="59" y="81"/>
                </a:lnTo>
                <a:lnTo>
                  <a:pt x="61" y="78"/>
                </a:lnTo>
                <a:lnTo>
                  <a:pt x="62" y="77"/>
                </a:lnTo>
                <a:lnTo>
                  <a:pt x="67" y="75"/>
                </a:lnTo>
                <a:lnTo>
                  <a:pt x="67" y="75"/>
                </a:lnTo>
                <a:lnTo>
                  <a:pt x="68" y="75"/>
                </a:lnTo>
                <a:lnTo>
                  <a:pt x="70" y="72"/>
                </a:lnTo>
                <a:lnTo>
                  <a:pt x="70" y="65"/>
                </a:lnTo>
                <a:lnTo>
                  <a:pt x="68" y="54"/>
                </a:lnTo>
                <a:lnTo>
                  <a:pt x="67" y="42"/>
                </a:lnTo>
                <a:lnTo>
                  <a:pt x="61" y="21"/>
                </a:lnTo>
                <a:lnTo>
                  <a:pt x="59" y="10"/>
                </a:lnTo>
                <a:lnTo>
                  <a:pt x="59" y="10"/>
                </a:lnTo>
                <a:lnTo>
                  <a:pt x="64" y="7"/>
                </a:lnTo>
                <a:lnTo>
                  <a:pt x="74" y="3"/>
                </a:lnTo>
                <a:lnTo>
                  <a:pt x="80" y="1"/>
                </a:lnTo>
                <a:lnTo>
                  <a:pt x="86" y="0"/>
                </a:lnTo>
                <a:lnTo>
                  <a:pt x="91" y="3"/>
                </a:lnTo>
                <a:lnTo>
                  <a:pt x="92" y="6"/>
                </a:lnTo>
                <a:lnTo>
                  <a:pt x="92" y="6"/>
                </a:lnTo>
                <a:lnTo>
                  <a:pt x="94" y="13"/>
                </a:lnTo>
                <a:lnTo>
                  <a:pt x="94" y="22"/>
                </a:lnTo>
                <a:lnTo>
                  <a:pt x="92" y="41"/>
                </a:lnTo>
                <a:lnTo>
                  <a:pt x="94" y="50"/>
                </a:lnTo>
                <a:lnTo>
                  <a:pt x="98" y="57"/>
                </a:lnTo>
                <a:lnTo>
                  <a:pt x="101" y="60"/>
                </a:lnTo>
                <a:lnTo>
                  <a:pt x="106" y="62"/>
                </a:lnTo>
                <a:lnTo>
                  <a:pt x="110" y="63"/>
                </a:lnTo>
                <a:lnTo>
                  <a:pt x="116" y="63"/>
                </a:lnTo>
                <a:lnTo>
                  <a:pt x="116" y="63"/>
                </a:lnTo>
                <a:lnTo>
                  <a:pt x="127" y="63"/>
                </a:lnTo>
                <a:lnTo>
                  <a:pt x="138" y="62"/>
                </a:lnTo>
                <a:lnTo>
                  <a:pt x="145" y="59"/>
                </a:lnTo>
                <a:lnTo>
                  <a:pt x="151" y="56"/>
                </a:lnTo>
                <a:lnTo>
                  <a:pt x="160" y="51"/>
                </a:lnTo>
                <a:lnTo>
                  <a:pt x="162" y="48"/>
                </a:lnTo>
                <a:lnTo>
                  <a:pt x="246" y="71"/>
                </a:lnTo>
                <a:lnTo>
                  <a:pt x="246" y="71"/>
                </a:lnTo>
                <a:lnTo>
                  <a:pt x="251" y="77"/>
                </a:lnTo>
                <a:lnTo>
                  <a:pt x="261" y="89"/>
                </a:lnTo>
                <a:lnTo>
                  <a:pt x="267" y="98"/>
                </a:lnTo>
                <a:lnTo>
                  <a:pt x="272" y="107"/>
                </a:lnTo>
                <a:lnTo>
                  <a:pt x="275" y="117"/>
                </a:lnTo>
                <a:lnTo>
                  <a:pt x="276" y="130"/>
                </a:lnTo>
                <a:lnTo>
                  <a:pt x="276" y="130"/>
                </a:lnTo>
                <a:lnTo>
                  <a:pt x="280" y="181"/>
                </a:lnTo>
                <a:lnTo>
                  <a:pt x="281" y="210"/>
                </a:lnTo>
                <a:lnTo>
                  <a:pt x="338" y="220"/>
                </a:lnTo>
                <a:lnTo>
                  <a:pt x="358" y="287"/>
                </a:lnTo>
                <a:lnTo>
                  <a:pt x="326" y="294"/>
                </a:lnTo>
                <a:lnTo>
                  <a:pt x="308" y="279"/>
                </a:lnTo>
                <a:lnTo>
                  <a:pt x="281" y="267"/>
                </a:lnTo>
                <a:lnTo>
                  <a:pt x="281" y="267"/>
                </a:lnTo>
                <a:lnTo>
                  <a:pt x="281" y="274"/>
                </a:lnTo>
                <a:lnTo>
                  <a:pt x="281" y="291"/>
                </a:lnTo>
                <a:lnTo>
                  <a:pt x="283" y="299"/>
                </a:lnTo>
                <a:lnTo>
                  <a:pt x="284" y="308"/>
                </a:lnTo>
                <a:lnTo>
                  <a:pt x="287" y="314"/>
                </a:lnTo>
                <a:lnTo>
                  <a:pt x="290" y="315"/>
                </a:lnTo>
                <a:lnTo>
                  <a:pt x="292" y="317"/>
                </a:lnTo>
                <a:lnTo>
                  <a:pt x="292" y="317"/>
                </a:lnTo>
                <a:lnTo>
                  <a:pt x="302" y="318"/>
                </a:lnTo>
                <a:lnTo>
                  <a:pt x="305" y="320"/>
                </a:lnTo>
                <a:lnTo>
                  <a:pt x="308" y="323"/>
                </a:lnTo>
                <a:lnTo>
                  <a:pt x="310" y="326"/>
                </a:lnTo>
                <a:lnTo>
                  <a:pt x="311" y="332"/>
                </a:lnTo>
                <a:lnTo>
                  <a:pt x="311" y="351"/>
                </a:lnTo>
                <a:lnTo>
                  <a:pt x="311" y="351"/>
                </a:lnTo>
                <a:lnTo>
                  <a:pt x="311" y="364"/>
                </a:lnTo>
                <a:lnTo>
                  <a:pt x="308" y="373"/>
                </a:lnTo>
                <a:lnTo>
                  <a:pt x="305" y="380"/>
                </a:lnTo>
                <a:lnTo>
                  <a:pt x="302" y="385"/>
                </a:lnTo>
                <a:lnTo>
                  <a:pt x="295" y="392"/>
                </a:lnTo>
                <a:lnTo>
                  <a:pt x="292" y="394"/>
                </a:lnTo>
                <a:lnTo>
                  <a:pt x="292" y="424"/>
                </a:lnTo>
                <a:lnTo>
                  <a:pt x="261" y="424"/>
                </a:lnTo>
                <a:close/>
              </a:path>
            </a:pathLst>
          </a:custGeom>
          <a:solidFill>
            <a:srgbClr val="3333CC"/>
          </a:solidFill>
          <a:ln w="25400">
            <a:solidFill>
              <a:schemeClr val="bg1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Left"/>
            <a:lightRig rig="threePt" dir="t"/>
          </a:scene3d>
        </p:spPr>
        <p:txBody>
          <a:bodyPr/>
          <a:lstStyle/>
          <a:p>
            <a:pPr eaLnBrk="0" hangingPunct="0">
              <a:defRPr/>
            </a:pPr>
            <a:endParaRPr lang="ko-KR" alt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Freeform 34"/>
          <p:cNvSpPr>
            <a:spLocks/>
          </p:cNvSpPr>
          <p:nvPr/>
        </p:nvSpPr>
        <p:spPr bwMode="auto">
          <a:xfrm>
            <a:off x="2732088" y="966788"/>
            <a:ext cx="1249362" cy="1430337"/>
          </a:xfrm>
          <a:custGeom>
            <a:avLst/>
            <a:gdLst/>
            <a:ahLst/>
            <a:cxnLst>
              <a:cxn ang="0">
                <a:pos x="292" y="732"/>
              </a:cxn>
              <a:cxn ang="0">
                <a:pos x="295" y="509"/>
              </a:cxn>
              <a:cxn ang="0">
                <a:pos x="230" y="379"/>
              </a:cxn>
              <a:cxn ang="0">
                <a:pos x="62" y="269"/>
              </a:cxn>
              <a:cxn ang="0">
                <a:pos x="0" y="192"/>
              </a:cxn>
              <a:cxn ang="0">
                <a:pos x="2" y="177"/>
              </a:cxn>
              <a:cxn ang="0">
                <a:pos x="13" y="152"/>
              </a:cxn>
              <a:cxn ang="0">
                <a:pos x="26" y="146"/>
              </a:cxn>
              <a:cxn ang="0">
                <a:pos x="44" y="145"/>
              </a:cxn>
              <a:cxn ang="0">
                <a:pos x="145" y="122"/>
              </a:cxn>
              <a:cxn ang="0">
                <a:pos x="183" y="83"/>
              </a:cxn>
              <a:cxn ang="0">
                <a:pos x="206" y="63"/>
              </a:cxn>
              <a:cxn ang="0">
                <a:pos x="236" y="42"/>
              </a:cxn>
              <a:cxn ang="0">
                <a:pos x="257" y="38"/>
              </a:cxn>
              <a:cxn ang="0">
                <a:pos x="299" y="32"/>
              </a:cxn>
              <a:cxn ang="0">
                <a:pos x="334" y="27"/>
              </a:cxn>
              <a:cxn ang="0">
                <a:pos x="372" y="45"/>
              </a:cxn>
              <a:cxn ang="0">
                <a:pos x="402" y="65"/>
              </a:cxn>
              <a:cxn ang="0">
                <a:pos x="429" y="62"/>
              </a:cxn>
              <a:cxn ang="0">
                <a:pos x="452" y="51"/>
              </a:cxn>
              <a:cxn ang="0">
                <a:pos x="462" y="41"/>
              </a:cxn>
              <a:cxn ang="0">
                <a:pos x="496" y="27"/>
              </a:cxn>
              <a:cxn ang="0">
                <a:pos x="541" y="20"/>
              </a:cxn>
              <a:cxn ang="0">
                <a:pos x="625" y="3"/>
              </a:cxn>
              <a:cxn ang="0">
                <a:pos x="657" y="0"/>
              </a:cxn>
              <a:cxn ang="0">
                <a:pos x="693" y="3"/>
              </a:cxn>
              <a:cxn ang="0">
                <a:pos x="704" y="11"/>
              </a:cxn>
              <a:cxn ang="0">
                <a:pos x="705" y="23"/>
              </a:cxn>
              <a:cxn ang="0">
                <a:pos x="704" y="42"/>
              </a:cxn>
              <a:cxn ang="0">
                <a:pos x="721" y="80"/>
              </a:cxn>
              <a:cxn ang="0">
                <a:pos x="754" y="128"/>
              </a:cxn>
              <a:cxn ang="0">
                <a:pos x="784" y="195"/>
              </a:cxn>
              <a:cxn ang="0">
                <a:pos x="787" y="223"/>
              </a:cxn>
              <a:cxn ang="0">
                <a:pos x="779" y="232"/>
              </a:cxn>
              <a:cxn ang="0">
                <a:pos x="757" y="234"/>
              </a:cxn>
              <a:cxn ang="0">
                <a:pos x="742" y="246"/>
              </a:cxn>
              <a:cxn ang="0">
                <a:pos x="736" y="299"/>
              </a:cxn>
              <a:cxn ang="0">
                <a:pos x="736" y="471"/>
              </a:cxn>
              <a:cxn ang="0">
                <a:pos x="736" y="551"/>
              </a:cxn>
              <a:cxn ang="0">
                <a:pos x="727" y="595"/>
              </a:cxn>
              <a:cxn ang="0">
                <a:pos x="713" y="605"/>
              </a:cxn>
              <a:cxn ang="0">
                <a:pos x="662" y="613"/>
              </a:cxn>
              <a:cxn ang="0">
                <a:pos x="627" y="628"/>
              </a:cxn>
              <a:cxn ang="0">
                <a:pos x="607" y="645"/>
              </a:cxn>
              <a:cxn ang="0">
                <a:pos x="556" y="675"/>
              </a:cxn>
              <a:cxn ang="0">
                <a:pos x="544" y="685"/>
              </a:cxn>
              <a:cxn ang="0">
                <a:pos x="533" y="712"/>
              </a:cxn>
              <a:cxn ang="0">
                <a:pos x="512" y="714"/>
              </a:cxn>
              <a:cxn ang="0">
                <a:pos x="499" y="728"/>
              </a:cxn>
              <a:cxn ang="0">
                <a:pos x="476" y="770"/>
              </a:cxn>
              <a:cxn ang="0">
                <a:pos x="461" y="808"/>
              </a:cxn>
              <a:cxn ang="0">
                <a:pos x="461" y="863"/>
              </a:cxn>
              <a:cxn ang="0">
                <a:pos x="461" y="892"/>
              </a:cxn>
              <a:cxn ang="0">
                <a:pos x="447" y="898"/>
              </a:cxn>
              <a:cxn ang="0">
                <a:pos x="394" y="901"/>
              </a:cxn>
            </a:cxnLst>
            <a:rect l="0" t="0" r="r" b="b"/>
            <a:pathLst>
              <a:path w="787" h="901">
                <a:moveTo>
                  <a:pt x="369" y="850"/>
                </a:moveTo>
                <a:lnTo>
                  <a:pt x="330" y="782"/>
                </a:lnTo>
                <a:lnTo>
                  <a:pt x="292" y="732"/>
                </a:lnTo>
                <a:lnTo>
                  <a:pt x="292" y="648"/>
                </a:lnTo>
                <a:lnTo>
                  <a:pt x="295" y="568"/>
                </a:lnTo>
                <a:lnTo>
                  <a:pt x="295" y="509"/>
                </a:lnTo>
                <a:lnTo>
                  <a:pt x="257" y="536"/>
                </a:lnTo>
                <a:lnTo>
                  <a:pt x="257" y="479"/>
                </a:lnTo>
                <a:lnTo>
                  <a:pt x="230" y="379"/>
                </a:lnTo>
                <a:lnTo>
                  <a:pt x="200" y="318"/>
                </a:lnTo>
                <a:lnTo>
                  <a:pt x="127" y="302"/>
                </a:lnTo>
                <a:lnTo>
                  <a:pt x="62" y="269"/>
                </a:lnTo>
                <a:lnTo>
                  <a:pt x="23" y="242"/>
                </a:lnTo>
                <a:lnTo>
                  <a:pt x="62" y="229"/>
                </a:lnTo>
                <a:lnTo>
                  <a:pt x="0" y="192"/>
                </a:lnTo>
                <a:lnTo>
                  <a:pt x="0" y="192"/>
                </a:lnTo>
                <a:lnTo>
                  <a:pt x="0" y="184"/>
                </a:lnTo>
                <a:lnTo>
                  <a:pt x="2" y="177"/>
                </a:lnTo>
                <a:lnTo>
                  <a:pt x="4" y="169"/>
                </a:lnTo>
                <a:lnTo>
                  <a:pt x="8" y="160"/>
                </a:lnTo>
                <a:lnTo>
                  <a:pt x="13" y="152"/>
                </a:lnTo>
                <a:lnTo>
                  <a:pt x="17" y="149"/>
                </a:lnTo>
                <a:lnTo>
                  <a:pt x="22" y="148"/>
                </a:lnTo>
                <a:lnTo>
                  <a:pt x="26" y="146"/>
                </a:lnTo>
                <a:lnTo>
                  <a:pt x="31" y="145"/>
                </a:lnTo>
                <a:lnTo>
                  <a:pt x="31" y="145"/>
                </a:lnTo>
                <a:lnTo>
                  <a:pt x="44" y="145"/>
                </a:lnTo>
                <a:lnTo>
                  <a:pt x="62" y="142"/>
                </a:lnTo>
                <a:lnTo>
                  <a:pt x="100" y="134"/>
                </a:lnTo>
                <a:lnTo>
                  <a:pt x="145" y="122"/>
                </a:lnTo>
                <a:lnTo>
                  <a:pt x="145" y="122"/>
                </a:lnTo>
                <a:lnTo>
                  <a:pt x="167" y="101"/>
                </a:lnTo>
                <a:lnTo>
                  <a:pt x="183" y="83"/>
                </a:lnTo>
                <a:lnTo>
                  <a:pt x="195" y="72"/>
                </a:lnTo>
                <a:lnTo>
                  <a:pt x="195" y="72"/>
                </a:lnTo>
                <a:lnTo>
                  <a:pt x="206" y="63"/>
                </a:lnTo>
                <a:lnTo>
                  <a:pt x="219" y="53"/>
                </a:lnTo>
                <a:lnTo>
                  <a:pt x="227" y="47"/>
                </a:lnTo>
                <a:lnTo>
                  <a:pt x="236" y="42"/>
                </a:lnTo>
                <a:lnTo>
                  <a:pt x="247" y="39"/>
                </a:lnTo>
                <a:lnTo>
                  <a:pt x="257" y="38"/>
                </a:lnTo>
                <a:lnTo>
                  <a:pt x="257" y="38"/>
                </a:lnTo>
                <a:lnTo>
                  <a:pt x="268" y="38"/>
                </a:lnTo>
                <a:lnTo>
                  <a:pt x="280" y="36"/>
                </a:lnTo>
                <a:lnTo>
                  <a:pt x="299" y="32"/>
                </a:lnTo>
                <a:lnTo>
                  <a:pt x="318" y="29"/>
                </a:lnTo>
                <a:lnTo>
                  <a:pt x="334" y="27"/>
                </a:lnTo>
                <a:lnTo>
                  <a:pt x="334" y="27"/>
                </a:lnTo>
                <a:lnTo>
                  <a:pt x="342" y="29"/>
                </a:lnTo>
                <a:lnTo>
                  <a:pt x="351" y="33"/>
                </a:lnTo>
                <a:lnTo>
                  <a:pt x="372" y="45"/>
                </a:lnTo>
                <a:lnTo>
                  <a:pt x="390" y="59"/>
                </a:lnTo>
                <a:lnTo>
                  <a:pt x="398" y="63"/>
                </a:lnTo>
                <a:lnTo>
                  <a:pt x="402" y="65"/>
                </a:lnTo>
                <a:lnTo>
                  <a:pt x="402" y="65"/>
                </a:lnTo>
                <a:lnTo>
                  <a:pt x="414" y="63"/>
                </a:lnTo>
                <a:lnTo>
                  <a:pt x="429" y="62"/>
                </a:lnTo>
                <a:lnTo>
                  <a:pt x="437" y="59"/>
                </a:lnTo>
                <a:lnTo>
                  <a:pt x="444" y="56"/>
                </a:lnTo>
                <a:lnTo>
                  <a:pt x="452" y="51"/>
                </a:lnTo>
                <a:lnTo>
                  <a:pt x="456" y="45"/>
                </a:lnTo>
                <a:lnTo>
                  <a:pt x="456" y="45"/>
                </a:lnTo>
                <a:lnTo>
                  <a:pt x="462" y="41"/>
                </a:lnTo>
                <a:lnTo>
                  <a:pt x="471" y="35"/>
                </a:lnTo>
                <a:lnTo>
                  <a:pt x="484" y="30"/>
                </a:lnTo>
                <a:lnTo>
                  <a:pt x="496" y="27"/>
                </a:lnTo>
                <a:lnTo>
                  <a:pt x="521" y="21"/>
                </a:lnTo>
                <a:lnTo>
                  <a:pt x="541" y="20"/>
                </a:lnTo>
                <a:lnTo>
                  <a:pt x="541" y="20"/>
                </a:lnTo>
                <a:lnTo>
                  <a:pt x="559" y="17"/>
                </a:lnTo>
                <a:lnTo>
                  <a:pt x="583" y="12"/>
                </a:lnTo>
                <a:lnTo>
                  <a:pt x="625" y="3"/>
                </a:lnTo>
                <a:lnTo>
                  <a:pt x="625" y="3"/>
                </a:lnTo>
                <a:lnTo>
                  <a:pt x="645" y="0"/>
                </a:lnTo>
                <a:lnTo>
                  <a:pt x="657" y="0"/>
                </a:lnTo>
                <a:lnTo>
                  <a:pt x="671" y="0"/>
                </a:lnTo>
                <a:lnTo>
                  <a:pt x="683" y="0"/>
                </a:lnTo>
                <a:lnTo>
                  <a:pt x="693" y="3"/>
                </a:lnTo>
                <a:lnTo>
                  <a:pt x="698" y="5"/>
                </a:lnTo>
                <a:lnTo>
                  <a:pt x="701" y="8"/>
                </a:lnTo>
                <a:lnTo>
                  <a:pt x="704" y="11"/>
                </a:lnTo>
                <a:lnTo>
                  <a:pt x="705" y="15"/>
                </a:lnTo>
                <a:lnTo>
                  <a:pt x="705" y="15"/>
                </a:lnTo>
                <a:lnTo>
                  <a:pt x="705" y="23"/>
                </a:lnTo>
                <a:lnTo>
                  <a:pt x="705" y="29"/>
                </a:lnTo>
                <a:lnTo>
                  <a:pt x="704" y="35"/>
                </a:lnTo>
                <a:lnTo>
                  <a:pt x="704" y="42"/>
                </a:lnTo>
                <a:lnTo>
                  <a:pt x="705" y="51"/>
                </a:lnTo>
                <a:lnTo>
                  <a:pt x="712" y="63"/>
                </a:lnTo>
                <a:lnTo>
                  <a:pt x="721" y="80"/>
                </a:lnTo>
                <a:lnTo>
                  <a:pt x="736" y="103"/>
                </a:lnTo>
                <a:lnTo>
                  <a:pt x="736" y="103"/>
                </a:lnTo>
                <a:lnTo>
                  <a:pt x="754" y="128"/>
                </a:lnTo>
                <a:lnTo>
                  <a:pt x="767" y="152"/>
                </a:lnTo>
                <a:lnTo>
                  <a:pt x="778" y="175"/>
                </a:lnTo>
                <a:lnTo>
                  <a:pt x="784" y="195"/>
                </a:lnTo>
                <a:lnTo>
                  <a:pt x="787" y="210"/>
                </a:lnTo>
                <a:lnTo>
                  <a:pt x="787" y="217"/>
                </a:lnTo>
                <a:lnTo>
                  <a:pt x="787" y="223"/>
                </a:lnTo>
                <a:lnTo>
                  <a:pt x="785" y="228"/>
                </a:lnTo>
                <a:lnTo>
                  <a:pt x="782" y="231"/>
                </a:lnTo>
                <a:lnTo>
                  <a:pt x="779" y="232"/>
                </a:lnTo>
                <a:lnTo>
                  <a:pt x="775" y="234"/>
                </a:lnTo>
                <a:lnTo>
                  <a:pt x="775" y="234"/>
                </a:lnTo>
                <a:lnTo>
                  <a:pt x="757" y="234"/>
                </a:lnTo>
                <a:lnTo>
                  <a:pt x="751" y="235"/>
                </a:lnTo>
                <a:lnTo>
                  <a:pt x="745" y="238"/>
                </a:lnTo>
                <a:lnTo>
                  <a:pt x="742" y="246"/>
                </a:lnTo>
                <a:lnTo>
                  <a:pt x="739" y="258"/>
                </a:lnTo>
                <a:lnTo>
                  <a:pt x="737" y="275"/>
                </a:lnTo>
                <a:lnTo>
                  <a:pt x="736" y="299"/>
                </a:lnTo>
                <a:lnTo>
                  <a:pt x="736" y="299"/>
                </a:lnTo>
                <a:lnTo>
                  <a:pt x="736" y="471"/>
                </a:lnTo>
                <a:lnTo>
                  <a:pt x="736" y="471"/>
                </a:lnTo>
                <a:lnTo>
                  <a:pt x="737" y="507"/>
                </a:lnTo>
                <a:lnTo>
                  <a:pt x="737" y="530"/>
                </a:lnTo>
                <a:lnTo>
                  <a:pt x="736" y="551"/>
                </a:lnTo>
                <a:lnTo>
                  <a:pt x="734" y="571"/>
                </a:lnTo>
                <a:lnTo>
                  <a:pt x="730" y="589"/>
                </a:lnTo>
                <a:lnTo>
                  <a:pt x="727" y="595"/>
                </a:lnTo>
                <a:lnTo>
                  <a:pt x="724" y="599"/>
                </a:lnTo>
                <a:lnTo>
                  <a:pt x="719" y="604"/>
                </a:lnTo>
                <a:lnTo>
                  <a:pt x="713" y="605"/>
                </a:lnTo>
                <a:lnTo>
                  <a:pt x="713" y="605"/>
                </a:lnTo>
                <a:lnTo>
                  <a:pt x="689" y="608"/>
                </a:lnTo>
                <a:lnTo>
                  <a:pt x="662" y="613"/>
                </a:lnTo>
                <a:lnTo>
                  <a:pt x="650" y="617"/>
                </a:lnTo>
                <a:lnTo>
                  <a:pt x="638" y="622"/>
                </a:lnTo>
                <a:lnTo>
                  <a:pt x="627" y="628"/>
                </a:lnTo>
                <a:lnTo>
                  <a:pt x="618" y="635"/>
                </a:lnTo>
                <a:lnTo>
                  <a:pt x="618" y="635"/>
                </a:lnTo>
                <a:lnTo>
                  <a:pt x="607" y="645"/>
                </a:lnTo>
                <a:lnTo>
                  <a:pt x="597" y="651"/>
                </a:lnTo>
                <a:lnTo>
                  <a:pt x="576" y="664"/>
                </a:lnTo>
                <a:lnTo>
                  <a:pt x="556" y="675"/>
                </a:lnTo>
                <a:lnTo>
                  <a:pt x="548" y="681"/>
                </a:lnTo>
                <a:lnTo>
                  <a:pt x="544" y="685"/>
                </a:lnTo>
                <a:lnTo>
                  <a:pt x="544" y="685"/>
                </a:lnTo>
                <a:lnTo>
                  <a:pt x="536" y="705"/>
                </a:lnTo>
                <a:lnTo>
                  <a:pt x="533" y="712"/>
                </a:lnTo>
                <a:lnTo>
                  <a:pt x="533" y="712"/>
                </a:lnTo>
                <a:lnTo>
                  <a:pt x="529" y="712"/>
                </a:lnTo>
                <a:lnTo>
                  <a:pt x="518" y="712"/>
                </a:lnTo>
                <a:lnTo>
                  <a:pt x="512" y="714"/>
                </a:lnTo>
                <a:lnTo>
                  <a:pt x="508" y="717"/>
                </a:lnTo>
                <a:lnTo>
                  <a:pt x="502" y="722"/>
                </a:lnTo>
                <a:lnTo>
                  <a:pt x="499" y="728"/>
                </a:lnTo>
                <a:lnTo>
                  <a:pt x="499" y="728"/>
                </a:lnTo>
                <a:lnTo>
                  <a:pt x="490" y="746"/>
                </a:lnTo>
                <a:lnTo>
                  <a:pt x="476" y="770"/>
                </a:lnTo>
                <a:lnTo>
                  <a:pt x="470" y="782"/>
                </a:lnTo>
                <a:lnTo>
                  <a:pt x="465" y="795"/>
                </a:lnTo>
                <a:lnTo>
                  <a:pt x="461" y="808"/>
                </a:lnTo>
                <a:lnTo>
                  <a:pt x="461" y="820"/>
                </a:lnTo>
                <a:lnTo>
                  <a:pt x="461" y="820"/>
                </a:lnTo>
                <a:lnTo>
                  <a:pt x="461" y="863"/>
                </a:lnTo>
                <a:lnTo>
                  <a:pt x="462" y="880"/>
                </a:lnTo>
                <a:lnTo>
                  <a:pt x="461" y="892"/>
                </a:lnTo>
                <a:lnTo>
                  <a:pt x="461" y="892"/>
                </a:lnTo>
                <a:lnTo>
                  <a:pt x="459" y="895"/>
                </a:lnTo>
                <a:lnTo>
                  <a:pt x="456" y="897"/>
                </a:lnTo>
                <a:lnTo>
                  <a:pt x="447" y="898"/>
                </a:lnTo>
                <a:lnTo>
                  <a:pt x="434" y="900"/>
                </a:lnTo>
                <a:lnTo>
                  <a:pt x="420" y="901"/>
                </a:lnTo>
                <a:lnTo>
                  <a:pt x="394" y="901"/>
                </a:lnTo>
                <a:lnTo>
                  <a:pt x="384" y="900"/>
                </a:lnTo>
                <a:lnTo>
                  <a:pt x="369" y="850"/>
                </a:lnTo>
                <a:close/>
              </a:path>
            </a:pathLst>
          </a:custGeom>
          <a:solidFill>
            <a:srgbClr val="3333CC"/>
          </a:solidFill>
          <a:ln w="25400">
            <a:solidFill>
              <a:schemeClr val="bg1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Left"/>
            <a:lightRig rig="threePt" dir="t"/>
          </a:scene3d>
        </p:spPr>
        <p:txBody>
          <a:bodyPr/>
          <a:lstStyle/>
          <a:p>
            <a:pPr eaLnBrk="0" hangingPunct="0">
              <a:defRPr/>
            </a:pPr>
            <a:endParaRPr lang="ko-KR" alt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Freeform 35"/>
          <p:cNvSpPr>
            <a:spLocks/>
          </p:cNvSpPr>
          <p:nvPr/>
        </p:nvSpPr>
        <p:spPr bwMode="auto">
          <a:xfrm>
            <a:off x="4283075" y="2490788"/>
            <a:ext cx="169863" cy="134937"/>
          </a:xfrm>
          <a:custGeom>
            <a:avLst/>
            <a:gdLst/>
            <a:ahLst/>
            <a:cxnLst>
              <a:cxn ang="0">
                <a:pos x="25" y="77"/>
              </a:cxn>
              <a:cxn ang="0">
                <a:pos x="0" y="27"/>
              </a:cxn>
              <a:cxn ang="0">
                <a:pos x="25" y="0"/>
              </a:cxn>
              <a:cxn ang="0">
                <a:pos x="25" y="0"/>
              </a:cxn>
              <a:cxn ang="0">
                <a:pos x="30" y="3"/>
              </a:cxn>
              <a:cxn ang="0">
                <a:pos x="42" y="12"/>
              </a:cxn>
              <a:cxn ang="0">
                <a:pos x="57" y="20"/>
              </a:cxn>
              <a:cxn ang="0">
                <a:pos x="65" y="23"/>
              </a:cxn>
              <a:cxn ang="0">
                <a:pos x="72" y="23"/>
              </a:cxn>
              <a:cxn ang="0">
                <a:pos x="72" y="23"/>
              </a:cxn>
              <a:cxn ang="0">
                <a:pos x="86" y="24"/>
              </a:cxn>
              <a:cxn ang="0">
                <a:pos x="92" y="26"/>
              </a:cxn>
              <a:cxn ang="0">
                <a:pos x="98" y="27"/>
              </a:cxn>
              <a:cxn ang="0">
                <a:pos x="102" y="30"/>
              </a:cxn>
              <a:cxn ang="0">
                <a:pos x="105" y="35"/>
              </a:cxn>
              <a:cxn ang="0">
                <a:pos x="107" y="40"/>
              </a:cxn>
              <a:cxn ang="0">
                <a:pos x="107" y="47"/>
              </a:cxn>
              <a:cxn ang="0">
                <a:pos x="107" y="47"/>
              </a:cxn>
              <a:cxn ang="0">
                <a:pos x="104" y="53"/>
              </a:cxn>
              <a:cxn ang="0">
                <a:pos x="99" y="59"/>
              </a:cxn>
              <a:cxn ang="0">
                <a:pos x="95" y="65"/>
              </a:cxn>
              <a:cxn ang="0">
                <a:pos x="89" y="71"/>
              </a:cxn>
              <a:cxn ang="0">
                <a:pos x="80" y="79"/>
              </a:cxn>
              <a:cxn ang="0">
                <a:pos x="75" y="80"/>
              </a:cxn>
              <a:cxn ang="0">
                <a:pos x="49" y="85"/>
              </a:cxn>
              <a:cxn ang="0">
                <a:pos x="25" y="77"/>
              </a:cxn>
            </a:cxnLst>
            <a:rect l="0" t="0" r="r" b="b"/>
            <a:pathLst>
              <a:path w="107" h="85">
                <a:moveTo>
                  <a:pt x="25" y="77"/>
                </a:moveTo>
                <a:lnTo>
                  <a:pt x="0" y="27"/>
                </a:lnTo>
                <a:lnTo>
                  <a:pt x="25" y="0"/>
                </a:lnTo>
                <a:lnTo>
                  <a:pt x="25" y="0"/>
                </a:lnTo>
                <a:lnTo>
                  <a:pt x="30" y="3"/>
                </a:lnTo>
                <a:lnTo>
                  <a:pt x="42" y="12"/>
                </a:lnTo>
                <a:lnTo>
                  <a:pt x="57" y="20"/>
                </a:lnTo>
                <a:lnTo>
                  <a:pt x="65" y="23"/>
                </a:lnTo>
                <a:lnTo>
                  <a:pt x="72" y="23"/>
                </a:lnTo>
                <a:lnTo>
                  <a:pt x="72" y="23"/>
                </a:lnTo>
                <a:lnTo>
                  <a:pt x="86" y="24"/>
                </a:lnTo>
                <a:lnTo>
                  <a:pt x="92" y="26"/>
                </a:lnTo>
                <a:lnTo>
                  <a:pt x="98" y="27"/>
                </a:lnTo>
                <a:lnTo>
                  <a:pt x="102" y="30"/>
                </a:lnTo>
                <a:lnTo>
                  <a:pt x="105" y="35"/>
                </a:lnTo>
                <a:lnTo>
                  <a:pt x="107" y="40"/>
                </a:lnTo>
                <a:lnTo>
                  <a:pt x="107" y="47"/>
                </a:lnTo>
                <a:lnTo>
                  <a:pt x="107" y="47"/>
                </a:lnTo>
                <a:lnTo>
                  <a:pt x="104" y="53"/>
                </a:lnTo>
                <a:lnTo>
                  <a:pt x="99" y="59"/>
                </a:lnTo>
                <a:lnTo>
                  <a:pt x="95" y="65"/>
                </a:lnTo>
                <a:lnTo>
                  <a:pt x="89" y="71"/>
                </a:lnTo>
                <a:lnTo>
                  <a:pt x="80" y="79"/>
                </a:lnTo>
                <a:lnTo>
                  <a:pt x="75" y="80"/>
                </a:lnTo>
                <a:lnTo>
                  <a:pt x="49" y="85"/>
                </a:lnTo>
                <a:lnTo>
                  <a:pt x="25" y="77"/>
                </a:lnTo>
                <a:close/>
              </a:path>
            </a:pathLst>
          </a:custGeom>
          <a:solidFill>
            <a:srgbClr val="3333CC"/>
          </a:solidFill>
          <a:ln w="25400">
            <a:solidFill>
              <a:schemeClr val="bg1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Left"/>
            <a:lightRig rig="threePt" dir="t"/>
          </a:scene3d>
        </p:spPr>
        <p:txBody>
          <a:bodyPr/>
          <a:lstStyle/>
          <a:p>
            <a:pPr eaLnBrk="0" hangingPunct="0">
              <a:defRPr/>
            </a:pPr>
            <a:endParaRPr lang="ko-KR" altLang="en-US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1288" name="Группа 130"/>
          <p:cNvGrpSpPr>
            <a:grpSpLocks/>
          </p:cNvGrpSpPr>
          <p:nvPr/>
        </p:nvGrpSpPr>
        <p:grpSpPr bwMode="auto">
          <a:xfrm>
            <a:off x="7308850" y="3211513"/>
            <a:ext cx="792163" cy="377825"/>
            <a:chOff x="7461250" y="3976688"/>
            <a:chExt cx="792000" cy="379412"/>
          </a:xfrm>
        </p:grpSpPr>
        <p:grpSp>
          <p:nvGrpSpPr>
            <p:cNvPr id="11334" name="Group 502"/>
            <p:cNvGrpSpPr>
              <a:grpSpLocks/>
            </p:cNvGrpSpPr>
            <p:nvPr/>
          </p:nvGrpSpPr>
          <p:grpSpPr bwMode="auto">
            <a:xfrm>
              <a:off x="7461250" y="3976688"/>
              <a:ext cx="792000" cy="379412"/>
              <a:chOff x="2835" y="2251"/>
              <a:chExt cx="892" cy="239"/>
            </a:xfrm>
          </p:grpSpPr>
          <p:grpSp>
            <p:nvGrpSpPr>
              <p:cNvPr id="11336" name="Group 990"/>
              <p:cNvGrpSpPr>
                <a:grpSpLocks/>
              </p:cNvGrpSpPr>
              <p:nvPr/>
            </p:nvGrpSpPr>
            <p:grpSpPr bwMode="auto">
              <a:xfrm>
                <a:off x="2835" y="2251"/>
                <a:ext cx="892" cy="239"/>
                <a:chOff x="4022" y="-483"/>
                <a:chExt cx="892" cy="239"/>
              </a:xfrm>
            </p:grpSpPr>
            <p:sp>
              <p:nvSpPr>
                <p:cNvPr id="75" name="AutoShape 991"/>
                <p:cNvSpPr>
                  <a:spLocks noChangeArrowheads="1"/>
                </p:cNvSpPr>
                <p:nvPr/>
              </p:nvSpPr>
              <p:spPr bwMode="auto">
                <a:xfrm>
                  <a:off x="4022" y="-471"/>
                  <a:ext cx="892" cy="227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FF3200"/>
                    </a:gs>
                    <a:gs pos="100000">
                      <a:srgbClr val="FF3200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 w="22225" algn="ctr">
                  <a:solidFill>
                    <a:schemeClr val="bg1"/>
                  </a:solidFill>
                  <a:round/>
                  <a:headEnd/>
                  <a:tailEnd/>
                </a:ln>
                <a:effectLst>
                  <a:outerShdw dist="45791" dir="3378596" algn="ctr" rotWithShape="0">
                    <a:schemeClr val="tx1">
                      <a:alpha val="50000"/>
                    </a:schemeClr>
                  </a:outerShdw>
                </a:effectLst>
              </p:spPr>
              <p:txBody>
                <a:bodyPr/>
                <a:lstStyle/>
                <a:p>
                  <a:pPr algn="ctr" eaLnBrk="0" latinLnBrk="1" hangingPunct="0">
                    <a:defRPr/>
                  </a:pPr>
                  <a:endParaRPr kumimoji="1" lang="ko-KR" altLang="en-US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1339" name="Oval 992"/>
                <p:cNvSpPr>
                  <a:spLocks noChangeArrowheads="1"/>
                </p:cNvSpPr>
                <p:nvPr/>
              </p:nvSpPr>
              <p:spPr bwMode="auto">
                <a:xfrm rot="5400000">
                  <a:off x="4399" y="-823"/>
                  <a:ext cx="136" cy="816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>
                        <a:alpha val="64998"/>
                      </a:schemeClr>
                    </a:gs>
                    <a:gs pos="100000">
                      <a:schemeClr val="bg1">
                        <a:alpha val="0"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rot="10800000" vert="eaVert" wrap="none" anchor="ctr"/>
                <a:lstStyle/>
                <a:p>
                  <a:pPr algn="ctr" eaLnBrk="0" latinLnBrk="1" hangingPunct="0"/>
                  <a:endParaRPr kumimoji="1" lang="ko-KR" altLang="en-US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p:grpSp>
          <p:sp>
            <p:nvSpPr>
              <p:cNvPr id="11337" name="Oval 993"/>
              <p:cNvSpPr>
                <a:spLocks noChangeArrowheads="1"/>
              </p:cNvSpPr>
              <p:nvPr/>
            </p:nvSpPr>
            <p:spPr bwMode="auto">
              <a:xfrm rot="5400000">
                <a:off x="2872" y="2275"/>
                <a:ext cx="108" cy="108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 rot="10800000" vert="eaVert" wrap="none" anchor="ctr"/>
              <a:lstStyle/>
              <a:p>
                <a:pPr algn="ctr" eaLnBrk="0" latinLnBrk="1" hangingPunct="0"/>
                <a:endParaRPr kumimoji="1" lang="ko-KR" altLang="en-US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11335" name="Text Box 995"/>
            <p:cNvSpPr txBox="1">
              <a:spLocks noChangeArrowheads="1"/>
            </p:cNvSpPr>
            <p:nvPr/>
          </p:nvSpPr>
          <p:spPr bwMode="auto">
            <a:xfrm>
              <a:off x="7637086" y="4005263"/>
              <a:ext cx="356114" cy="2777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latinLnBrk="1" hangingPunct="0"/>
              <a:r>
                <a:rPr kumimoji="1" lang="en-US" altLang="ko-KR" b="1">
                  <a:solidFill>
                    <a:srgbClr val="FFFFFF"/>
                  </a:solidFill>
                  <a:latin typeface="Times New Roman" pitchFamily="18" charset="0"/>
                  <a:ea typeface="HY헤드라인M"/>
                  <a:cs typeface="Times New Roman" pitchFamily="18" charset="0"/>
                </a:rPr>
                <a:t>JP</a:t>
              </a:r>
              <a:endParaRPr kumimoji="1" lang="en-US" altLang="ko-KR" sz="1400" b="1">
                <a:solidFill>
                  <a:srgbClr val="FFFFFF"/>
                </a:solidFill>
                <a:latin typeface="Times New Roman" pitchFamily="18" charset="0"/>
                <a:ea typeface="HY헤드라인M"/>
                <a:cs typeface="Times New Roman" pitchFamily="18" charset="0"/>
              </a:endParaRPr>
            </a:p>
          </p:txBody>
        </p:sp>
      </p:grpSp>
      <p:grpSp>
        <p:nvGrpSpPr>
          <p:cNvPr id="11289" name="Группа 131"/>
          <p:cNvGrpSpPr>
            <a:grpSpLocks/>
          </p:cNvGrpSpPr>
          <p:nvPr/>
        </p:nvGrpSpPr>
        <p:grpSpPr bwMode="auto">
          <a:xfrm>
            <a:off x="6443663" y="1811338"/>
            <a:ext cx="792162" cy="411162"/>
            <a:chOff x="6278563" y="1043319"/>
            <a:chExt cx="792000" cy="410831"/>
          </a:xfrm>
        </p:grpSpPr>
        <p:grpSp>
          <p:nvGrpSpPr>
            <p:cNvPr id="11329" name="Group 518"/>
            <p:cNvGrpSpPr>
              <a:grpSpLocks/>
            </p:cNvGrpSpPr>
            <p:nvPr/>
          </p:nvGrpSpPr>
          <p:grpSpPr bwMode="auto">
            <a:xfrm>
              <a:off x="6278563" y="1074738"/>
              <a:ext cx="792000" cy="379412"/>
              <a:chOff x="2939" y="809"/>
              <a:chExt cx="892" cy="239"/>
            </a:xfrm>
          </p:grpSpPr>
          <p:sp>
            <p:nvSpPr>
              <p:cNvPr id="68" name="AutoShape 1009"/>
              <p:cNvSpPr>
                <a:spLocks noChangeArrowheads="1"/>
              </p:cNvSpPr>
              <p:nvPr/>
            </p:nvSpPr>
            <p:spPr bwMode="auto">
              <a:xfrm>
                <a:off x="2939" y="821"/>
                <a:ext cx="892" cy="227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C800"/>
                  </a:gs>
                  <a:gs pos="100000">
                    <a:srgbClr val="00C800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 w="22225" algn="ctr">
                <a:solidFill>
                  <a:schemeClr val="bg1"/>
                </a:solidFill>
                <a:round/>
                <a:headEnd/>
                <a:tailEnd/>
              </a:ln>
              <a:effectLst>
                <a:outerShdw dist="45791" dir="3378596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pPr algn="ctr" eaLnBrk="0" latinLnBrk="1" hangingPunct="0">
                  <a:defRPr/>
                </a:pPr>
                <a:endParaRPr kumimoji="1" lang="ko-KR" altLang="en-US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1332" name="Oval 1010"/>
              <p:cNvSpPr>
                <a:spLocks noChangeArrowheads="1"/>
              </p:cNvSpPr>
              <p:nvPr/>
            </p:nvSpPr>
            <p:spPr bwMode="auto">
              <a:xfrm rot="5400000">
                <a:off x="3316" y="469"/>
                <a:ext cx="136" cy="816"/>
              </a:xfrm>
              <a:prstGeom prst="ellipse">
                <a:avLst/>
              </a:prstGeom>
              <a:gradFill rotWithShape="1">
                <a:gsLst>
                  <a:gs pos="0">
                    <a:schemeClr val="bg1">
                      <a:alpha val="64998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 rot="10800000" vert="eaVert" wrap="none" anchor="ctr"/>
              <a:lstStyle/>
              <a:p>
                <a:pPr algn="ctr" eaLnBrk="0" latinLnBrk="1" hangingPunct="0"/>
                <a:endParaRPr kumimoji="1" lang="ko-KR" altLang="en-US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1333" name="Oval 1011"/>
              <p:cNvSpPr>
                <a:spLocks noChangeArrowheads="1"/>
              </p:cNvSpPr>
              <p:nvPr/>
            </p:nvSpPr>
            <p:spPr bwMode="auto">
              <a:xfrm rot="5400000">
                <a:off x="2976" y="833"/>
                <a:ext cx="108" cy="108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 rot="10800000" vert="eaVert" wrap="none" anchor="ctr"/>
              <a:lstStyle/>
              <a:p>
                <a:pPr algn="ctr" eaLnBrk="0" latinLnBrk="1" hangingPunct="0"/>
                <a:endParaRPr kumimoji="1" lang="ko-KR" altLang="en-US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11330" name="Text Box 1013"/>
            <p:cNvSpPr txBox="1">
              <a:spLocks noChangeArrowheads="1"/>
            </p:cNvSpPr>
            <p:nvPr/>
          </p:nvSpPr>
          <p:spPr bwMode="auto">
            <a:xfrm>
              <a:off x="6372201" y="1043319"/>
              <a:ext cx="648071" cy="297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latinLnBrk="1" hangingPunct="0"/>
              <a:r>
                <a:rPr kumimoji="1" lang="en-US" altLang="ko-KR" b="1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RU</a:t>
              </a:r>
              <a:endParaRPr kumimoji="1" lang="en-US" altLang="ko-KR" sz="20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1290" name="Группа 129"/>
          <p:cNvGrpSpPr>
            <a:grpSpLocks/>
          </p:cNvGrpSpPr>
          <p:nvPr/>
        </p:nvGrpSpPr>
        <p:grpSpPr bwMode="auto">
          <a:xfrm>
            <a:off x="5076825" y="2419350"/>
            <a:ext cx="790575" cy="379413"/>
            <a:chOff x="5292725" y="2544763"/>
            <a:chExt cx="792000" cy="379412"/>
          </a:xfrm>
        </p:grpSpPr>
        <p:grpSp>
          <p:nvGrpSpPr>
            <p:cNvPr id="11324" name="Group 532"/>
            <p:cNvGrpSpPr>
              <a:grpSpLocks/>
            </p:cNvGrpSpPr>
            <p:nvPr/>
          </p:nvGrpSpPr>
          <p:grpSpPr bwMode="auto">
            <a:xfrm>
              <a:off x="5292725" y="2544763"/>
              <a:ext cx="792000" cy="379412"/>
              <a:chOff x="1292" y="1344"/>
              <a:chExt cx="892" cy="239"/>
            </a:xfrm>
          </p:grpSpPr>
          <p:sp>
            <p:nvSpPr>
              <p:cNvPr id="63" name="AutoShape 1027"/>
              <p:cNvSpPr>
                <a:spLocks noChangeArrowheads="1"/>
              </p:cNvSpPr>
              <p:nvPr/>
            </p:nvSpPr>
            <p:spPr bwMode="auto">
              <a:xfrm>
                <a:off x="1292" y="1356"/>
                <a:ext cx="892" cy="227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C800"/>
                  </a:gs>
                  <a:gs pos="100000">
                    <a:srgbClr val="00C800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 w="22225" algn="ctr">
                <a:solidFill>
                  <a:schemeClr val="bg1"/>
                </a:solidFill>
                <a:round/>
                <a:headEnd/>
                <a:tailEnd/>
              </a:ln>
              <a:effectLst>
                <a:outerShdw dist="45791" dir="3378596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pPr algn="ctr" eaLnBrk="0" latinLnBrk="1" hangingPunct="0">
                  <a:defRPr/>
                </a:pPr>
                <a:endParaRPr kumimoji="1" lang="ko-KR" altLang="en-US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1327" name="Oval 1028"/>
              <p:cNvSpPr>
                <a:spLocks noChangeArrowheads="1"/>
              </p:cNvSpPr>
              <p:nvPr/>
            </p:nvSpPr>
            <p:spPr bwMode="auto">
              <a:xfrm rot="5400000">
                <a:off x="1669" y="1004"/>
                <a:ext cx="136" cy="816"/>
              </a:xfrm>
              <a:prstGeom prst="ellipse">
                <a:avLst/>
              </a:prstGeom>
              <a:gradFill rotWithShape="1">
                <a:gsLst>
                  <a:gs pos="0">
                    <a:schemeClr val="bg1">
                      <a:alpha val="64998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 rot="10800000" vert="eaVert" wrap="none" anchor="ctr"/>
              <a:lstStyle/>
              <a:p>
                <a:pPr algn="ctr" eaLnBrk="0" latinLnBrk="1" hangingPunct="0"/>
                <a:endParaRPr kumimoji="1" lang="ko-KR" altLang="en-US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1328" name="Oval 1029"/>
              <p:cNvSpPr>
                <a:spLocks noChangeArrowheads="1"/>
              </p:cNvSpPr>
              <p:nvPr/>
            </p:nvSpPr>
            <p:spPr bwMode="auto">
              <a:xfrm rot="5400000">
                <a:off x="1329" y="1368"/>
                <a:ext cx="108" cy="108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 rot="10800000" vert="eaVert" wrap="none" anchor="ctr"/>
              <a:lstStyle/>
              <a:p>
                <a:pPr algn="ctr" eaLnBrk="0" latinLnBrk="1" hangingPunct="0"/>
                <a:endParaRPr kumimoji="1" lang="ko-KR" altLang="en-US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11325" name="Text Box 1031"/>
            <p:cNvSpPr txBox="1">
              <a:spLocks noChangeArrowheads="1"/>
            </p:cNvSpPr>
            <p:nvPr/>
          </p:nvSpPr>
          <p:spPr bwMode="auto">
            <a:xfrm>
              <a:off x="5367856" y="2551256"/>
              <a:ext cx="648000" cy="2769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latinLnBrk="1" hangingPunct="0"/>
              <a:r>
                <a:rPr kumimoji="1" lang="en-US" altLang="ko-KR" b="1">
                  <a:solidFill>
                    <a:srgbClr val="FFFFFF"/>
                  </a:solidFill>
                  <a:latin typeface="Times New Roman" pitchFamily="18" charset="0"/>
                  <a:ea typeface="HY헤드라인M"/>
                  <a:cs typeface="Times New Roman" pitchFamily="18" charset="0"/>
                </a:rPr>
                <a:t>EU </a:t>
              </a:r>
              <a:endParaRPr kumimoji="1" lang="en-US" altLang="ko-KR" sz="1400" b="1">
                <a:solidFill>
                  <a:srgbClr val="FFFFFF"/>
                </a:solidFill>
                <a:latin typeface="Times New Roman" pitchFamily="18" charset="0"/>
                <a:ea typeface="HY헤드라인M"/>
                <a:cs typeface="Times New Roman" pitchFamily="18" charset="0"/>
              </a:endParaRPr>
            </a:p>
          </p:txBody>
        </p:sp>
      </p:grpSp>
      <p:grpSp>
        <p:nvGrpSpPr>
          <p:cNvPr id="11291" name="Группа 128"/>
          <p:cNvGrpSpPr>
            <a:grpSpLocks/>
          </p:cNvGrpSpPr>
          <p:nvPr/>
        </p:nvGrpSpPr>
        <p:grpSpPr bwMode="auto">
          <a:xfrm>
            <a:off x="4572000" y="4219575"/>
            <a:ext cx="792163" cy="379413"/>
            <a:chOff x="3563888" y="4941168"/>
            <a:chExt cx="792000" cy="379413"/>
          </a:xfrm>
        </p:grpSpPr>
        <p:grpSp>
          <p:nvGrpSpPr>
            <p:cNvPr id="11319" name="Group 546"/>
            <p:cNvGrpSpPr>
              <a:grpSpLocks/>
            </p:cNvGrpSpPr>
            <p:nvPr/>
          </p:nvGrpSpPr>
          <p:grpSpPr bwMode="auto">
            <a:xfrm>
              <a:off x="3563888" y="4941168"/>
              <a:ext cx="792000" cy="379413"/>
              <a:chOff x="113" y="2886"/>
              <a:chExt cx="892" cy="239"/>
            </a:xfrm>
          </p:grpSpPr>
          <p:sp>
            <p:nvSpPr>
              <p:cNvPr id="58" name="AutoShape 1045"/>
              <p:cNvSpPr>
                <a:spLocks noChangeArrowheads="1"/>
              </p:cNvSpPr>
              <p:nvPr/>
            </p:nvSpPr>
            <p:spPr bwMode="auto">
              <a:xfrm>
                <a:off x="113" y="2898"/>
                <a:ext cx="892" cy="227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FFC800"/>
                  </a:gs>
                  <a:gs pos="100000">
                    <a:srgbClr val="FFC800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 w="22225" algn="ctr">
                <a:solidFill>
                  <a:schemeClr val="bg1"/>
                </a:solidFill>
                <a:round/>
                <a:headEnd/>
                <a:tailEnd/>
              </a:ln>
              <a:effectLst>
                <a:outerShdw dist="45791" dir="3378596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pPr algn="ctr" eaLnBrk="0" latinLnBrk="1" hangingPunct="0">
                  <a:defRPr/>
                </a:pPr>
                <a:endParaRPr kumimoji="1" lang="ko-KR" altLang="en-US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1322" name="Oval 1046"/>
              <p:cNvSpPr>
                <a:spLocks noChangeArrowheads="1"/>
              </p:cNvSpPr>
              <p:nvPr/>
            </p:nvSpPr>
            <p:spPr bwMode="auto">
              <a:xfrm rot="5400000">
                <a:off x="490" y="2546"/>
                <a:ext cx="136" cy="816"/>
              </a:xfrm>
              <a:prstGeom prst="ellipse">
                <a:avLst/>
              </a:prstGeom>
              <a:gradFill rotWithShape="1">
                <a:gsLst>
                  <a:gs pos="0">
                    <a:schemeClr val="bg1">
                      <a:alpha val="64998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 rot="10800000" vert="eaVert" wrap="none" anchor="ctr"/>
              <a:lstStyle/>
              <a:p>
                <a:pPr algn="ctr" eaLnBrk="0" latinLnBrk="1" hangingPunct="0"/>
                <a:endParaRPr kumimoji="1" lang="ko-KR" altLang="en-US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1323" name="Oval 1047"/>
              <p:cNvSpPr>
                <a:spLocks noChangeArrowheads="1"/>
              </p:cNvSpPr>
              <p:nvPr/>
            </p:nvSpPr>
            <p:spPr bwMode="auto">
              <a:xfrm rot="5400000">
                <a:off x="150" y="2910"/>
                <a:ext cx="108" cy="108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 rot="10800000" vert="eaVert" wrap="none" anchor="ctr"/>
              <a:lstStyle/>
              <a:p>
                <a:pPr algn="ctr" eaLnBrk="0" latinLnBrk="1" hangingPunct="0"/>
                <a:endParaRPr kumimoji="1" lang="ko-KR" altLang="en-US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11320" name="Text Box 1049"/>
            <p:cNvSpPr txBox="1">
              <a:spLocks noChangeArrowheads="1"/>
            </p:cNvSpPr>
            <p:nvPr/>
          </p:nvSpPr>
          <p:spPr bwMode="auto">
            <a:xfrm>
              <a:off x="3699934" y="4972232"/>
              <a:ext cx="380154" cy="2772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latinLnBrk="1" hangingPunct="0"/>
              <a:r>
                <a:rPr kumimoji="1" lang="en-US" altLang="ko-KR" b="1">
                  <a:solidFill>
                    <a:srgbClr val="FFFFFF"/>
                  </a:solidFill>
                  <a:latin typeface="Times New Roman" pitchFamily="18" charset="0"/>
                  <a:ea typeface="HY헤드라인M"/>
                  <a:cs typeface="Times New Roman" pitchFamily="18" charset="0"/>
                </a:rPr>
                <a:t>SA</a:t>
              </a:r>
              <a:endParaRPr kumimoji="1" lang="en-US" altLang="ko-KR" sz="1400" b="1">
                <a:solidFill>
                  <a:srgbClr val="FFFFFF"/>
                </a:solidFill>
                <a:latin typeface="Times New Roman" pitchFamily="18" charset="0"/>
                <a:ea typeface="HY헤드라인M"/>
                <a:cs typeface="Times New Roman" pitchFamily="18" charset="0"/>
              </a:endParaRPr>
            </a:p>
          </p:txBody>
        </p:sp>
      </p:grpSp>
      <p:grpSp>
        <p:nvGrpSpPr>
          <p:cNvPr id="11292" name="Группа 133"/>
          <p:cNvGrpSpPr>
            <a:grpSpLocks/>
          </p:cNvGrpSpPr>
          <p:nvPr/>
        </p:nvGrpSpPr>
        <p:grpSpPr bwMode="auto">
          <a:xfrm>
            <a:off x="2700338" y="4146550"/>
            <a:ext cx="792162" cy="379413"/>
            <a:chOff x="823913" y="5229225"/>
            <a:chExt cx="792000" cy="379413"/>
          </a:xfrm>
        </p:grpSpPr>
        <p:grpSp>
          <p:nvGrpSpPr>
            <p:cNvPr id="11314" name="Group 574"/>
            <p:cNvGrpSpPr>
              <a:grpSpLocks/>
            </p:cNvGrpSpPr>
            <p:nvPr/>
          </p:nvGrpSpPr>
          <p:grpSpPr bwMode="auto">
            <a:xfrm>
              <a:off x="823913" y="5229225"/>
              <a:ext cx="792000" cy="379413"/>
              <a:chOff x="3379" y="3067"/>
              <a:chExt cx="892" cy="239"/>
            </a:xfrm>
          </p:grpSpPr>
          <p:sp>
            <p:nvSpPr>
              <p:cNvPr id="53" name="AutoShape 1080"/>
              <p:cNvSpPr>
                <a:spLocks noChangeArrowheads="1"/>
              </p:cNvSpPr>
              <p:nvPr/>
            </p:nvSpPr>
            <p:spPr bwMode="auto">
              <a:xfrm>
                <a:off x="3379" y="3079"/>
                <a:ext cx="892" cy="227"/>
              </a:xfrm>
              <a:prstGeom prst="roundRect">
                <a:avLst>
                  <a:gd name="adj" fmla="val 50000"/>
                </a:avLst>
              </a:prstGeom>
              <a:solidFill>
                <a:srgbClr val="CCECFF"/>
              </a:solidFill>
              <a:ln w="22225" algn="ctr">
                <a:solidFill>
                  <a:schemeClr val="bg1"/>
                </a:solidFill>
                <a:round/>
                <a:headEnd/>
                <a:tailEnd/>
              </a:ln>
              <a:effectLst>
                <a:outerShdw dist="45791" dir="3378596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pPr algn="ctr" eaLnBrk="0" latinLnBrk="1" hangingPunct="0">
                  <a:defRPr/>
                </a:pPr>
                <a:endParaRPr kumimoji="1" lang="ko-KR" altLang="en-US" dirty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1317" name="Oval 1081"/>
              <p:cNvSpPr>
                <a:spLocks noChangeArrowheads="1"/>
              </p:cNvSpPr>
              <p:nvPr/>
            </p:nvSpPr>
            <p:spPr bwMode="auto">
              <a:xfrm rot="5400000">
                <a:off x="3756" y="2727"/>
                <a:ext cx="136" cy="816"/>
              </a:xfrm>
              <a:prstGeom prst="ellipse">
                <a:avLst/>
              </a:prstGeom>
              <a:gradFill rotWithShape="1">
                <a:gsLst>
                  <a:gs pos="0">
                    <a:schemeClr val="bg1">
                      <a:alpha val="64998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 rot="10800000" vert="eaVert" wrap="none" anchor="ctr"/>
              <a:lstStyle/>
              <a:p>
                <a:pPr algn="ctr" eaLnBrk="0" latinLnBrk="1" hangingPunct="0"/>
                <a:endParaRPr kumimoji="1" lang="ko-KR" altLang="en-US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1318" name="Oval 1082"/>
              <p:cNvSpPr>
                <a:spLocks noChangeArrowheads="1"/>
              </p:cNvSpPr>
              <p:nvPr/>
            </p:nvSpPr>
            <p:spPr bwMode="auto">
              <a:xfrm rot="5400000">
                <a:off x="3416" y="3091"/>
                <a:ext cx="108" cy="108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 rot="10800000" vert="eaVert" wrap="none" anchor="ctr"/>
              <a:lstStyle/>
              <a:p>
                <a:pPr algn="ctr" eaLnBrk="0" latinLnBrk="1" hangingPunct="0"/>
                <a:endParaRPr kumimoji="1" lang="ko-KR" altLang="en-US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11315" name="Text Box 1084"/>
            <p:cNvSpPr txBox="1">
              <a:spLocks noChangeArrowheads="1"/>
            </p:cNvSpPr>
            <p:nvPr/>
          </p:nvSpPr>
          <p:spPr bwMode="auto">
            <a:xfrm>
              <a:off x="958820" y="5252090"/>
              <a:ext cx="441056" cy="2770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latinLnBrk="1" hangingPunct="0"/>
              <a:r>
                <a:rPr kumimoji="1" lang="en-US" altLang="ko-KR" b="1">
                  <a:solidFill>
                    <a:srgbClr val="000066"/>
                  </a:solidFill>
                  <a:latin typeface="Times New Roman" pitchFamily="18" charset="0"/>
                  <a:ea typeface="HY헤드라인M"/>
                  <a:cs typeface="Times New Roman" pitchFamily="18" charset="0"/>
                </a:rPr>
                <a:t>AM</a:t>
              </a:r>
              <a:endParaRPr kumimoji="1" lang="en-US" altLang="ko-KR" sz="1400" b="1">
                <a:solidFill>
                  <a:srgbClr val="000066"/>
                </a:solidFill>
                <a:latin typeface="Times New Roman" pitchFamily="18" charset="0"/>
                <a:ea typeface="HY헤드라인M"/>
                <a:cs typeface="Times New Roman" pitchFamily="18" charset="0"/>
              </a:endParaRPr>
            </a:p>
          </p:txBody>
        </p:sp>
      </p:grpSp>
      <p:grpSp>
        <p:nvGrpSpPr>
          <p:cNvPr id="11293" name="Группа 134"/>
          <p:cNvGrpSpPr>
            <a:grpSpLocks/>
          </p:cNvGrpSpPr>
          <p:nvPr/>
        </p:nvGrpSpPr>
        <p:grpSpPr bwMode="auto">
          <a:xfrm>
            <a:off x="6875463" y="4579938"/>
            <a:ext cx="792162" cy="377825"/>
            <a:chOff x="6461125" y="5826125"/>
            <a:chExt cx="792000" cy="379413"/>
          </a:xfrm>
        </p:grpSpPr>
        <p:grpSp>
          <p:nvGrpSpPr>
            <p:cNvPr id="11309" name="Group 567"/>
            <p:cNvGrpSpPr>
              <a:grpSpLocks/>
            </p:cNvGrpSpPr>
            <p:nvPr/>
          </p:nvGrpSpPr>
          <p:grpSpPr bwMode="auto">
            <a:xfrm>
              <a:off x="6461125" y="5826125"/>
              <a:ext cx="792000" cy="379413"/>
              <a:chOff x="2835" y="2614"/>
              <a:chExt cx="892" cy="239"/>
            </a:xfrm>
          </p:grpSpPr>
          <p:sp>
            <p:nvSpPr>
              <p:cNvPr id="48" name="AutoShape 1071"/>
              <p:cNvSpPr>
                <a:spLocks noChangeArrowheads="1"/>
              </p:cNvSpPr>
              <p:nvPr/>
            </p:nvSpPr>
            <p:spPr bwMode="auto">
              <a:xfrm>
                <a:off x="2835" y="2626"/>
                <a:ext cx="892" cy="227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B001FF"/>
                  </a:gs>
                  <a:gs pos="100000">
                    <a:srgbClr val="B001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 w="22225" algn="ctr">
                <a:solidFill>
                  <a:schemeClr val="bg1"/>
                </a:solidFill>
                <a:round/>
                <a:headEnd/>
                <a:tailEnd/>
              </a:ln>
              <a:effectLst>
                <a:outerShdw dist="45791" dir="3378596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pPr algn="ctr" eaLnBrk="0" latinLnBrk="1" hangingPunct="0">
                  <a:defRPr/>
                </a:pPr>
                <a:endParaRPr kumimoji="1" lang="ko-KR" altLang="en-US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1312" name="Oval 1072"/>
              <p:cNvSpPr>
                <a:spLocks noChangeArrowheads="1"/>
              </p:cNvSpPr>
              <p:nvPr/>
            </p:nvSpPr>
            <p:spPr bwMode="auto">
              <a:xfrm rot="5400000">
                <a:off x="3212" y="2274"/>
                <a:ext cx="136" cy="816"/>
              </a:xfrm>
              <a:prstGeom prst="ellipse">
                <a:avLst/>
              </a:prstGeom>
              <a:gradFill rotWithShape="1">
                <a:gsLst>
                  <a:gs pos="0">
                    <a:schemeClr val="bg1">
                      <a:alpha val="64998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 rot="10800000" vert="eaVert" wrap="none" anchor="ctr"/>
              <a:lstStyle/>
              <a:p>
                <a:pPr algn="ctr" eaLnBrk="0" latinLnBrk="1" hangingPunct="0"/>
                <a:endParaRPr kumimoji="1" lang="ko-KR" altLang="en-US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1313" name="Oval 1073"/>
              <p:cNvSpPr>
                <a:spLocks noChangeArrowheads="1"/>
              </p:cNvSpPr>
              <p:nvPr/>
            </p:nvSpPr>
            <p:spPr bwMode="auto">
              <a:xfrm rot="5400000">
                <a:off x="2872" y="2638"/>
                <a:ext cx="108" cy="108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 rot="10800000" vert="eaVert" wrap="none" anchor="ctr"/>
              <a:lstStyle/>
              <a:p>
                <a:pPr algn="ctr" eaLnBrk="0" latinLnBrk="1" hangingPunct="0"/>
                <a:endParaRPr kumimoji="1" lang="ko-KR" altLang="en-US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11310" name="Text Box 995"/>
            <p:cNvSpPr txBox="1">
              <a:spLocks noChangeArrowheads="1"/>
            </p:cNvSpPr>
            <p:nvPr/>
          </p:nvSpPr>
          <p:spPr bwMode="auto">
            <a:xfrm>
              <a:off x="6623362" y="5849976"/>
              <a:ext cx="405797" cy="2777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latinLnBrk="1" hangingPunct="0"/>
              <a:r>
                <a:rPr kumimoji="1" lang="en-US" altLang="ko-KR" b="1">
                  <a:solidFill>
                    <a:srgbClr val="FFFFFF"/>
                  </a:solidFill>
                  <a:latin typeface="Times New Roman" pitchFamily="18" charset="0"/>
                  <a:ea typeface="HY헤드라인M"/>
                  <a:cs typeface="Times New Roman" pitchFamily="18" charset="0"/>
                </a:rPr>
                <a:t>AU</a:t>
              </a:r>
              <a:endParaRPr kumimoji="1" lang="en-US" altLang="ko-KR" sz="1400" b="1">
                <a:solidFill>
                  <a:srgbClr val="FFFFFF"/>
                </a:solidFill>
                <a:latin typeface="Times New Roman" pitchFamily="18" charset="0"/>
                <a:ea typeface="HY헤드라인M"/>
                <a:cs typeface="Times New Roman" pitchFamily="18" charset="0"/>
              </a:endParaRPr>
            </a:p>
          </p:txBody>
        </p:sp>
      </p:grpSp>
      <p:grpSp>
        <p:nvGrpSpPr>
          <p:cNvPr id="11294" name="Группа 132"/>
          <p:cNvGrpSpPr>
            <a:grpSpLocks/>
          </p:cNvGrpSpPr>
          <p:nvPr/>
        </p:nvGrpSpPr>
        <p:grpSpPr bwMode="auto">
          <a:xfrm>
            <a:off x="1476375" y="2203450"/>
            <a:ext cx="790575" cy="379413"/>
            <a:chOff x="230188" y="3246438"/>
            <a:chExt cx="792000" cy="379412"/>
          </a:xfrm>
        </p:grpSpPr>
        <p:grpSp>
          <p:nvGrpSpPr>
            <p:cNvPr id="11304" name="Group 588"/>
            <p:cNvGrpSpPr>
              <a:grpSpLocks/>
            </p:cNvGrpSpPr>
            <p:nvPr/>
          </p:nvGrpSpPr>
          <p:grpSpPr bwMode="auto">
            <a:xfrm>
              <a:off x="230188" y="3246438"/>
              <a:ext cx="792000" cy="379412"/>
              <a:chOff x="4694" y="1888"/>
              <a:chExt cx="892" cy="239"/>
            </a:xfrm>
          </p:grpSpPr>
          <p:sp>
            <p:nvSpPr>
              <p:cNvPr id="43" name="AutoShape 1098"/>
              <p:cNvSpPr>
                <a:spLocks noChangeArrowheads="1"/>
              </p:cNvSpPr>
              <p:nvPr/>
            </p:nvSpPr>
            <p:spPr bwMode="auto">
              <a:xfrm>
                <a:off x="4694" y="1900"/>
                <a:ext cx="892" cy="227"/>
              </a:xfrm>
              <a:prstGeom prst="roundRect">
                <a:avLst>
                  <a:gd name="adj" fmla="val 50000"/>
                </a:avLst>
              </a:prstGeom>
              <a:solidFill>
                <a:srgbClr val="CCECFF"/>
              </a:solidFill>
              <a:ln w="22225" algn="ctr">
                <a:solidFill>
                  <a:schemeClr val="bg1"/>
                </a:solidFill>
                <a:round/>
                <a:headEnd/>
                <a:tailEnd/>
              </a:ln>
              <a:effectLst>
                <a:outerShdw dist="45791" dir="3378596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pPr algn="ctr" eaLnBrk="0" latinLnBrk="1" hangingPunct="0">
                  <a:defRPr/>
                </a:pPr>
                <a:endParaRPr kumimoji="1" lang="ko-KR" altLang="en-US" dirty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1307" name="Oval 1099"/>
              <p:cNvSpPr>
                <a:spLocks noChangeArrowheads="1"/>
              </p:cNvSpPr>
              <p:nvPr/>
            </p:nvSpPr>
            <p:spPr bwMode="auto">
              <a:xfrm rot="5400000">
                <a:off x="5071" y="1548"/>
                <a:ext cx="136" cy="816"/>
              </a:xfrm>
              <a:prstGeom prst="ellipse">
                <a:avLst/>
              </a:prstGeom>
              <a:gradFill rotWithShape="1">
                <a:gsLst>
                  <a:gs pos="0">
                    <a:schemeClr val="bg1">
                      <a:alpha val="64998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 rot="10800000" vert="eaVert" wrap="none" anchor="ctr"/>
              <a:lstStyle/>
              <a:p>
                <a:pPr algn="ctr" eaLnBrk="0" latinLnBrk="1" hangingPunct="0"/>
                <a:endParaRPr kumimoji="1" lang="ko-KR" altLang="en-US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1308" name="Oval 1100"/>
              <p:cNvSpPr>
                <a:spLocks noChangeArrowheads="1"/>
              </p:cNvSpPr>
              <p:nvPr/>
            </p:nvSpPr>
            <p:spPr bwMode="auto">
              <a:xfrm rot="5400000">
                <a:off x="4731" y="1912"/>
                <a:ext cx="108" cy="108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 rot="10800000" vert="eaVert" wrap="none" anchor="ctr"/>
              <a:lstStyle/>
              <a:p>
                <a:pPr algn="ctr" eaLnBrk="0" latinLnBrk="1" hangingPunct="0"/>
                <a:endParaRPr kumimoji="1" lang="ko-KR" altLang="en-US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11305" name="Text Box 1049"/>
            <p:cNvSpPr txBox="1">
              <a:spLocks noChangeArrowheads="1"/>
            </p:cNvSpPr>
            <p:nvPr/>
          </p:nvSpPr>
          <p:spPr bwMode="auto">
            <a:xfrm>
              <a:off x="360271" y="3271336"/>
              <a:ext cx="380917" cy="2773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latinLnBrk="1" hangingPunct="0"/>
              <a:r>
                <a:rPr kumimoji="1" lang="en-US" altLang="ko-KR" b="1">
                  <a:solidFill>
                    <a:srgbClr val="000066"/>
                  </a:solidFill>
                  <a:latin typeface="Times New Roman" pitchFamily="18" charset="0"/>
                  <a:ea typeface="HY헤드라인M"/>
                  <a:cs typeface="Times New Roman" pitchFamily="18" charset="0"/>
                </a:rPr>
                <a:t>US</a:t>
              </a:r>
              <a:endParaRPr kumimoji="1" lang="en-US" altLang="ko-KR" sz="1400" b="1">
                <a:solidFill>
                  <a:srgbClr val="000066"/>
                </a:solidFill>
                <a:latin typeface="Times New Roman" pitchFamily="18" charset="0"/>
                <a:ea typeface="HY헤드라인M"/>
                <a:cs typeface="Times New Roman" pitchFamily="18" charset="0"/>
              </a:endParaRPr>
            </a:p>
          </p:txBody>
        </p:sp>
      </p:grpSp>
      <p:cxnSp>
        <p:nvCxnSpPr>
          <p:cNvPr id="33" name="Прямая со стрелкой 32"/>
          <p:cNvCxnSpPr/>
          <p:nvPr/>
        </p:nvCxnSpPr>
        <p:spPr bwMode="auto">
          <a:xfrm>
            <a:off x="2124075" y="2635250"/>
            <a:ext cx="4679950" cy="2016125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>
            <a:stCxn id="11305" idx="2"/>
          </p:cNvCxnSpPr>
          <p:nvPr/>
        </p:nvCxnSpPr>
        <p:spPr bwMode="auto">
          <a:xfrm rot="16200000" flipH="1">
            <a:off x="1499394" y="2802731"/>
            <a:ext cx="1714500" cy="11191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 bwMode="auto">
          <a:xfrm>
            <a:off x="2195513" y="2490788"/>
            <a:ext cx="5113337" cy="919162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>
            <a:stCxn id="43" idx="3"/>
            <a:endCxn id="11328" idx="3"/>
          </p:cNvCxnSpPr>
          <p:nvPr/>
        </p:nvCxnSpPr>
        <p:spPr bwMode="auto">
          <a:xfrm>
            <a:off x="2266950" y="2401888"/>
            <a:ext cx="2855913" cy="80962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>
            <a:stCxn id="11307" idx="0"/>
            <a:endCxn id="68" idx="1"/>
          </p:cNvCxnSpPr>
          <p:nvPr/>
        </p:nvCxnSpPr>
        <p:spPr bwMode="auto">
          <a:xfrm flipV="1">
            <a:off x="2233613" y="2041525"/>
            <a:ext cx="4210050" cy="269875"/>
          </a:xfrm>
          <a:prstGeom prst="straightConnector1">
            <a:avLst/>
          </a:prstGeom>
          <a:ln>
            <a:solidFill>
              <a:srgbClr val="FFFF00"/>
            </a:solidFill>
            <a:headEnd type="arrow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>
            <a:stCxn id="11335" idx="0"/>
            <a:endCxn id="68" idx="2"/>
          </p:cNvCxnSpPr>
          <p:nvPr/>
        </p:nvCxnSpPr>
        <p:spPr bwMode="auto">
          <a:xfrm rot="16200000" flipV="1">
            <a:off x="6742907" y="2320131"/>
            <a:ext cx="1017588" cy="822325"/>
          </a:xfrm>
          <a:prstGeom prst="straightConnector1">
            <a:avLst/>
          </a:prstGeom>
          <a:ln>
            <a:solidFill>
              <a:srgbClr val="FFFF00"/>
            </a:solidFill>
            <a:headEnd type="arrow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>
            <a:stCxn id="11320" idx="0"/>
            <a:endCxn id="11325" idx="2"/>
          </p:cNvCxnSpPr>
          <p:nvPr/>
        </p:nvCxnSpPr>
        <p:spPr bwMode="auto">
          <a:xfrm rot="5400000" flipH="1" flipV="1">
            <a:off x="4412457" y="3188494"/>
            <a:ext cx="1547812" cy="57785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>
            <a:endCxn id="63" idx="3"/>
          </p:cNvCxnSpPr>
          <p:nvPr/>
        </p:nvCxnSpPr>
        <p:spPr bwMode="auto">
          <a:xfrm flipH="1">
            <a:off x="5867400" y="2203450"/>
            <a:ext cx="720725" cy="414338"/>
          </a:xfrm>
          <a:prstGeom prst="straightConnector1">
            <a:avLst/>
          </a:prstGeom>
          <a:ln>
            <a:solidFill>
              <a:srgbClr val="FFFF00"/>
            </a:solidFill>
            <a:headEnd type="arrow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1303" name="Text Box 4"/>
          <p:cNvSpPr txBox="1">
            <a:spLocks noChangeArrowheads="1"/>
          </p:cNvSpPr>
          <p:nvPr/>
        </p:nvSpPr>
        <p:spPr bwMode="auto">
          <a:xfrm>
            <a:off x="428625" y="334963"/>
            <a:ext cx="828675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sz="3000" b="1" baseline="0">
                <a:latin typeface="Times New Roman" pitchFamily="18" charset="0"/>
                <a:cs typeface="Times New Roman" pitchFamily="18" charset="0"/>
              </a:rPr>
              <a:t>Региональные компьютерные сети, объединены в глобальную сеть Интернет. </a:t>
            </a:r>
            <a:endParaRPr lang="ru-RU" altLang="ru-RU" sz="3000" b="1" baseline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networ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99300" y="4540250"/>
            <a:ext cx="1535113" cy="2046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625" y="347663"/>
            <a:ext cx="8391525" cy="1017587"/>
          </a:xfrm>
        </p:spPr>
        <p:txBody>
          <a:bodyPr/>
          <a:lstStyle/>
          <a:p>
            <a:pPr eaLnBrk="1" hangingPunct="1">
              <a:defRPr/>
            </a:pPr>
            <a:r>
              <a:rPr lang="ru-RU" sz="3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Компьютерная сеть как средство массовой коммуникации</a:t>
            </a:r>
            <a:endParaRPr lang="ru-RU" sz="3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292" name="Объект 2"/>
          <p:cNvSpPr>
            <a:spLocks noGrp="1"/>
          </p:cNvSpPr>
          <p:nvPr>
            <p:ph idx="1"/>
          </p:nvPr>
        </p:nvSpPr>
        <p:spPr>
          <a:xfrm>
            <a:off x="482600" y="1481138"/>
            <a:ext cx="8183563" cy="4187825"/>
          </a:xfrm>
        </p:spPr>
        <p:txBody>
          <a:bodyPr/>
          <a:lstStyle/>
          <a:p>
            <a:pPr marL="0" indent="0" eaLnBrk="1" hangingPunct="1">
              <a:buFont typeface="Wingdings 2" pitchFamily="18" charset="2"/>
              <a:buNone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Явление развития компьютерных сетей как следствие информатизации общества интересно и требует особого внимания. В своем сознании мы тесно связываем понятие персонального компьютера с компьютерной сетью. Если стоящий дома компьютер по каким- либо причинам не подключен к Интернету, то можно говорить о его неэффективном использовании, т.е. взаимодействие с людьми и информационными ресурсами общества.</a:t>
            </a: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3"/>
          <p:cNvSpPr>
            <a:spLocks noGrp="1" noChangeArrowheads="1"/>
          </p:cNvSpPr>
          <p:nvPr>
            <p:ph idx="1"/>
          </p:nvPr>
        </p:nvSpPr>
        <p:spPr>
          <a:xfrm>
            <a:off x="430213" y="1808163"/>
            <a:ext cx="8262937" cy="4152900"/>
          </a:xfrm>
        </p:spPr>
        <p:txBody>
          <a:bodyPr/>
          <a:lstStyle/>
          <a:p>
            <a:pPr marL="381000" indent="-38100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400" b="1" smtClean="0">
                <a:latin typeface="Times New Roman" pitchFamily="18" charset="0"/>
                <a:cs typeface="Times New Roman" pitchFamily="18" charset="0"/>
              </a:rPr>
              <a:t>Информационные услуги</a:t>
            </a: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 - услуги доступа к информации:</a:t>
            </a:r>
          </a:p>
          <a:p>
            <a:pPr marL="381000" indent="-381000" eaLnBrk="1" hangingPunct="1">
              <a:lnSpc>
                <a:spcPct val="90000"/>
              </a:lnSpc>
              <a:buClrTx/>
              <a:buFont typeface="Wingdings" pitchFamily="2" charset="2"/>
              <a:buAutoNum type="arabicPeriod"/>
            </a:pPr>
            <a:r>
              <a:rPr lang="ru-RU" sz="2400" i="1" smtClean="0">
                <a:latin typeface="Times New Roman" pitchFamily="18" charset="0"/>
                <a:cs typeface="Times New Roman" pitchFamily="18" charset="0"/>
              </a:rPr>
              <a:t>Доступ к информационные ресурсам сети</a:t>
            </a: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, то есть можно получить необходимую информацию, имеющуюся на серверах сети, например, документы, файлы, информацию из различных баз данных и т.п.;</a:t>
            </a:r>
          </a:p>
          <a:p>
            <a:pPr marL="381000" indent="-381000" eaLnBrk="1" hangingPunct="1">
              <a:lnSpc>
                <a:spcPct val="90000"/>
              </a:lnSpc>
              <a:buClrTx/>
              <a:buFont typeface="Wingdings" pitchFamily="2" charset="2"/>
              <a:buAutoNum type="arabicPeriod"/>
            </a:pPr>
            <a:r>
              <a:rPr lang="ru-RU" sz="2400" i="1" smtClean="0">
                <a:latin typeface="Times New Roman" pitchFamily="18" charset="0"/>
                <a:cs typeface="Times New Roman" pitchFamily="18" charset="0"/>
              </a:rPr>
              <a:t>Размещение собственной информации в сети.</a:t>
            </a: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 Существует множество серверов, предоставляющих возможность бесплатно разместить на них информацию. Если информация размещается в целях публикации, то любые пользователи Internet могут получить доступ к этой информации и получать и просматривать ее в любое время.</a:t>
            </a:r>
          </a:p>
        </p:txBody>
      </p:sp>
      <p:sp>
        <p:nvSpPr>
          <p:cNvPr id="13315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03225" y="334963"/>
            <a:ext cx="8324850" cy="137795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ru-RU" sz="300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Internet предоставляет пользователям всевозможные информационные и коммуникационные услуги.</a:t>
            </a: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C:\Users\Пользователь\Downloads\itfisics_body.jpg"/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466725" y="1782763"/>
            <a:ext cx="8274050" cy="465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8950" y="330200"/>
            <a:ext cx="7956550" cy="584200"/>
          </a:xfrm>
        </p:spPr>
        <p:txBody>
          <a:bodyPr/>
          <a:lstStyle/>
          <a:p>
            <a:pPr eaLnBrk="1" hangingPunct="1">
              <a:defRPr/>
            </a:pPr>
            <a:r>
              <a:rPr lang="ru-RU" sz="300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World </a:t>
            </a:r>
            <a:r>
              <a:rPr lang="ru-RU" sz="3000" dirty="0" err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Wide</a:t>
            </a:r>
            <a:r>
              <a:rPr lang="ru-RU" sz="300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Web</a:t>
            </a:r>
            <a:r>
              <a:rPr lang="ru-RU" sz="300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ru-RU" sz="3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393700" y="1296988"/>
            <a:ext cx="8334375" cy="4513262"/>
          </a:xfrm>
        </p:spPr>
        <p:txBody>
          <a:bodyPr>
            <a:noAutofit/>
          </a:bodyPr>
          <a:lstStyle/>
          <a:p>
            <a:pPr marL="0" indent="358775" algn="just" eaLnBrk="1" hangingPunct="1">
              <a:buFont typeface="Wingdings 2" pitchFamily="18" charset="2"/>
              <a:buNone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Популярнейшая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служба Интернета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– World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Wide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Web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(сокращенно WWW или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Web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), еще называют Всемирной паутиной. Представление информации в WWW основано на возможностях гипертекстовых ссылок.</a:t>
            </a:r>
          </a:p>
          <a:p>
            <a:pPr marL="0" indent="358775" algn="just" eaLnBrk="1" hangingPunct="1">
              <a:buFont typeface="Wingdings" pitchFamily="2" charset="2"/>
              <a:buNone/>
              <a:defRPr/>
            </a:pPr>
            <a:r>
              <a:rPr lang="ru-RU" sz="2400" u="sng" dirty="0" smtClean="0">
                <a:latin typeface="Times New Roman" pitchFamily="18" charset="0"/>
                <a:cs typeface="Times New Roman" pitchFamily="18" charset="0"/>
              </a:rPr>
              <a:t>Гипертекст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это текст, в котором содержаться ссылки на другие документы. </a:t>
            </a:r>
          </a:p>
          <a:p>
            <a:pPr marL="0" indent="358775" algn="just" eaLnBrk="1" hangingPunct="1">
              <a:buFont typeface="Wingdings" pitchFamily="2" charset="2"/>
              <a:buNone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Это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дает возможность при просмотре некоторого документа легко и быстро переходить к другой связанной с ним по смыслу информации, которая может быть текстом, изображением, звуковым файлом или иметь любой другой вид, принятый в WWW. При этом связанные ссылками документы могут быть разбросаны по всему земному шару.</a:t>
            </a:r>
          </a:p>
          <a:p>
            <a:pPr algn="just" eaLnBrk="1" hangingPunct="1">
              <a:defRPr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 bwMode="auto">
          <a:xfrm>
            <a:off x="3067050" y="328613"/>
            <a:ext cx="5575300" cy="549275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ru-RU" sz="300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Электронная почта</a:t>
            </a:r>
          </a:p>
        </p:txBody>
      </p:sp>
      <p:pic>
        <p:nvPicPr>
          <p:cNvPr id="15363" name="Picture 2" descr="C:\Users\Пользователь\Downloads\скачанные файлы (4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856697">
            <a:off x="1638300" y="1046163"/>
            <a:ext cx="1728788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3" descr="C:\Users\Пользователь\Downloads\images (5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1294305">
            <a:off x="266700" y="284163"/>
            <a:ext cx="189230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4" descr="C:\Users\Пользователь\Downloads\скачанные файлы (5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1014938">
            <a:off x="841375" y="2871788"/>
            <a:ext cx="2143125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Picture 5" descr="C:\Users\Пользователь\Downloads\images (8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824304">
            <a:off x="169863" y="4816475"/>
            <a:ext cx="2636837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7" name="Picture 4" descr="C:\Users\Пользователь\Downloads\images (7)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-637232">
            <a:off x="215900" y="3957638"/>
            <a:ext cx="1504950" cy="1506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8" name="Объект 2"/>
          <p:cNvSpPr>
            <a:spLocks noGrp="1"/>
          </p:cNvSpPr>
          <p:nvPr>
            <p:ph idx="1"/>
          </p:nvPr>
        </p:nvSpPr>
        <p:spPr>
          <a:xfrm>
            <a:off x="3182938" y="806450"/>
            <a:ext cx="5532437" cy="5783263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ClrTx/>
              <a:buFont typeface="Wingdings" pitchFamily="2" charset="2"/>
              <a:buChar char="Ø"/>
            </a:pP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Электронная почта является исторически первой информационной услугой компьютерных сетей и не требует обязательного наличия высокоскоростных и качественных линий связи. </a:t>
            </a:r>
          </a:p>
          <a:p>
            <a:pPr eaLnBrk="1" hangingPunct="1">
              <a:lnSpc>
                <a:spcPct val="80000"/>
              </a:lnSpc>
              <a:buClrTx/>
              <a:buFont typeface="Wingdings" pitchFamily="2" charset="2"/>
              <a:buChar char="Ø"/>
            </a:pP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Электронная почта — сервис Интернета, позволяющий обмениваться через компьютерную сеть электронными сообщениями.</a:t>
            </a:r>
          </a:p>
          <a:p>
            <a:pPr eaLnBrk="1" hangingPunct="1">
              <a:lnSpc>
                <a:spcPct val="80000"/>
              </a:lnSpc>
              <a:buClrTx/>
              <a:buFont typeface="Wingdings" pitchFamily="2" charset="2"/>
              <a:buChar char="Ø"/>
            </a:pP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Основная особенность электронной почты заключается в том, что информация отправляется получателю не напрямую, а через промежуточное звено — электронный почтовый ящик, который представляет собой место на сервере, где сообщение хранится, пока его не запросит получатель. </a:t>
            </a:r>
          </a:p>
          <a:p>
            <a:pPr eaLnBrk="1" hangingPunct="1"/>
            <a:endParaRPr lang="ru-RU" sz="240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3" descr="C:\Users\Пользователь\Downloads\скачанные файлы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1030514">
            <a:off x="630238" y="1233488"/>
            <a:ext cx="3863975" cy="3433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2" descr="C:\Users\Пользователь\Downloads\скачанные файлы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910783">
            <a:off x="6769100" y="261938"/>
            <a:ext cx="2208213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Заголовок 1"/>
          <p:cNvSpPr>
            <a:spLocks noGrp="1"/>
          </p:cNvSpPr>
          <p:nvPr>
            <p:ph type="title"/>
          </p:nvPr>
        </p:nvSpPr>
        <p:spPr bwMode="auto">
          <a:xfrm>
            <a:off x="420688" y="428625"/>
            <a:ext cx="6151562" cy="7366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ru-RU" sz="300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Форумы и чаты</a:t>
            </a:r>
          </a:p>
        </p:txBody>
      </p:sp>
      <p:pic>
        <p:nvPicPr>
          <p:cNvPr id="16389" name="Picture 2" descr="C:\Users\Пользователь\Downloads\скачанные файлы (1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483396">
            <a:off x="5456238" y="2222500"/>
            <a:ext cx="3409950" cy="419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0" name="Объект 2"/>
          <p:cNvSpPr>
            <a:spLocks noGrp="1"/>
          </p:cNvSpPr>
          <p:nvPr>
            <p:ph idx="1"/>
          </p:nvPr>
        </p:nvSpPr>
        <p:spPr>
          <a:xfrm>
            <a:off x="358775" y="1660525"/>
            <a:ext cx="8318500" cy="5197475"/>
          </a:xfrm>
        </p:spPr>
        <p:txBody>
          <a:bodyPr/>
          <a:lstStyle/>
          <a:p>
            <a:pPr marL="0" indent="450850" eaLnBrk="1" hangingPunct="1">
              <a:buFont typeface="Wingdings" pitchFamily="2" charset="2"/>
              <a:buNone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WWW позволяет не только получать информацию, а так же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общаться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с другими пользователями. Для этого существуют форумы (конференции) и чаты. 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ClrTx/>
              <a:buFont typeface="Wingdings" pitchFamily="2" charset="2"/>
              <a:buChar char="v"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Форум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предлагает набор разделов для обсуждения. Работа форума заключается в создании пользователями тем в разделах и последующим обсуждением внутри этих тем. На форумах обсуждаются различные темы, от развлекательных до узкоспециализированных.</a:t>
            </a:r>
          </a:p>
          <a:p>
            <a:pPr eaLnBrk="1" hangingPunct="1">
              <a:buClrTx/>
              <a:buFont typeface="Wingdings" pitchFamily="2" charset="2"/>
              <a:buChar char="v"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Чат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(англ.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chat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— разговор) — средство общения пользователей по сети в режиме реального времени.</a:t>
            </a:r>
          </a:p>
          <a:p>
            <a:pPr eaLnBrk="1" hangingPunct="1">
              <a:defRPr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9888" y="681038"/>
            <a:ext cx="4165600" cy="2671762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ru-RU" sz="2400" b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Социальные сети стали своего рода Интернет-пристанищем, где каждый может найти техническую и социальную базу для создания своего виртуального «Я». </a:t>
            </a:r>
            <a:endParaRPr lang="ru-RU" sz="2400" b="0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89463" y="309563"/>
            <a:ext cx="4554537" cy="3414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3644900"/>
            <a:ext cx="4911725" cy="307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3" name="Прямоугольник 4"/>
          <p:cNvSpPr>
            <a:spLocks noChangeArrowheads="1"/>
          </p:cNvSpPr>
          <p:nvPr/>
        </p:nvSpPr>
        <p:spPr bwMode="auto">
          <a:xfrm>
            <a:off x="5348288" y="3495675"/>
            <a:ext cx="3489325" cy="304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latin typeface="Times New Roman" pitchFamily="18" charset="0"/>
                <a:cs typeface="Times New Roman" pitchFamily="18" charset="0"/>
              </a:rPr>
              <a:t>При этом каждый пользователь получил возможность не просто общаться и творить, но и делиться плодами своего творчества с многомиллионной аудиторией той или иной социальной сети.</a:t>
            </a: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6" descr="https://socialnie-seti.info/wp-content/uploads/2014/10/2014_10_06_01_49_50_511.jpg"/>
          <p:cNvPicPr>
            <a:picLocks noChangeAspect="1" noChangeArrowheads="1"/>
          </p:cNvPicPr>
          <p:nvPr/>
        </p:nvPicPr>
        <p:blipFill>
          <a:blip r:embed="rId2"/>
          <a:srcRect t="31950"/>
          <a:stretch>
            <a:fillRect/>
          </a:stretch>
        </p:blipFill>
        <p:spPr bwMode="auto">
          <a:xfrm>
            <a:off x="350838" y="4751388"/>
            <a:ext cx="8488362" cy="1741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Picture 4" descr="https://sprosi-sam.ru/img/40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0213" y="382588"/>
            <a:ext cx="8408987" cy="420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Объект 2"/>
          <p:cNvSpPr txBox="1">
            <a:spLocks/>
          </p:cNvSpPr>
          <p:nvPr/>
        </p:nvSpPr>
        <p:spPr>
          <a:xfrm>
            <a:off x="376238" y="412750"/>
            <a:ext cx="8534400" cy="6130925"/>
          </a:xfrm>
          <a:prstGeom prst="rect">
            <a:avLst/>
          </a:prstGeom>
          <a:noFill/>
        </p:spPr>
        <p:txBody>
          <a:bodyPr>
            <a:normAutofit fontScale="85000" lnSpcReduction="20000"/>
          </a:bodyPr>
          <a:lstStyle/>
          <a:p>
            <a:pPr indent="447675" algn="just">
              <a:lnSpc>
                <a:spcPct val="120000"/>
              </a:lnSpc>
              <a:spcBef>
                <a:spcPts val="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  <a:defRPr/>
            </a:pPr>
            <a:r>
              <a:rPr lang="ru-RU" sz="2400" b="1" baseline="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Facebook</a:t>
            </a:r>
            <a:r>
              <a:rPr lang="ru-RU" sz="2400" b="1" baseline="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400" b="1" baseline="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Фейсбук</a:t>
            </a:r>
            <a:r>
              <a:rPr lang="ru-RU" sz="2400" b="1" baseline="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000" b="1" baseline="0" dirty="0">
                <a:latin typeface="Times New Roman" pitchFamily="18" charset="0"/>
                <a:cs typeface="Times New Roman" pitchFamily="18" charset="0"/>
              </a:rPr>
              <a:t>– это крупнейшая и самая востребованная социальная сеть в Интернете. На данный момент аудитория </a:t>
            </a:r>
            <a:r>
              <a:rPr lang="ru-RU" sz="2000" b="1" baseline="0" dirty="0" err="1">
                <a:latin typeface="Times New Roman" pitchFamily="18" charset="0"/>
                <a:cs typeface="Times New Roman" pitchFamily="18" charset="0"/>
              </a:rPr>
              <a:t>Фейсбука</a:t>
            </a:r>
            <a:r>
              <a:rPr lang="ru-RU" sz="2000" b="1" baseline="0" dirty="0">
                <a:latin typeface="Times New Roman" pitchFamily="18" charset="0"/>
                <a:cs typeface="Times New Roman" pitchFamily="18" charset="0"/>
              </a:rPr>
              <a:t> насчитывает около шестисот миллионов пользователей, а количество просмотренных страниц за год составляет около шестисот миллиардов.</a:t>
            </a:r>
          </a:p>
          <a:p>
            <a:pPr indent="447675" algn="just">
              <a:lnSpc>
                <a:spcPct val="120000"/>
              </a:lnSpc>
              <a:spcBef>
                <a:spcPts val="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  <a:defRPr/>
            </a:pPr>
            <a:r>
              <a:rPr lang="ru-RU" sz="2000" b="1" baseline="0" dirty="0">
                <a:latin typeface="Times New Roman" pitchFamily="18" charset="0"/>
                <a:cs typeface="Times New Roman" pitchFamily="18" charset="0"/>
              </a:rPr>
              <a:t>Сайт был создан Марком </a:t>
            </a:r>
            <a:r>
              <a:rPr lang="ru-RU" sz="2000" b="1" baseline="0" dirty="0" err="1">
                <a:latin typeface="Times New Roman" pitchFamily="18" charset="0"/>
                <a:cs typeface="Times New Roman" pitchFamily="18" charset="0"/>
              </a:rPr>
              <a:t>Цукербергом</a:t>
            </a:r>
            <a:r>
              <a:rPr lang="ru-RU" sz="2000" b="1" baseline="0" dirty="0">
                <a:latin typeface="Times New Roman" pitchFamily="18" charset="0"/>
                <a:cs typeface="Times New Roman" pitchFamily="18" charset="0"/>
              </a:rPr>
              <a:t> в начале 2004 года и запущен 4 февраля того же года. Изначально сайт назывался </a:t>
            </a:r>
            <a:r>
              <a:rPr lang="ru-RU" sz="2000" b="1" baseline="0" dirty="0" err="1">
                <a:latin typeface="Times New Roman" pitchFamily="18" charset="0"/>
                <a:cs typeface="Times New Roman" pitchFamily="18" charset="0"/>
              </a:rPr>
              <a:t>Thefacebook</a:t>
            </a:r>
            <a:r>
              <a:rPr lang="ru-RU" sz="2000" b="1" baseline="0" dirty="0">
                <a:latin typeface="Times New Roman" pitchFamily="18" charset="0"/>
                <a:cs typeface="Times New Roman" pitchFamily="18" charset="0"/>
              </a:rPr>
              <a:t> и был предназначен только для студентов Гарварда. Позже сайт стал доступным для всех студентов США, а сентября две тысячи шестого года сайт стал доступен для всех, кто достиг тринадцати лет, и у кого есть персональный адрес электронной почты. Уже в две тысячи пятом году сайт сменил имя на </a:t>
            </a:r>
            <a:r>
              <a:rPr lang="ru-RU" sz="2000" b="1" baseline="0" dirty="0" err="1">
                <a:latin typeface="Times New Roman" pitchFamily="18" charset="0"/>
                <a:cs typeface="Times New Roman" pitchFamily="18" charset="0"/>
              </a:rPr>
              <a:t>Facebook</a:t>
            </a:r>
            <a:r>
              <a:rPr lang="ru-RU" sz="2000" b="1" baseline="0" dirty="0">
                <a:latin typeface="Times New Roman" pitchFamily="18" charset="0"/>
                <a:cs typeface="Times New Roman" pitchFamily="18" charset="0"/>
              </a:rPr>
              <a:t>, под которым он и известен на данный момент. Сайт постоянно рос и развивался, со временем став одной из самых обширных социальных сетей. В две тысячи восьмом году была запущенна русскоязычная версия сайта, и на данный момент сайтом пользуется около трёх с половиной миллионов пользователей из России.</a:t>
            </a:r>
          </a:p>
          <a:p>
            <a:pPr indent="447675" algn="just">
              <a:lnSpc>
                <a:spcPct val="120000"/>
              </a:lnSpc>
              <a:spcBef>
                <a:spcPts val="0"/>
              </a:spcBef>
              <a:defRPr/>
            </a:pPr>
            <a:r>
              <a:rPr lang="ru-RU" sz="2400" b="1" baseline="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«ВКонтакте» </a:t>
            </a:r>
            <a:r>
              <a:rPr lang="ru-RU" sz="2000" b="1" baseline="0" dirty="0">
                <a:latin typeface="Times New Roman" pitchFamily="18" charset="0"/>
                <a:cs typeface="Times New Roman" pitchFamily="18" charset="0"/>
              </a:rPr>
              <a:t>— крупнейшая в Рунете социальная сеть, второй по популярности сайт на территории Белоруссии, третий — на Украине, 60-й — в мире. </a:t>
            </a:r>
          </a:p>
          <a:p>
            <a:pPr indent="447675" algn="just">
              <a:lnSpc>
                <a:spcPct val="120000"/>
              </a:lnSpc>
              <a:spcBef>
                <a:spcPts val="0"/>
              </a:spcBef>
              <a:defRPr/>
            </a:pPr>
            <a:r>
              <a:rPr lang="ru-RU" sz="2000" b="1" baseline="0" dirty="0">
                <a:latin typeface="Times New Roman" pitchFamily="18" charset="0"/>
                <a:cs typeface="Times New Roman" pitchFamily="18" charset="0"/>
              </a:rPr>
              <a:t>Ресурс изначально позиционировал себя в качестве социальной сети студентов и выпускников российских вузов, позднее стал называть себя «современным, быстрым и эстетичным способом общения в сети». По данным на январь 2012 года ежедневная аудитория «</a:t>
            </a:r>
            <a:r>
              <a:rPr lang="ru-RU" sz="2000" b="1" baseline="0" dirty="0" err="1">
                <a:latin typeface="Times New Roman" pitchFamily="18" charset="0"/>
                <a:cs typeface="Times New Roman" pitchFamily="18" charset="0"/>
              </a:rPr>
              <a:t>ВКонтакте</a:t>
            </a:r>
            <a:r>
              <a:rPr lang="ru-RU" sz="2000" b="1" baseline="0" dirty="0">
                <a:latin typeface="Times New Roman" pitchFamily="18" charset="0"/>
                <a:cs typeface="Times New Roman" pitchFamily="18" charset="0"/>
              </a:rPr>
              <a:t>» — более 35 миллионов человек, что превышает посещаемость его главного конкурента в России — социальной сети «Одноклассники»</a:t>
            </a:r>
          </a:p>
          <a:p>
            <a:pPr algn="ctr">
              <a:lnSpc>
                <a:spcPct val="120000"/>
              </a:lnSpc>
              <a:spcBef>
                <a:spcPts val="0"/>
              </a:spcBef>
              <a:defRPr/>
            </a:pPr>
            <a:endParaRPr lang="ru-RU" sz="2000" b="1" baseline="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20000"/>
              </a:lnSpc>
              <a:spcBef>
                <a:spcPts val="0"/>
              </a:spcBef>
              <a:defRPr/>
            </a:pPr>
            <a:endParaRPr lang="ru-RU" sz="2000" b="1" baseline="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8" descr="https://zarabotaika24.ru/wp-content/uploads/2019/05/psihologija-i-samorazvitie-profajling-v-socialnyh-setjah.jpg"/>
          <p:cNvPicPr>
            <a:picLocks noChangeAspect="1" noChangeArrowheads="1"/>
          </p:cNvPicPr>
          <p:nvPr/>
        </p:nvPicPr>
        <p:blipFill>
          <a:blip r:embed="rId2">
            <a:lum bright="20000"/>
          </a:blip>
          <a:srcRect/>
          <a:stretch>
            <a:fillRect/>
          </a:stretch>
        </p:blipFill>
        <p:spPr bwMode="auto">
          <a:xfrm>
            <a:off x="365125" y="3873500"/>
            <a:ext cx="3876675" cy="2519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Picture 10" descr="https://i.ytimg.com/vi/y-u_TNVjr78/maxresdefault.jpg"/>
          <p:cNvPicPr>
            <a:picLocks noChangeAspect="1" noChangeArrowheads="1"/>
          </p:cNvPicPr>
          <p:nvPr/>
        </p:nvPicPr>
        <p:blipFill>
          <a:blip r:embed="rId3">
            <a:lum bright="20000"/>
          </a:blip>
          <a:srcRect/>
          <a:stretch>
            <a:fillRect/>
          </a:stretch>
        </p:blipFill>
        <p:spPr bwMode="auto">
          <a:xfrm>
            <a:off x="4329113" y="3873500"/>
            <a:ext cx="4479925" cy="2519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Объект 2"/>
          <p:cNvSpPr txBox="1">
            <a:spLocks/>
          </p:cNvSpPr>
          <p:nvPr/>
        </p:nvSpPr>
        <p:spPr>
          <a:xfrm>
            <a:off x="269875" y="466725"/>
            <a:ext cx="8586788" cy="6076950"/>
          </a:xfrm>
          <a:prstGeom prst="rect">
            <a:avLst/>
          </a:prstGeom>
        </p:spPr>
        <p:txBody>
          <a:bodyPr/>
          <a:lstStyle/>
          <a:p>
            <a:pPr indent="447675" algn="just">
              <a:defRPr/>
            </a:pPr>
            <a:r>
              <a:rPr lang="ru-RU" sz="2000" b="1" baseline="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Одноклассники.ру</a:t>
            </a:r>
            <a:r>
              <a:rPr lang="ru-RU" sz="2000" b="1" baseline="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baseline="0" dirty="0">
                <a:latin typeface="Times New Roman" pitchFamily="18" charset="0"/>
                <a:cs typeface="Times New Roman" pitchFamily="18" charset="0"/>
              </a:rPr>
              <a:t>— русскоязычная и </a:t>
            </a:r>
            <a:r>
              <a:rPr lang="ru-RU" b="1" baseline="0" dirty="0" err="1">
                <a:latin typeface="Times New Roman" pitchFamily="18" charset="0"/>
                <a:cs typeface="Times New Roman" pitchFamily="18" charset="0"/>
              </a:rPr>
              <a:t>украиноязычная</a:t>
            </a:r>
            <a:r>
              <a:rPr lang="ru-RU" b="1" baseline="0" dirty="0">
                <a:latin typeface="Times New Roman" pitchFamily="18" charset="0"/>
                <a:cs typeface="Times New Roman" pitchFamily="18" charset="0"/>
              </a:rPr>
              <a:t> социальная сеть, используемая для поиска одноклассников, однокурсников, бывших выпускников и общения с ними. Проект запущен 4 марта 2006 года. </a:t>
            </a:r>
          </a:p>
          <a:p>
            <a:pPr indent="447675" algn="just">
              <a:defRPr/>
            </a:pPr>
            <a:r>
              <a:rPr lang="ru-RU" b="1" baseline="0" dirty="0">
                <a:latin typeface="Times New Roman" pitchFamily="18" charset="0"/>
                <a:cs typeface="Times New Roman" pitchFamily="18" charset="0"/>
              </a:rPr>
              <a:t>Сайт является одним из самых популярных ресурсов русскоязычного Интернета, занимая, по некоторым данным, одно из лидирующих мест по ежемесячному охвату для аудитории российских </a:t>
            </a:r>
            <a:r>
              <a:rPr lang="ru-RU" b="1" baseline="0" dirty="0" err="1">
                <a:latin typeface="Times New Roman" pitchFamily="18" charset="0"/>
                <a:cs typeface="Times New Roman" pitchFamily="18" charset="0"/>
              </a:rPr>
              <a:t>интернет-пользователей</a:t>
            </a:r>
            <a:r>
              <a:rPr lang="ru-RU" b="1" baseline="0" dirty="0">
                <a:latin typeface="Times New Roman" pitchFamily="18" charset="0"/>
                <a:cs typeface="Times New Roman" pitchFamily="18" charset="0"/>
              </a:rPr>
              <a:t> 14—55 лет, среди сайтов, не относящихся к поисковым системам и среди всех русскоязычных ресурсов. По данным собственной статистики сайта, на июль 2011 года зарегистрировано более 100 миллионов пользователей, посещаемость сайта — 31 </a:t>
            </a:r>
            <a:r>
              <a:rPr lang="ru-RU" b="1" baseline="0" dirty="0" err="1">
                <a:latin typeface="Times New Roman" pitchFamily="18" charset="0"/>
                <a:cs typeface="Times New Roman" pitchFamily="18" charset="0"/>
              </a:rPr>
              <a:t>млн</a:t>
            </a:r>
            <a:r>
              <a:rPr lang="ru-RU" b="1" baseline="0" dirty="0">
                <a:latin typeface="Times New Roman" pitchFamily="18" charset="0"/>
                <a:cs typeface="Times New Roman" pitchFamily="18" charset="0"/>
              </a:rPr>
              <a:t> посетителей в сутки.</a:t>
            </a:r>
          </a:p>
          <a:p>
            <a:pPr indent="447675" algn="just">
              <a:defRPr/>
            </a:pPr>
            <a:r>
              <a:rPr lang="ru-RU" sz="2000" b="1" baseline="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Моймир@Mail.Ru</a:t>
            </a:r>
            <a:r>
              <a:rPr lang="ru-RU" b="1" baseline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baseline="0" dirty="0">
                <a:latin typeface="Times New Roman" pitchFamily="18" charset="0"/>
                <a:cs typeface="Times New Roman" pitchFamily="18" charset="0"/>
              </a:rPr>
              <a:t>— русскоязычная социальная сеть, соединяющая на странице пользователя действия на основных порталах </a:t>
            </a:r>
            <a:r>
              <a:rPr lang="ru-RU" b="1" baseline="0" dirty="0" err="1">
                <a:latin typeface="Times New Roman" pitchFamily="18" charset="0"/>
                <a:cs typeface="Times New Roman" pitchFamily="18" charset="0"/>
              </a:rPr>
              <a:t>Mail.Ru</a:t>
            </a:r>
            <a:r>
              <a:rPr lang="ru-RU" b="1" baseline="0" dirty="0">
                <a:latin typeface="Times New Roman" pitchFamily="18" charset="0"/>
                <a:cs typeface="Times New Roman" pitchFamily="18" charset="0"/>
              </a:rPr>
              <a:t>. На портале «Мой мир» зарегистрировано свыше 40 </a:t>
            </a:r>
            <a:r>
              <a:rPr lang="ru-RU" b="1" baseline="0" dirty="0" err="1">
                <a:latin typeface="Times New Roman" pitchFamily="18" charset="0"/>
                <a:cs typeface="Times New Roman" pitchFamily="18" charset="0"/>
              </a:rPr>
              <a:t>млн</a:t>
            </a:r>
            <a:r>
              <a:rPr lang="ru-RU" b="1" baseline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baseline="0" dirty="0" err="1">
                <a:latin typeface="Times New Roman" pitchFamily="18" charset="0"/>
                <a:cs typeface="Times New Roman" pitchFamily="18" charset="0"/>
              </a:rPr>
              <a:t>профайлов</a:t>
            </a:r>
            <a:r>
              <a:rPr lang="ru-RU" b="1" baseline="0" dirty="0">
                <a:latin typeface="Times New Roman" pitchFamily="18" charset="0"/>
                <a:cs typeface="Times New Roman" pitchFamily="18" charset="0"/>
              </a:rPr>
              <a:t>, более 300 тыс. человек постоянно находятся на сайте в статусе «</a:t>
            </a:r>
            <a:r>
              <a:rPr lang="ru-RU" b="1" baseline="0" dirty="0" err="1">
                <a:latin typeface="Times New Roman" pitchFamily="18" charset="0"/>
                <a:cs typeface="Times New Roman" pitchFamily="18" charset="0"/>
              </a:rPr>
              <a:t>онлайн</a:t>
            </a:r>
            <a:r>
              <a:rPr lang="ru-RU" b="1" baseline="0" dirty="0"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pPr indent="447675" algn="just">
              <a:defRPr/>
            </a:pPr>
            <a:r>
              <a:rPr lang="ru-RU" b="1" baseline="0" dirty="0">
                <a:latin typeface="Times New Roman" pitchFamily="18" charset="0"/>
                <a:cs typeface="Times New Roman" pitchFamily="18" charset="0"/>
              </a:rPr>
              <a:t>Как и в других социальных сетях, задача проекта «Мой мир» — помощь в поиске одноклассников, знакомых, коллег, друзей и родных. Здесь можно общаться с помощью личных сообщений, дарить друг другу виртуальные подарки, выражать эмоции и говорить о тайных желаниях, размещать свои фотографии и видеоролики, иметь личный </a:t>
            </a:r>
            <a:r>
              <a:rPr lang="ru-RU" b="1" baseline="0" dirty="0" err="1">
                <a:latin typeface="Times New Roman" pitchFamily="18" charset="0"/>
                <a:cs typeface="Times New Roman" pitchFamily="18" charset="0"/>
              </a:rPr>
              <a:t>блог</a:t>
            </a:r>
            <a:r>
              <a:rPr lang="ru-RU" b="1" baseline="0" dirty="0">
                <a:latin typeface="Times New Roman" pitchFamily="18" charset="0"/>
                <a:cs typeface="Times New Roman" pitchFamily="18" charset="0"/>
              </a:rPr>
              <a:t> и читать </a:t>
            </a:r>
            <a:r>
              <a:rPr lang="ru-RU" b="1" baseline="0" dirty="0" err="1">
                <a:latin typeface="Times New Roman" pitchFamily="18" charset="0"/>
                <a:cs typeface="Times New Roman" pitchFamily="18" charset="0"/>
              </a:rPr>
              <a:t>блоги</a:t>
            </a:r>
            <a:r>
              <a:rPr lang="ru-RU" b="1" baseline="0" dirty="0">
                <a:latin typeface="Times New Roman" pitchFamily="18" charset="0"/>
                <a:cs typeface="Times New Roman" pitchFamily="18" charset="0"/>
              </a:rPr>
              <a:t> других участников, загружать песни и слушать музыку. А также в Моем Мире Вы всегда будете знать, что делают Ваши друзья, для этого здесь есть лента событий.</a:t>
            </a:r>
          </a:p>
          <a:p>
            <a:pPr algn="just">
              <a:defRPr/>
            </a:pPr>
            <a:endParaRPr lang="ru-RU" b="1" baseline="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defRPr/>
            </a:pPr>
            <a:endParaRPr lang="ru-RU" b="1" baseline="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spcBef>
                <a:spcPts val="25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  <a:defRPr/>
            </a:pPr>
            <a:endParaRPr lang="ru-RU" b="1" baseline="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 bwMode="auto">
          <a:xfrm>
            <a:off x="393700" y="938213"/>
            <a:ext cx="2589213" cy="5022850"/>
          </a:xfrm>
          <a:prstGeom prst="rect">
            <a:avLst/>
          </a:prstGeom>
          <a:noFill/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83" name="Прямоугольник 4"/>
          <p:cNvSpPr>
            <a:spLocks noChangeArrowheads="1"/>
          </p:cNvSpPr>
          <p:nvPr/>
        </p:nvSpPr>
        <p:spPr bwMode="auto">
          <a:xfrm>
            <a:off x="415925" y="2035175"/>
            <a:ext cx="2454275" cy="325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ru-RU" sz="2800" b="1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ИНТЕРНЕТ</a:t>
            </a:r>
            <a:r>
              <a:rPr lang="ru-RU" sz="280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—          это глобальная компьютерная сеть, объединяющая многие локальные, региональные и корпоративные сети и включающая сотни миллионов серверов, постоянно подключенных к сети.</a:t>
            </a:r>
          </a:p>
        </p:txBody>
      </p:sp>
      <p:pic>
        <p:nvPicPr>
          <p:cNvPr id="20484" name="Рисунок 6" descr="coolinet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8002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5" name="Прямоугольник 9"/>
          <p:cNvSpPr>
            <a:spLocks noChangeArrowheads="1"/>
          </p:cNvSpPr>
          <p:nvPr/>
        </p:nvSpPr>
        <p:spPr bwMode="auto">
          <a:xfrm>
            <a:off x="1862138" y="331788"/>
            <a:ext cx="7010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ru-RU" altLang="ru-RU" sz="3000" b="1" baseline="0">
                <a:latin typeface="Times New Roman" pitchFamily="18" charset="0"/>
                <a:cs typeface="Times New Roman" pitchFamily="18" charset="0"/>
              </a:rPr>
              <a:t>Способы подключения к Интернету</a:t>
            </a:r>
          </a:p>
        </p:txBody>
      </p:sp>
      <p:grpSp>
        <p:nvGrpSpPr>
          <p:cNvPr id="20486" name="Группа 20"/>
          <p:cNvGrpSpPr>
            <a:grpSpLocks/>
          </p:cNvGrpSpPr>
          <p:nvPr/>
        </p:nvGrpSpPr>
        <p:grpSpPr bwMode="auto">
          <a:xfrm>
            <a:off x="3303588" y="1509713"/>
            <a:ext cx="5365750" cy="503237"/>
            <a:chOff x="2747963" y="1989138"/>
            <a:chExt cx="6337300" cy="503237"/>
          </a:xfrm>
        </p:grpSpPr>
        <p:sp>
          <p:nvSpPr>
            <p:cNvPr id="8" name="AutoShape 6"/>
            <p:cNvSpPr>
              <a:spLocks noChangeArrowheads="1"/>
            </p:cNvSpPr>
            <p:nvPr/>
          </p:nvSpPr>
          <p:spPr bwMode="auto">
            <a:xfrm>
              <a:off x="2747963" y="1989138"/>
              <a:ext cx="6337300" cy="503237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A9090">
                    <a:gamma/>
                    <a:tint val="39216"/>
                    <a:invGamma/>
                  </a:srgbClr>
                </a:gs>
                <a:gs pos="100000">
                  <a:srgbClr val="CA9090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  <a:effectLst>
              <a:outerShdw dist="53882" dir="2700000" algn="ctr" rotWithShape="0">
                <a:schemeClr val="tx1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hangingPunct="0">
                <a:defRPr/>
              </a:pPr>
              <a:endParaRPr lang="ru-RU" sz="2400" b="1" baseline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506" name="AutoShape 7"/>
            <p:cNvSpPr>
              <a:spLocks noChangeArrowheads="1"/>
            </p:cNvSpPr>
            <p:nvPr/>
          </p:nvSpPr>
          <p:spPr bwMode="auto">
            <a:xfrm>
              <a:off x="3036888" y="2058988"/>
              <a:ext cx="5940425" cy="36195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r>
                <a:rPr lang="ru-RU" sz="2400" b="1" baseline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спутники связи</a:t>
              </a:r>
            </a:p>
          </p:txBody>
        </p:sp>
      </p:grpSp>
      <p:grpSp>
        <p:nvGrpSpPr>
          <p:cNvPr id="20487" name="Группа 21"/>
          <p:cNvGrpSpPr>
            <a:grpSpLocks/>
          </p:cNvGrpSpPr>
          <p:nvPr/>
        </p:nvGrpSpPr>
        <p:grpSpPr bwMode="auto">
          <a:xfrm>
            <a:off x="3303588" y="2159000"/>
            <a:ext cx="5365750" cy="503238"/>
            <a:chOff x="2747963" y="2638425"/>
            <a:chExt cx="6337300" cy="503238"/>
          </a:xfrm>
        </p:grpSpPr>
        <p:sp>
          <p:nvSpPr>
            <p:cNvPr id="12" name="AutoShape 10"/>
            <p:cNvSpPr>
              <a:spLocks noChangeArrowheads="1"/>
            </p:cNvSpPr>
            <p:nvPr/>
          </p:nvSpPr>
          <p:spPr bwMode="auto">
            <a:xfrm>
              <a:off x="2747963" y="2638425"/>
              <a:ext cx="6337300" cy="503238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AA990">
                    <a:gamma/>
                    <a:tint val="39216"/>
                    <a:invGamma/>
                  </a:srgbClr>
                </a:gs>
                <a:gs pos="100000">
                  <a:srgbClr val="CAA990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  <a:effectLst>
              <a:outerShdw dist="53882" dir="2700000" algn="ctr" rotWithShape="0">
                <a:schemeClr val="tx1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hangingPunct="0">
                <a:defRPr/>
              </a:pPr>
              <a:endParaRPr lang="ru-RU" sz="2400" b="1" baseline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504" name="AutoShape 11"/>
            <p:cNvSpPr>
              <a:spLocks noChangeArrowheads="1"/>
            </p:cNvSpPr>
            <p:nvPr/>
          </p:nvSpPr>
          <p:spPr bwMode="auto">
            <a:xfrm>
              <a:off x="3036888" y="2708275"/>
              <a:ext cx="5940425" cy="36195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r>
                <a:rPr lang="ru-RU" sz="2400" b="1" baseline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радио-каналы</a:t>
              </a:r>
            </a:p>
          </p:txBody>
        </p:sp>
      </p:grpSp>
      <p:grpSp>
        <p:nvGrpSpPr>
          <p:cNvPr id="20488" name="Группа 22"/>
          <p:cNvGrpSpPr>
            <a:grpSpLocks/>
          </p:cNvGrpSpPr>
          <p:nvPr/>
        </p:nvGrpSpPr>
        <p:grpSpPr bwMode="auto">
          <a:xfrm>
            <a:off x="3303588" y="2806700"/>
            <a:ext cx="5365750" cy="503238"/>
            <a:chOff x="2747963" y="3286125"/>
            <a:chExt cx="6337300" cy="503238"/>
          </a:xfrm>
        </p:grpSpPr>
        <p:sp>
          <p:nvSpPr>
            <p:cNvPr id="16" name="AutoShape 14"/>
            <p:cNvSpPr>
              <a:spLocks noChangeArrowheads="1"/>
            </p:cNvSpPr>
            <p:nvPr/>
          </p:nvSpPr>
          <p:spPr bwMode="auto">
            <a:xfrm>
              <a:off x="2747963" y="3286125"/>
              <a:ext cx="6337300" cy="503238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9C291">
                    <a:gamma/>
                    <a:tint val="39216"/>
                    <a:invGamma/>
                  </a:srgbClr>
                </a:gs>
                <a:gs pos="100000">
                  <a:srgbClr val="C9C291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  <a:effectLst>
              <a:outerShdw dist="53882" dir="2700000" algn="ctr" rotWithShape="0">
                <a:schemeClr val="tx1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hangingPunct="0">
                <a:defRPr/>
              </a:pPr>
              <a:endParaRPr lang="ru-RU" sz="2400" b="1" baseline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502" name="AutoShape 15"/>
            <p:cNvSpPr>
              <a:spLocks noChangeArrowheads="1"/>
            </p:cNvSpPr>
            <p:nvPr/>
          </p:nvSpPr>
          <p:spPr bwMode="auto">
            <a:xfrm>
              <a:off x="3036888" y="3355975"/>
              <a:ext cx="5940425" cy="36195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r>
                <a:rPr lang="ru-RU" sz="2400" b="1" baseline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кабельное телевидение</a:t>
              </a:r>
            </a:p>
          </p:txBody>
        </p:sp>
      </p:grpSp>
      <p:grpSp>
        <p:nvGrpSpPr>
          <p:cNvPr id="20489" name="Группа 24"/>
          <p:cNvGrpSpPr>
            <a:grpSpLocks/>
          </p:cNvGrpSpPr>
          <p:nvPr/>
        </p:nvGrpSpPr>
        <p:grpSpPr bwMode="auto">
          <a:xfrm>
            <a:off x="3303588" y="3454400"/>
            <a:ext cx="5365750" cy="503238"/>
            <a:chOff x="2747963" y="3933825"/>
            <a:chExt cx="6337300" cy="503238"/>
          </a:xfrm>
        </p:grpSpPr>
        <p:sp>
          <p:nvSpPr>
            <p:cNvPr id="20" name="AutoShape 18"/>
            <p:cNvSpPr>
              <a:spLocks noChangeArrowheads="1"/>
            </p:cNvSpPr>
            <p:nvPr/>
          </p:nvSpPr>
          <p:spPr bwMode="auto">
            <a:xfrm>
              <a:off x="2747963" y="3933825"/>
              <a:ext cx="6337300" cy="503238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92C898">
                    <a:gamma/>
                    <a:tint val="39216"/>
                    <a:invGamma/>
                  </a:srgbClr>
                </a:gs>
                <a:gs pos="100000">
                  <a:srgbClr val="92C898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  <a:effectLst>
              <a:outerShdw dist="53882" dir="2700000" algn="ctr" rotWithShape="0">
                <a:schemeClr val="tx1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hangingPunct="0">
                <a:defRPr/>
              </a:pPr>
              <a:endParaRPr lang="ru-RU" sz="2400" b="1" baseline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500" name="AutoShape 19"/>
            <p:cNvSpPr>
              <a:spLocks noChangeArrowheads="1"/>
            </p:cNvSpPr>
            <p:nvPr/>
          </p:nvSpPr>
          <p:spPr bwMode="auto">
            <a:xfrm>
              <a:off x="3036888" y="4003675"/>
              <a:ext cx="5940425" cy="36195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r>
                <a:rPr lang="ru-RU" sz="2400" b="1" baseline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телефон</a:t>
              </a:r>
            </a:p>
          </p:txBody>
        </p:sp>
      </p:grpSp>
      <p:grpSp>
        <p:nvGrpSpPr>
          <p:cNvPr id="20490" name="Группа 25"/>
          <p:cNvGrpSpPr>
            <a:grpSpLocks/>
          </p:cNvGrpSpPr>
          <p:nvPr/>
        </p:nvGrpSpPr>
        <p:grpSpPr bwMode="auto">
          <a:xfrm>
            <a:off x="3303588" y="4102100"/>
            <a:ext cx="5365750" cy="503238"/>
            <a:chOff x="2747963" y="4581525"/>
            <a:chExt cx="6337300" cy="503238"/>
          </a:xfrm>
        </p:grpSpPr>
        <p:sp>
          <p:nvSpPr>
            <p:cNvPr id="24" name="AutoShape 22"/>
            <p:cNvSpPr>
              <a:spLocks noChangeArrowheads="1"/>
            </p:cNvSpPr>
            <p:nvPr/>
          </p:nvSpPr>
          <p:spPr bwMode="auto">
            <a:xfrm>
              <a:off x="2747963" y="4581525"/>
              <a:ext cx="6337300" cy="503238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93A7C7">
                    <a:gamma/>
                    <a:tint val="39216"/>
                    <a:invGamma/>
                  </a:srgbClr>
                </a:gs>
                <a:gs pos="100000">
                  <a:srgbClr val="93A7C7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  <a:effectLst>
              <a:outerShdw dist="53882" dir="2700000" algn="ctr" rotWithShape="0">
                <a:schemeClr val="tx1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hangingPunct="0">
                <a:defRPr/>
              </a:pPr>
              <a:endParaRPr lang="ru-RU" sz="2400" b="1" baseline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498" name="AutoShape 23"/>
            <p:cNvSpPr>
              <a:spLocks noChangeArrowheads="1"/>
            </p:cNvSpPr>
            <p:nvPr/>
          </p:nvSpPr>
          <p:spPr bwMode="auto">
            <a:xfrm>
              <a:off x="3036888" y="4651375"/>
              <a:ext cx="5940425" cy="36195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r>
                <a:rPr lang="ru-RU" sz="2400" b="1" baseline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сотовая связь</a:t>
              </a:r>
            </a:p>
          </p:txBody>
        </p:sp>
      </p:grpSp>
      <p:grpSp>
        <p:nvGrpSpPr>
          <p:cNvPr id="20491" name="Группа 26"/>
          <p:cNvGrpSpPr>
            <a:grpSpLocks/>
          </p:cNvGrpSpPr>
          <p:nvPr/>
        </p:nvGrpSpPr>
        <p:grpSpPr bwMode="auto">
          <a:xfrm>
            <a:off x="3303588" y="4751388"/>
            <a:ext cx="5365750" cy="503237"/>
            <a:chOff x="2747963" y="5230813"/>
            <a:chExt cx="6337300" cy="503237"/>
          </a:xfrm>
        </p:grpSpPr>
        <p:sp>
          <p:nvSpPr>
            <p:cNvPr id="28" name="AutoShape 26"/>
            <p:cNvSpPr>
              <a:spLocks noChangeArrowheads="1"/>
            </p:cNvSpPr>
            <p:nvPr/>
          </p:nvSpPr>
          <p:spPr bwMode="auto">
            <a:xfrm>
              <a:off x="2747963" y="5230813"/>
              <a:ext cx="6337300" cy="503237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AD93C7">
                    <a:gamma/>
                    <a:tint val="39216"/>
                    <a:invGamma/>
                  </a:srgbClr>
                </a:gs>
                <a:gs pos="100000">
                  <a:srgbClr val="AD93C7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  <a:effectLst>
              <a:outerShdw dist="53882" dir="2700000" algn="ctr" rotWithShape="0">
                <a:schemeClr val="tx1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hangingPunct="0">
                <a:defRPr/>
              </a:pPr>
              <a:endParaRPr lang="ru-RU" sz="2400" b="1" baseline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496" name="AutoShape 27"/>
            <p:cNvSpPr>
              <a:spLocks noChangeArrowheads="1"/>
            </p:cNvSpPr>
            <p:nvPr/>
          </p:nvSpPr>
          <p:spPr bwMode="auto">
            <a:xfrm>
              <a:off x="3036888" y="5300663"/>
              <a:ext cx="5940425" cy="36195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r>
                <a:rPr lang="ru-RU" sz="2000" b="1" baseline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специальные оптико-волоконные линии</a:t>
              </a:r>
            </a:p>
          </p:txBody>
        </p:sp>
      </p:grpSp>
      <p:grpSp>
        <p:nvGrpSpPr>
          <p:cNvPr id="20492" name="Группа 28"/>
          <p:cNvGrpSpPr>
            <a:grpSpLocks/>
          </p:cNvGrpSpPr>
          <p:nvPr/>
        </p:nvGrpSpPr>
        <p:grpSpPr bwMode="auto">
          <a:xfrm>
            <a:off x="3303588" y="5399088"/>
            <a:ext cx="5365750" cy="503237"/>
            <a:chOff x="2747963" y="5878513"/>
            <a:chExt cx="6337300" cy="503237"/>
          </a:xfrm>
        </p:grpSpPr>
        <p:sp>
          <p:nvSpPr>
            <p:cNvPr id="32" name="AutoShape 30"/>
            <p:cNvSpPr>
              <a:spLocks noChangeArrowheads="1"/>
            </p:cNvSpPr>
            <p:nvPr/>
          </p:nvSpPr>
          <p:spPr bwMode="auto">
            <a:xfrm>
              <a:off x="2747963" y="5878513"/>
              <a:ext cx="6337300" cy="503237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A90C7">
                    <a:gamma/>
                    <a:tint val="39216"/>
                    <a:invGamma/>
                  </a:srgbClr>
                </a:gs>
                <a:gs pos="100000">
                  <a:srgbClr val="CA90C7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  <a:effectLst>
              <a:outerShdw dist="53882" dir="2700000" algn="ctr" rotWithShape="0">
                <a:schemeClr val="tx1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eaLnBrk="0" hangingPunct="0">
                <a:defRPr/>
              </a:pPr>
              <a:endParaRPr lang="ru-RU" sz="2400" b="1" baseline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494" name="AutoShape 31"/>
            <p:cNvSpPr>
              <a:spLocks noChangeArrowheads="1"/>
            </p:cNvSpPr>
            <p:nvPr/>
          </p:nvSpPr>
          <p:spPr bwMode="auto">
            <a:xfrm>
              <a:off x="3036888" y="5948363"/>
              <a:ext cx="5940425" cy="36195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r>
                <a:rPr lang="ru-RU" sz="2400" b="1" baseline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электропровода</a:t>
              </a:r>
            </a:p>
          </p:txBody>
        </p:sp>
      </p:grp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http://pc-life.ru/uploads/posts/2010-06/1276518423_lan_2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5356"/>
          <a:stretch>
            <a:fillRect/>
          </a:stretch>
        </p:blipFill>
        <p:spPr bwMode="auto">
          <a:xfrm>
            <a:off x="1433513" y="1568450"/>
            <a:ext cx="6143625" cy="504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395288" y="323850"/>
            <a:ext cx="81407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altLang="ru-RU" sz="3000" b="1" baseline="0">
                <a:latin typeface="Times New Roman" pitchFamily="18" charset="0"/>
                <a:cs typeface="Times New Roman" pitchFamily="18" charset="0"/>
              </a:rPr>
              <a:t>Локальные сети</a:t>
            </a:r>
          </a:p>
        </p:txBody>
      </p:sp>
      <p:sp>
        <p:nvSpPr>
          <p:cNvPr id="21508" name="Rectangle 5"/>
          <p:cNvSpPr>
            <a:spLocks noChangeArrowheads="1"/>
          </p:cNvSpPr>
          <p:nvPr/>
        </p:nvSpPr>
        <p:spPr bwMode="auto">
          <a:xfrm>
            <a:off x="382588" y="969963"/>
            <a:ext cx="8467725" cy="120015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>
            <a:spAutoFit/>
          </a:bodyPr>
          <a:lstStyle/>
          <a:p>
            <a:pPr marL="342900" indent="-342900" defTabSz="354013">
              <a:spcBef>
                <a:spcPct val="50000"/>
              </a:spcBef>
            </a:pPr>
            <a:r>
              <a:rPr lang="ru-RU" altLang="ru-RU" sz="2400" b="1" baseline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Одноранговые сети</a:t>
            </a:r>
          </a:p>
          <a:p>
            <a:pPr marL="522288" lvl="1" indent="-342900" defTabSz="354013"/>
            <a:r>
              <a:rPr lang="ru-RU" altLang="ru-RU" sz="2400" baseline="0">
                <a:latin typeface="Times New Roman" pitchFamily="18" charset="0"/>
                <a:cs typeface="Times New Roman" pitchFamily="18" charset="0"/>
              </a:rPr>
              <a:t>все компьютеры равноправны</a:t>
            </a:r>
          </a:p>
          <a:p>
            <a:pPr marL="522288" lvl="1" indent="-342900" defTabSz="354013"/>
            <a:r>
              <a:rPr lang="ru-RU" altLang="ru-RU" sz="2400" baseline="0">
                <a:latin typeface="Times New Roman" pitchFamily="18" charset="0"/>
                <a:cs typeface="Times New Roman" pitchFamily="18" charset="0"/>
              </a:rPr>
              <a:t>Операционные системы</a:t>
            </a:r>
            <a:r>
              <a:rPr lang="ru-RU" altLang="ru-RU" sz="2400" b="1" baseline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altLang="ru-RU" sz="2400" b="1" baseline="0">
                <a:latin typeface="Times New Roman" pitchFamily="18" charset="0"/>
                <a:cs typeface="Times New Roman" pitchFamily="18" charset="0"/>
              </a:rPr>
              <a:t>Windows 3.11 / 95 / 98 / … / Vista</a:t>
            </a:r>
            <a:endParaRPr lang="ru-RU" altLang="ru-RU" sz="2400" b="1" baseline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3"/>
          <p:cNvSpPr txBox="1">
            <a:spLocks noChangeArrowheads="1"/>
          </p:cNvSpPr>
          <p:nvPr/>
        </p:nvSpPr>
        <p:spPr bwMode="auto">
          <a:xfrm>
            <a:off x="406400" y="338138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altLang="ru-RU" sz="3000" b="1" baseline="0">
                <a:latin typeface="Times New Roman" pitchFamily="18" charset="0"/>
                <a:cs typeface="Times New Roman" pitchFamily="18" charset="0"/>
              </a:rPr>
              <a:t>Локальные сети</a:t>
            </a:r>
          </a:p>
        </p:txBody>
      </p:sp>
      <p:sp>
        <p:nvSpPr>
          <p:cNvPr id="22531" name="Rectangle 5"/>
          <p:cNvSpPr>
            <a:spLocks noChangeArrowheads="1"/>
          </p:cNvSpPr>
          <p:nvPr/>
        </p:nvSpPr>
        <p:spPr bwMode="auto">
          <a:xfrm>
            <a:off x="428625" y="835025"/>
            <a:ext cx="8264525" cy="269557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>
            <a:spAutoFit/>
          </a:bodyPr>
          <a:lstStyle/>
          <a:p>
            <a:pPr marL="342900" indent="-342900" defTabSz="354013">
              <a:spcBef>
                <a:spcPct val="50000"/>
              </a:spcBef>
            </a:pPr>
            <a:r>
              <a:rPr lang="ru-RU" altLang="ru-RU" b="1" baseline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Сети с выделенным сервером</a:t>
            </a:r>
          </a:p>
          <a:p>
            <a:pPr marL="522288" lvl="1" indent="-342900" defTabSz="354013"/>
            <a:r>
              <a:rPr lang="ru-RU" altLang="ru-RU" b="1" baseline="0">
                <a:latin typeface="Times New Roman" pitchFamily="18" charset="0"/>
                <a:cs typeface="Times New Roman" pitchFamily="18" charset="0"/>
              </a:rPr>
              <a:t>Сервер </a:t>
            </a: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– компьютер, предоставляющий свои ресурсы (файлы, программы, внешние устройства) в общее использование.</a:t>
            </a:r>
            <a:endParaRPr lang="en-US" altLang="ru-RU" baseline="0">
              <a:latin typeface="Times New Roman" pitchFamily="18" charset="0"/>
              <a:cs typeface="Times New Roman" pitchFamily="18" charset="0"/>
            </a:endParaRPr>
          </a:p>
          <a:p>
            <a:pPr marL="1044575" lvl="2" indent="-342900" defTabSz="354013">
              <a:buFontTx/>
              <a:buChar char="•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файловый сервер</a:t>
            </a:r>
          </a:p>
          <a:p>
            <a:pPr marL="1044575" lvl="2" indent="-342900" defTabSz="354013">
              <a:buFontTx/>
              <a:buChar char="•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сервер печати</a:t>
            </a:r>
          </a:p>
          <a:p>
            <a:pPr marL="1044575" lvl="2" indent="-342900" defTabSz="354013">
              <a:buFontTx/>
              <a:buChar char="•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почтовый сервер</a:t>
            </a:r>
            <a:endParaRPr lang="en-US" altLang="ru-RU" baseline="0">
              <a:latin typeface="Times New Roman" pitchFamily="18" charset="0"/>
              <a:cs typeface="Times New Roman" pitchFamily="18" charset="0"/>
            </a:endParaRPr>
          </a:p>
          <a:p>
            <a:pPr marL="522288" lvl="1" indent="-342900" defTabSz="354013">
              <a:spcBef>
                <a:spcPct val="20000"/>
              </a:spcBef>
            </a:pPr>
            <a:r>
              <a:rPr lang="ru-RU" altLang="ru-RU" b="1" baseline="0">
                <a:latin typeface="Times New Roman" pitchFamily="18" charset="0"/>
                <a:cs typeface="Times New Roman" pitchFamily="18" charset="0"/>
              </a:rPr>
              <a:t>Клиент </a:t>
            </a: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– компьютер, пользующийся услугами сервера.</a:t>
            </a:r>
          </a:p>
          <a:p>
            <a:pPr marL="522288" lvl="1" indent="-342900" defTabSz="354013">
              <a:spcBef>
                <a:spcPct val="20000"/>
              </a:spcBef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Операционные системы для серверов</a:t>
            </a:r>
            <a:r>
              <a:rPr lang="ru-RU" altLang="ru-RU" b="1" baseline="0">
                <a:latin typeface="Times New Roman" pitchFamily="18" charset="0"/>
                <a:cs typeface="Times New Roman" pitchFamily="18" charset="0"/>
              </a:rPr>
              <a:t>: </a:t>
            </a:r>
            <a:br>
              <a:rPr lang="ru-RU" altLang="ru-RU" b="1" baseline="0">
                <a:latin typeface="Times New Roman" pitchFamily="18" charset="0"/>
                <a:cs typeface="Times New Roman" pitchFamily="18" charset="0"/>
              </a:rPr>
            </a:br>
            <a:r>
              <a:rPr lang="en-US" altLang="ru-RU" b="1" baseline="0">
                <a:latin typeface="Times New Roman" pitchFamily="18" charset="0"/>
                <a:cs typeface="Times New Roman" pitchFamily="18" charset="0"/>
              </a:rPr>
              <a:t>Windows NT Server / 2000 Server / 2003 Server</a:t>
            </a:r>
            <a:r>
              <a:rPr lang="ru-RU" altLang="ru-RU" b="1" baseline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altLang="ru-RU" b="1" baseline="0">
                <a:latin typeface="Times New Roman" pitchFamily="18" charset="0"/>
                <a:cs typeface="Times New Roman" pitchFamily="18" charset="0"/>
              </a:rPr>
              <a:t>UNIX</a:t>
            </a:r>
            <a:endParaRPr lang="ru-RU" altLang="ru-RU" b="1" baseline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532" name="Picture 2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08400" y="4087813"/>
            <a:ext cx="1447800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3" name="Line 44"/>
          <p:cNvSpPr>
            <a:spLocks noChangeShapeType="1"/>
          </p:cNvSpPr>
          <p:nvPr/>
        </p:nvSpPr>
        <p:spPr bwMode="auto">
          <a:xfrm>
            <a:off x="7162800" y="3503613"/>
            <a:ext cx="31750" cy="111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22534" name="Picture 7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00563" y="5599113"/>
            <a:ext cx="1728787" cy="1258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5" name="Picture 8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55875" y="5454650"/>
            <a:ext cx="1873250" cy="136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6" name="Picture 9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88125" y="5454650"/>
            <a:ext cx="1873250" cy="136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7" name="Picture 10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32588" y="4087813"/>
            <a:ext cx="18002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8" name="Picture 11" descr="http://www.ruben.ru/lj/2009.03.18/mediasmart.jpg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4F4F4"/>
              </a:clrFrom>
              <a:clrTo>
                <a:srgbClr val="F4F4F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79613" y="3367088"/>
            <a:ext cx="836612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9" name="Picture 1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00113" y="5743575"/>
            <a:ext cx="1079500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40" name="Line 13"/>
          <p:cNvSpPr>
            <a:spLocks noChangeShapeType="1"/>
          </p:cNvSpPr>
          <p:nvPr/>
        </p:nvSpPr>
        <p:spPr bwMode="auto">
          <a:xfrm flipH="1">
            <a:off x="1403350" y="4591050"/>
            <a:ext cx="865188" cy="1081088"/>
          </a:xfrm>
          <a:prstGeom prst="line">
            <a:avLst/>
          </a:prstGeom>
          <a:noFill/>
          <a:ln w="38100">
            <a:solidFill>
              <a:srgbClr val="00CC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2541" name="Line 14"/>
          <p:cNvSpPr>
            <a:spLocks noChangeShapeType="1"/>
          </p:cNvSpPr>
          <p:nvPr/>
        </p:nvSpPr>
        <p:spPr bwMode="auto">
          <a:xfrm flipH="1">
            <a:off x="3995738" y="4591050"/>
            <a:ext cx="360362" cy="1008063"/>
          </a:xfrm>
          <a:prstGeom prst="line">
            <a:avLst/>
          </a:prstGeom>
          <a:noFill/>
          <a:ln w="38100">
            <a:solidFill>
              <a:srgbClr val="00CC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2542" name="Line 15"/>
          <p:cNvSpPr>
            <a:spLocks noChangeShapeType="1"/>
          </p:cNvSpPr>
          <p:nvPr/>
        </p:nvSpPr>
        <p:spPr bwMode="auto">
          <a:xfrm>
            <a:off x="4500563" y="4519613"/>
            <a:ext cx="935037" cy="1368425"/>
          </a:xfrm>
          <a:prstGeom prst="line">
            <a:avLst/>
          </a:prstGeom>
          <a:noFill/>
          <a:ln w="38100">
            <a:solidFill>
              <a:srgbClr val="00CC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2543" name="Line 16"/>
          <p:cNvSpPr>
            <a:spLocks noChangeShapeType="1"/>
          </p:cNvSpPr>
          <p:nvPr/>
        </p:nvSpPr>
        <p:spPr bwMode="auto">
          <a:xfrm>
            <a:off x="4643438" y="4519613"/>
            <a:ext cx="2952750" cy="1223962"/>
          </a:xfrm>
          <a:prstGeom prst="line">
            <a:avLst/>
          </a:prstGeom>
          <a:noFill/>
          <a:ln w="38100">
            <a:solidFill>
              <a:srgbClr val="00CC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2544" name="Line 17"/>
          <p:cNvSpPr>
            <a:spLocks noChangeShapeType="1"/>
          </p:cNvSpPr>
          <p:nvPr/>
        </p:nvSpPr>
        <p:spPr bwMode="auto">
          <a:xfrm flipH="1" flipV="1">
            <a:off x="4787900" y="4519613"/>
            <a:ext cx="2089150" cy="287337"/>
          </a:xfrm>
          <a:prstGeom prst="line">
            <a:avLst/>
          </a:prstGeom>
          <a:noFill/>
          <a:ln w="38100">
            <a:solidFill>
              <a:srgbClr val="00CC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2545" name="Text Box 18"/>
          <p:cNvSpPr txBox="1">
            <a:spLocks noChangeArrowheads="1"/>
          </p:cNvSpPr>
          <p:nvPr/>
        </p:nvSpPr>
        <p:spPr bwMode="auto">
          <a:xfrm>
            <a:off x="684213" y="6464300"/>
            <a:ext cx="15843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b="1" i="1">
                <a:latin typeface="Times New Roman" pitchFamily="18" charset="0"/>
                <a:cs typeface="Times New Roman" pitchFamily="18" charset="0"/>
              </a:rPr>
              <a:t>Принтер </a:t>
            </a:r>
          </a:p>
        </p:txBody>
      </p:sp>
      <p:sp>
        <p:nvSpPr>
          <p:cNvPr id="22546" name="Text Box 19"/>
          <p:cNvSpPr txBox="1">
            <a:spLocks noChangeArrowheads="1"/>
          </p:cNvSpPr>
          <p:nvPr/>
        </p:nvSpPr>
        <p:spPr bwMode="auto">
          <a:xfrm>
            <a:off x="892175" y="3522663"/>
            <a:ext cx="10604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b="1" i="1">
                <a:latin typeface="Times New Roman" pitchFamily="18" charset="0"/>
                <a:cs typeface="Times New Roman" pitchFamily="18" charset="0"/>
              </a:rPr>
              <a:t>Сервер  </a:t>
            </a:r>
          </a:p>
        </p:txBody>
      </p:sp>
      <p:sp>
        <p:nvSpPr>
          <p:cNvPr id="22547" name="Text Box 20"/>
          <p:cNvSpPr txBox="1">
            <a:spLocks noChangeArrowheads="1"/>
          </p:cNvSpPr>
          <p:nvPr/>
        </p:nvSpPr>
        <p:spPr bwMode="auto">
          <a:xfrm>
            <a:off x="6011863" y="5311775"/>
            <a:ext cx="57626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b="1" i="1">
                <a:latin typeface="Times New Roman" pitchFamily="18" charset="0"/>
                <a:cs typeface="Times New Roman" pitchFamily="18" charset="0"/>
              </a:rPr>
              <a:t>ПК</a:t>
            </a:r>
          </a:p>
        </p:txBody>
      </p:sp>
      <p:sp>
        <p:nvSpPr>
          <p:cNvPr id="22548" name="Line 22"/>
          <p:cNvSpPr>
            <a:spLocks noChangeShapeType="1"/>
          </p:cNvSpPr>
          <p:nvPr/>
        </p:nvSpPr>
        <p:spPr bwMode="auto">
          <a:xfrm flipH="1" flipV="1">
            <a:off x="2771775" y="4303713"/>
            <a:ext cx="1368425" cy="215900"/>
          </a:xfrm>
          <a:prstGeom prst="line">
            <a:avLst/>
          </a:prstGeom>
          <a:noFill/>
          <a:ln w="38100">
            <a:solidFill>
              <a:srgbClr val="00CC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2549" name="Text Box 23"/>
          <p:cNvSpPr txBox="1">
            <a:spLocks noChangeArrowheads="1"/>
          </p:cNvSpPr>
          <p:nvPr/>
        </p:nvSpPr>
        <p:spPr bwMode="auto">
          <a:xfrm>
            <a:off x="3419475" y="3578225"/>
            <a:ext cx="2808288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b="1" i="1">
                <a:latin typeface="Times New Roman" pitchFamily="18" charset="0"/>
                <a:cs typeface="Times New Roman" pitchFamily="18" charset="0"/>
              </a:rPr>
              <a:t>Концентратор 3Com OfficeConnect</a:t>
            </a: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Text Box 3"/>
          <p:cNvSpPr txBox="1">
            <a:spLocks noChangeArrowheads="1"/>
          </p:cNvSpPr>
          <p:nvPr/>
        </p:nvSpPr>
        <p:spPr bwMode="auto">
          <a:xfrm>
            <a:off x="419100" y="328613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altLang="ru-RU" sz="3000" b="1" baseline="0">
                <a:latin typeface="Times New Roman" pitchFamily="18" charset="0"/>
                <a:cs typeface="Times New Roman" pitchFamily="18" charset="0"/>
              </a:rPr>
              <a:t>Аппаратура для построения сетей</a:t>
            </a:r>
          </a:p>
        </p:txBody>
      </p:sp>
      <p:sp>
        <p:nvSpPr>
          <p:cNvPr id="1030" name="Rectangle 5"/>
          <p:cNvSpPr>
            <a:spLocks noChangeArrowheads="1"/>
          </p:cNvSpPr>
          <p:nvPr/>
        </p:nvSpPr>
        <p:spPr bwMode="auto">
          <a:xfrm>
            <a:off x="347663" y="938213"/>
            <a:ext cx="8367712" cy="5224462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>
            <a:spAutoFit/>
          </a:bodyPr>
          <a:lstStyle/>
          <a:p>
            <a:pPr marL="342900" indent="-342900" defTabSz="354013">
              <a:spcBef>
                <a:spcPct val="50000"/>
              </a:spcBef>
            </a:pPr>
            <a:r>
              <a:rPr lang="ru-RU" altLang="ru-RU" sz="2300" b="1" baseline="0">
                <a:latin typeface="Times New Roman" pitchFamily="18" charset="0"/>
                <a:cs typeface="Times New Roman" pitchFamily="18" charset="0"/>
              </a:rPr>
              <a:t>Сетевые карты</a:t>
            </a:r>
            <a:r>
              <a:rPr lang="ru-RU" altLang="ru-RU" sz="2300" baseline="0">
                <a:latin typeface="Times New Roman" pitchFamily="18" charset="0"/>
                <a:cs typeface="Times New Roman" pitchFamily="18" charset="0"/>
              </a:rPr>
              <a:t> (сетевые адаптеры).</a:t>
            </a:r>
          </a:p>
          <a:p>
            <a:pPr marL="342900" indent="-342900" defTabSz="354013">
              <a:spcBef>
                <a:spcPct val="50000"/>
              </a:spcBef>
              <a:buFontTx/>
              <a:buAutoNum type="arabicPeriod"/>
            </a:pPr>
            <a:endParaRPr lang="ru-RU" altLang="ru-RU" sz="2300" baseline="0">
              <a:latin typeface="Times New Roman" pitchFamily="18" charset="0"/>
              <a:cs typeface="Times New Roman" pitchFamily="18" charset="0"/>
            </a:endParaRPr>
          </a:p>
          <a:p>
            <a:pPr marL="342900" indent="-342900" defTabSz="354013">
              <a:spcBef>
                <a:spcPct val="50000"/>
              </a:spcBef>
              <a:buFontTx/>
              <a:buAutoNum type="arabicPeriod"/>
            </a:pPr>
            <a:endParaRPr lang="ru-RU" altLang="ru-RU" sz="2300" baseline="0">
              <a:latin typeface="Times New Roman" pitchFamily="18" charset="0"/>
              <a:cs typeface="Times New Roman" pitchFamily="18" charset="0"/>
            </a:endParaRPr>
          </a:p>
          <a:p>
            <a:pPr marL="342900" indent="-342900" defTabSz="354013">
              <a:spcBef>
                <a:spcPct val="50000"/>
              </a:spcBef>
            </a:pPr>
            <a:endParaRPr lang="ru-RU" altLang="ru-RU" sz="2300" baseline="0">
              <a:latin typeface="Times New Roman" pitchFamily="18" charset="0"/>
              <a:cs typeface="Times New Roman" pitchFamily="18" charset="0"/>
            </a:endParaRPr>
          </a:p>
          <a:p>
            <a:pPr marL="342900" indent="-342900" defTabSz="354013">
              <a:spcBef>
                <a:spcPct val="50000"/>
              </a:spcBef>
            </a:pPr>
            <a:r>
              <a:rPr lang="ru-RU" altLang="ru-RU" sz="2300" b="1" baseline="0">
                <a:latin typeface="Times New Roman" pitchFamily="18" charset="0"/>
                <a:cs typeface="Times New Roman" pitchFamily="18" charset="0"/>
              </a:rPr>
              <a:t>Сетевые кабели</a:t>
            </a:r>
          </a:p>
          <a:p>
            <a:pPr marL="522288" lvl="1" indent="-342900" defTabSz="354013">
              <a:spcBef>
                <a:spcPct val="150000"/>
              </a:spcBef>
              <a:buFontTx/>
              <a:buChar char="•"/>
            </a:pPr>
            <a:r>
              <a:rPr lang="ru-RU" altLang="ru-RU" sz="2300" baseline="0">
                <a:latin typeface="Times New Roman" pitchFamily="18" charset="0"/>
                <a:cs typeface="Times New Roman" pitchFamily="18" charset="0"/>
              </a:rPr>
              <a:t>коаксиальный</a:t>
            </a:r>
          </a:p>
          <a:p>
            <a:pPr marL="522288" lvl="1" indent="-342900" defTabSz="354013">
              <a:spcBef>
                <a:spcPct val="150000"/>
              </a:spcBef>
              <a:buFontTx/>
              <a:buChar char="•"/>
            </a:pPr>
            <a:r>
              <a:rPr lang="ru-RU" altLang="ru-RU" sz="2300" baseline="0">
                <a:latin typeface="Times New Roman" pitchFamily="18" charset="0"/>
                <a:cs typeface="Times New Roman" pitchFamily="18" charset="0"/>
              </a:rPr>
              <a:t>"витая пара"</a:t>
            </a:r>
          </a:p>
          <a:p>
            <a:pPr marL="522288" lvl="1" indent="-342900" defTabSz="354013">
              <a:spcBef>
                <a:spcPct val="150000"/>
              </a:spcBef>
              <a:spcAft>
                <a:spcPts val="1800"/>
              </a:spcAft>
              <a:buFontTx/>
              <a:buChar char="•"/>
            </a:pPr>
            <a:r>
              <a:rPr lang="ru-RU" altLang="ru-RU" sz="2300" baseline="0">
                <a:latin typeface="Times New Roman" pitchFamily="18" charset="0"/>
                <a:cs typeface="Times New Roman" pitchFamily="18" charset="0"/>
              </a:rPr>
              <a:t>Оптоволоконный</a:t>
            </a:r>
          </a:p>
        </p:txBody>
      </p:sp>
      <p:graphicFrame>
        <p:nvGraphicFramePr>
          <p:cNvPr id="230407" name="Object 7"/>
          <p:cNvGraphicFramePr>
            <a:graphicFrameLocks noChangeAspect="1"/>
          </p:cNvGraphicFramePr>
          <p:nvPr/>
        </p:nvGraphicFramePr>
        <p:xfrm>
          <a:off x="3344863" y="4546600"/>
          <a:ext cx="1993900" cy="469900"/>
        </p:xfrm>
        <a:graphic>
          <a:graphicData uri="http://schemas.openxmlformats.org/presentationml/2006/ole">
            <p:oleObj spid="_x0000_s1026" name="Image" r:id="rId4" imgW="1993651" imgH="469841" progId="">
              <p:embed/>
            </p:oleObj>
          </a:graphicData>
        </a:graphic>
      </p:graphicFrame>
      <p:graphicFrame>
        <p:nvGraphicFramePr>
          <p:cNvPr id="230408" name="Object 8"/>
          <p:cNvGraphicFramePr>
            <a:graphicFrameLocks noChangeAspect="1"/>
          </p:cNvGraphicFramePr>
          <p:nvPr/>
        </p:nvGraphicFramePr>
        <p:xfrm>
          <a:off x="3849688" y="3336925"/>
          <a:ext cx="1838325" cy="949325"/>
        </p:xfrm>
        <a:graphic>
          <a:graphicData uri="http://schemas.openxmlformats.org/presentationml/2006/ole">
            <p:oleObj spid="_x0000_s1027" name="Image" r:id="rId5" imgW="2679365" imgH="1383639" progId="">
              <p:embed/>
            </p:oleObj>
          </a:graphicData>
        </a:graphic>
      </p:graphicFrame>
      <p:sp>
        <p:nvSpPr>
          <p:cNvPr id="1031" name="Rectangle 9"/>
          <p:cNvSpPr>
            <a:spLocks noChangeArrowheads="1"/>
          </p:cNvSpPr>
          <p:nvPr/>
        </p:nvSpPr>
        <p:spPr bwMode="auto">
          <a:xfrm>
            <a:off x="4995863" y="3059113"/>
            <a:ext cx="2171700" cy="36512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 anchor="ctr"/>
          <a:lstStyle/>
          <a:p>
            <a:pPr algn="ctr"/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изоляция</a:t>
            </a:r>
          </a:p>
        </p:txBody>
      </p:sp>
      <p:sp>
        <p:nvSpPr>
          <p:cNvPr id="1032" name="Freeform 12"/>
          <p:cNvSpPr>
            <a:spLocks/>
          </p:cNvSpPr>
          <p:nvPr/>
        </p:nvSpPr>
        <p:spPr bwMode="auto">
          <a:xfrm>
            <a:off x="4514850" y="3367088"/>
            <a:ext cx="1314450" cy="547687"/>
          </a:xfrm>
          <a:custGeom>
            <a:avLst/>
            <a:gdLst>
              <a:gd name="T0" fmla="*/ 0 w 828"/>
              <a:gd name="T1" fmla="*/ 2147483647 h 345"/>
              <a:gd name="T2" fmla="*/ 2147483647 w 828"/>
              <a:gd name="T3" fmla="*/ 0 h 345"/>
              <a:gd name="T4" fmla="*/ 2147483647 w 828"/>
              <a:gd name="T5" fmla="*/ 2147483647 h 345"/>
              <a:gd name="T6" fmla="*/ 0 60000 65536"/>
              <a:gd name="T7" fmla="*/ 0 60000 65536"/>
              <a:gd name="T8" fmla="*/ 0 60000 65536"/>
              <a:gd name="T9" fmla="*/ 0 w 828"/>
              <a:gd name="T10" fmla="*/ 0 h 345"/>
              <a:gd name="T11" fmla="*/ 828 w 828"/>
              <a:gd name="T12" fmla="*/ 345 h 34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828" h="345">
                <a:moveTo>
                  <a:pt x="0" y="101"/>
                </a:moveTo>
                <a:lnTo>
                  <a:pt x="828" y="0"/>
                </a:lnTo>
                <a:lnTo>
                  <a:pt x="482" y="345"/>
                </a:lnTo>
              </a:path>
            </a:pathLst>
          </a:custGeom>
          <a:noFill/>
          <a:ln w="12700">
            <a:solidFill>
              <a:schemeClr val="tx1"/>
            </a:solidFill>
            <a:round/>
            <a:headEnd type="triangle" w="lg" len="lg"/>
            <a:tailEnd type="triangle" w="lg" len="lg"/>
          </a:ln>
        </p:spPr>
        <p:txBody>
          <a:bodyPr/>
          <a:lstStyle/>
          <a:p>
            <a:pPr eaLnBrk="0" hangingPunct="0"/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33" name="Rectangle 13"/>
          <p:cNvSpPr>
            <a:spLocks noChangeArrowheads="1"/>
          </p:cNvSpPr>
          <p:nvPr/>
        </p:nvSpPr>
        <p:spPr bwMode="auto">
          <a:xfrm>
            <a:off x="5602288" y="3952875"/>
            <a:ext cx="2171700" cy="36512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 anchor="ctr"/>
          <a:lstStyle/>
          <a:p>
            <a:pPr algn="ctr"/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проводник (медь)</a:t>
            </a:r>
          </a:p>
        </p:txBody>
      </p:sp>
      <p:sp>
        <p:nvSpPr>
          <p:cNvPr id="1034" name="Rectangle 14"/>
          <p:cNvSpPr>
            <a:spLocks noChangeArrowheads="1"/>
          </p:cNvSpPr>
          <p:nvPr/>
        </p:nvSpPr>
        <p:spPr bwMode="auto">
          <a:xfrm>
            <a:off x="3535363" y="3952875"/>
            <a:ext cx="1246187" cy="36512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 anchor="ctr"/>
          <a:lstStyle/>
          <a:p>
            <a:pPr algn="ctr"/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проводник</a:t>
            </a:r>
          </a:p>
        </p:txBody>
      </p:sp>
      <p:graphicFrame>
        <p:nvGraphicFramePr>
          <p:cNvPr id="230415" name="Object 15"/>
          <p:cNvGraphicFramePr>
            <a:graphicFrameLocks noChangeAspect="1"/>
          </p:cNvGraphicFramePr>
          <p:nvPr/>
        </p:nvGraphicFramePr>
        <p:xfrm>
          <a:off x="5118100" y="5084763"/>
          <a:ext cx="1706563" cy="881062"/>
        </p:xfrm>
        <a:graphic>
          <a:graphicData uri="http://schemas.openxmlformats.org/presentationml/2006/ole">
            <p:oleObj spid="_x0000_s1028" name="Image" r:id="rId6" imgW="2361905" imgH="1219048" progId="">
              <p:embed/>
            </p:oleObj>
          </a:graphicData>
        </a:graphic>
      </p:graphicFrame>
      <p:sp>
        <p:nvSpPr>
          <p:cNvPr id="1035" name="Rectangle 16"/>
          <p:cNvSpPr>
            <a:spLocks noChangeArrowheads="1"/>
          </p:cNvSpPr>
          <p:nvPr/>
        </p:nvSpPr>
        <p:spPr bwMode="auto">
          <a:xfrm>
            <a:off x="6151563" y="4821238"/>
            <a:ext cx="2171700" cy="36512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 anchor="ctr"/>
          <a:lstStyle/>
          <a:p>
            <a:pPr algn="ctr"/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оболочка (стекло)</a:t>
            </a:r>
          </a:p>
        </p:txBody>
      </p:sp>
      <p:sp>
        <p:nvSpPr>
          <p:cNvPr id="1036" name="Rectangle 17"/>
          <p:cNvSpPr>
            <a:spLocks noChangeArrowheads="1"/>
          </p:cNvSpPr>
          <p:nvPr/>
        </p:nvSpPr>
        <p:spPr bwMode="auto">
          <a:xfrm>
            <a:off x="3740150" y="5473700"/>
            <a:ext cx="1771650" cy="617538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 anchor="ctr"/>
          <a:lstStyle/>
          <a:p>
            <a:pPr algn="ctr"/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оболочка </a:t>
            </a:r>
            <a:br>
              <a:rPr lang="ru-RU" altLang="ru-RU" baseline="0">
                <a:latin typeface="Times New Roman" pitchFamily="18" charset="0"/>
                <a:cs typeface="Times New Roman" pitchFamily="18" charset="0"/>
              </a:rPr>
            </a:b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(пластик)</a:t>
            </a:r>
          </a:p>
        </p:txBody>
      </p:sp>
      <p:sp>
        <p:nvSpPr>
          <p:cNvPr id="1037" name="Rectangle 18"/>
          <p:cNvSpPr>
            <a:spLocks noChangeArrowheads="1"/>
          </p:cNvSpPr>
          <p:nvPr/>
        </p:nvSpPr>
        <p:spPr bwMode="auto">
          <a:xfrm>
            <a:off x="7248525" y="5526088"/>
            <a:ext cx="1646238" cy="52387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 anchor="ctr"/>
          <a:lstStyle/>
          <a:p>
            <a:pPr algn="ctr"/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основное </a:t>
            </a:r>
            <a:br>
              <a:rPr lang="ru-RU" altLang="ru-RU" baseline="0">
                <a:latin typeface="Times New Roman" pitchFamily="18" charset="0"/>
                <a:cs typeface="Times New Roman" pitchFamily="18" charset="0"/>
              </a:rPr>
            </a:b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волокно</a:t>
            </a:r>
            <a:r>
              <a:rPr lang="en-US" altLang="ru-RU" baseline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стекло)</a:t>
            </a:r>
          </a:p>
        </p:txBody>
      </p:sp>
      <p:sp>
        <p:nvSpPr>
          <p:cNvPr id="1038" name="Line 19"/>
          <p:cNvSpPr>
            <a:spLocks noChangeShapeType="1"/>
          </p:cNvSpPr>
          <p:nvPr/>
        </p:nvSpPr>
        <p:spPr bwMode="auto">
          <a:xfrm flipH="1">
            <a:off x="6367463" y="5126038"/>
            <a:ext cx="639762" cy="49212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1039" name="Line 20"/>
          <p:cNvSpPr>
            <a:spLocks noChangeShapeType="1"/>
          </p:cNvSpPr>
          <p:nvPr/>
        </p:nvSpPr>
        <p:spPr bwMode="auto">
          <a:xfrm flipH="1">
            <a:off x="6800850" y="5800725"/>
            <a:ext cx="525463" cy="5715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1040" name="Line 21"/>
          <p:cNvSpPr>
            <a:spLocks noChangeShapeType="1"/>
          </p:cNvSpPr>
          <p:nvPr/>
        </p:nvSpPr>
        <p:spPr bwMode="auto">
          <a:xfrm flipV="1">
            <a:off x="5165725" y="4297363"/>
            <a:ext cx="355600" cy="14922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pic>
        <p:nvPicPr>
          <p:cNvPr id="1041" name="Picture 14" descr="http://www.3dnews.ru/documents/2799/lancard.jpg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678488" y="741363"/>
            <a:ext cx="2540000" cy="235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3"/>
          <p:cNvSpPr txBox="1">
            <a:spLocks noChangeArrowheads="1"/>
          </p:cNvSpPr>
          <p:nvPr/>
        </p:nvSpPr>
        <p:spPr bwMode="auto">
          <a:xfrm>
            <a:off x="395288" y="315913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altLang="ru-RU" sz="3000" b="1" baseline="0">
                <a:latin typeface="Times New Roman" pitchFamily="18" charset="0"/>
                <a:cs typeface="Times New Roman" pitchFamily="18" charset="0"/>
              </a:rPr>
              <a:t>Аппаратура для построения сетей</a:t>
            </a:r>
          </a:p>
        </p:txBody>
      </p:sp>
      <p:sp>
        <p:nvSpPr>
          <p:cNvPr id="23555" name="Rectangle 5"/>
          <p:cNvSpPr>
            <a:spLocks noChangeArrowheads="1"/>
          </p:cNvSpPr>
          <p:nvPr/>
        </p:nvSpPr>
        <p:spPr bwMode="auto">
          <a:xfrm>
            <a:off x="393700" y="798513"/>
            <a:ext cx="8310563" cy="3446462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>
            <a:spAutoFit/>
          </a:bodyPr>
          <a:lstStyle/>
          <a:p>
            <a:pPr marL="342900" indent="-342900" defTabSz="354013">
              <a:spcBef>
                <a:spcPts val="600"/>
              </a:spcBef>
              <a:spcAft>
                <a:spcPts val="600"/>
              </a:spcAft>
            </a:pPr>
            <a:r>
              <a:rPr lang="ru-RU" altLang="ru-RU" sz="2000" b="1" baseline="0">
                <a:latin typeface="Times New Roman" pitchFamily="18" charset="0"/>
                <a:cs typeface="Times New Roman" pitchFamily="18" charset="0"/>
              </a:rPr>
              <a:t>Хабы</a:t>
            </a:r>
            <a:r>
              <a:rPr lang="ru-RU" altLang="ru-RU" sz="2000" baseline="0">
                <a:latin typeface="Times New Roman" pitchFamily="18" charset="0"/>
                <a:cs typeface="Times New Roman" pitchFamily="18" charset="0"/>
              </a:rPr>
              <a:t> (концентраторы) – дублируют полученные данные на все порты.</a:t>
            </a:r>
          </a:p>
          <a:p>
            <a:pPr marL="342900" indent="-342900" defTabSz="354013">
              <a:spcBef>
                <a:spcPts val="600"/>
              </a:spcBef>
              <a:spcAft>
                <a:spcPts val="600"/>
              </a:spcAft>
            </a:pPr>
            <a:r>
              <a:rPr lang="ru-RU" altLang="ru-RU" sz="2000" b="1" baseline="0">
                <a:latin typeface="Times New Roman" pitchFamily="18" charset="0"/>
                <a:cs typeface="Times New Roman" pitchFamily="18" charset="0"/>
              </a:rPr>
              <a:t>Свитчи</a:t>
            </a:r>
            <a:r>
              <a:rPr lang="ru-RU" altLang="ru-RU" sz="2000" baseline="0">
                <a:latin typeface="Times New Roman" pitchFamily="18" charset="0"/>
                <a:cs typeface="Times New Roman" pitchFamily="18" charset="0"/>
              </a:rPr>
              <a:t> (коммутирующие хабы) – передают полученные данные только адресату.</a:t>
            </a:r>
          </a:p>
          <a:p>
            <a:pPr marL="342900" indent="-342900" defTabSz="354013">
              <a:spcBef>
                <a:spcPts val="600"/>
              </a:spcBef>
              <a:spcAft>
                <a:spcPts val="600"/>
              </a:spcAft>
            </a:pPr>
            <a:r>
              <a:rPr lang="ru-RU" sz="2000" baseline="0">
                <a:latin typeface="Times New Roman" pitchFamily="18" charset="0"/>
                <a:cs typeface="Times New Roman" pitchFamily="18" charset="0"/>
              </a:rPr>
              <a:t>Беспроводные каналы (типа Wi-Fi).</a:t>
            </a:r>
          </a:p>
          <a:p>
            <a:pPr marL="342900" indent="-342900" defTabSz="354013">
              <a:spcBef>
                <a:spcPts val="600"/>
              </a:spcBef>
              <a:spcAft>
                <a:spcPts val="600"/>
              </a:spcAft>
            </a:pPr>
            <a:r>
              <a:rPr lang="ru-RU" altLang="ru-RU" sz="2000" b="1" baseline="0">
                <a:latin typeface="Times New Roman" pitchFamily="18" charset="0"/>
                <a:cs typeface="Times New Roman" pitchFamily="18" charset="0"/>
              </a:rPr>
              <a:t>МОДЕМ</a:t>
            </a:r>
            <a:r>
              <a:rPr lang="ru-RU" altLang="ru-RU" sz="2000" baseline="0">
                <a:latin typeface="Times New Roman" pitchFamily="18" charset="0"/>
                <a:cs typeface="Times New Roman" pitchFamily="18" charset="0"/>
              </a:rPr>
              <a:t> (от слов МОдулятор и ДЕМодулятор, которые описывают основные функции модема) осуществляет преобразование информации из цифровой (в компьютере) в аналоговую ( например, в телефонной линии)-модуляция и наоборот – демодуляция. </a:t>
            </a:r>
          </a:p>
          <a:p>
            <a:pPr marL="342900" indent="-342900" defTabSz="354013">
              <a:spcBef>
                <a:spcPts val="600"/>
              </a:spcBef>
              <a:spcAft>
                <a:spcPts val="600"/>
              </a:spcAft>
            </a:pPr>
            <a:endParaRPr lang="en-US" altLang="ru-RU" b="1" baseline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3556" name="Picture 5" descr="Shema_modem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CC"/>
              </a:clrFrom>
              <a:clrTo>
                <a:srgbClr val="FFFFCC">
                  <a:alpha val="0"/>
                </a:srgbClr>
              </a:clrTo>
            </a:clrChange>
          </a:blip>
          <a:srcRect b="43130"/>
          <a:stretch>
            <a:fillRect/>
          </a:stretch>
        </p:blipFill>
        <p:spPr bwMode="auto">
          <a:xfrm>
            <a:off x="393700" y="4241800"/>
            <a:ext cx="8345488" cy="191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3"/>
          <p:cNvSpPr txBox="1">
            <a:spLocks noChangeArrowheads="1"/>
          </p:cNvSpPr>
          <p:nvPr/>
        </p:nvSpPr>
        <p:spPr bwMode="auto">
          <a:xfrm>
            <a:off x="395288" y="315913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altLang="ru-RU" sz="3000" b="1" baseline="0">
                <a:latin typeface="Times New Roman" pitchFamily="18" charset="0"/>
                <a:cs typeface="Times New Roman" pitchFamily="18" charset="0"/>
              </a:rPr>
              <a:t>Технология "клиент-сервер"</a:t>
            </a:r>
          </a:p>
        </p:txBody>
      </p:sp>
      <p:sp>
        <p:nvSpPr>
          <p:cNvPr id="24579" name="Rectangle 4"/>
          <p:cNvSpPr>
            <a:spLocks noChangeArrowheads="1"/>
          </p:cNvSpPr>
          <p:nvPr/>
        </p:nvSpPr>
        <p:spPr bwMode="auto">
          <a:xfrm>
            <a:off x="382588" y="935038"/>
            <a:ext cx="5073650" cy="272415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>
            <a:spAutoFit/>
          </a:bodyPr>
          <a:lstStyle/>
          <a:p>
            <a:pPr marL="342900" indent="-342900" defTabSz="354013">
              <a:spcBef>
                <a:spcPct val="50000"/>
              </a:spcBef>
            </a:pPr>
            <a:r>
              <a:rPr lang="ru-RU" altLang="ru-RU" sz="1900" b="1" baseline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Клиент</a:t>
            </a:r>
          </a:p>
          <a:p>
            <a:pPr marL="522288" lvl="1" indent="-342900" defTabSz="354013">
              <a:buFontTx/>
              <a:buChar char="•"/>
            </a:pPr>
            <a:r>
              <a:rPr lang="ru-RU" altLang="ru-RU" sz="1900" baseline="0">
                <a:latin typeface="Times New Roman" pitchFamily="18" charset="0"/>
                <a:cs typeface="Times New Roman" pitchFamily="18" charset="0"/>
              </a:rPr>
              <a:t>посылает запрос с заданием серверу</a:t>
            </a:r>
          </a:p>
          <a:p>
            <a:pPr marL="522288" lvl="1" indent="-342900" defTabSz="354013">
              <a:buFontTx/>
              <a:buChar char="•"/>
            </a:pPr>
            <a:r>
              <a:rPr lang="ru-RU" altLang="ru-RU" sz="1900" baseline="0">
                <a:latin typeface="Times New Roman" pitchFamily="18" charset="0"/>
                <a:cs typeface="Times New Roman" pitchFamily="18" charset="0"/>
              </a:rPr>
              <a:t>выводит на экран ответ, полученный от сервера</a:t>
            </a:r>
          </a:p>
          <a:p>
            <a:pPr marL="342900" indent="-342900" defTabSz="354013"/>
            <a:r>
              <a:rPr lang="ru-RU" altLang="ru-RU" sz="1900" b="1" baseline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Сервер</a:t>
            </a:r>
          </a:p>
          <a:p>
            <a:pPr marL="522288" lvl="1" indent="-342900" defTabSz="354013">
              <a:buFontTx/>
              <a:buChar char="•"/>
            </a:pPr>
            <a:r>
              <a:rPr lang="ru-RU" altLang="ru-RU" sz="1900" baseline="0">
                <a:latin typeface="Times New Roman" pitchFamily="18" charset="0"/>
                <a:cs typeface="Times New Roman" pitchFamily="18" charset="0"/>
              </a:rPr>
              <a:t>принимает запросы от клиентов и ставит их в очередь</a:t>
            </a:r>
          </a:p>
          <a:p>
            <a:pPr marL="522288" lvl="1" indent="-342900" defTabSz="354013">
              <a:buFontTx/>
              <a:buChar char="•"/>
            </a:pPr>
            <a:r>
              <a:rPr lang="ru-RU" altLang="ru-RU" sz="1900" baseline="0">
                <a:latin typeface="Times New Roman" pitchFamily="18" charset="0"/>
                <a:cs typeface="Times New Roman" pitchFamily="18" charset="0"/>
              </a:rPr>
              <a:t>выполняет задание</a:t>
            </a:r>
          </a:p>
          <a:p>
            <a:pPr marL="522288" lvl="1" indent="-342900" defTabSz="354013">
              <a:buFontTx/>
              <a:buChar char="•"/>
            </a:pPr>
            <a:r>
              <a:rPr lang="ru-RU" altLang="ru-RU" sz="1900" baseline="0">
                <a:latin typeface="Times New Roman" pitchFamily="18" charset="0"/>
                <a:cs typeface="Times New Roman" pitchFamily="18" charset="0"/>
              </a:rPr>
              <a:t>посылает ответ с результатами</a:t>
            </a:r>
            <a:endParaRPr lang="en-US" altLang="ru-RU" sz="1900" baseline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4580" name="Group 5"/>
          <p:cNvGrpSpPr>
            <a:grpSpLocks noChangeAspect="1"/>
          </p:cNvGrpSpPr>
          <p:nvPr/>
        </p:nvGrpSpPr>
        <p:grpSpPr bwMode="auto">
          <a:xfrm>
            <a:off x="554038" y="3925888"/>
            <a:ext cx="368300" cy="368300"/>
            <a:chOff x="2816" y="2458"/>
            <a:chExt cx="1728" cy="1728"/>
          </a:xfrm>
        </p:grpSpPr>
        <p:sp>
          <p:nvSpPr>
            <p:cNvPr id="24594" name="Oval 6"/>
            <p:cNvSpPr>
              <a:spLocks noChangeAspect="1" noChangeArrowheads="1"/>
            </p:cNvSpPr>
            <p:nvPr/>
          </p:nvSpPr>
          <p:spPr bwMode="auto">
            <a:xfrm>
              <a:off x="2816" y="2458"/>
              <a:ext cx="1728" cy="1728"/>
            </a:xfrm>
            <a:prstGeom prst="ellipse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24595" name="Group 7"/>
            <p:cNvGrpSpPr>
              <a:grpSpLocks noChangeAspect="1"/>
            </p:cNvGrpSpPr>
            <p:nvPr/>
          </p:nvGrpSpPr>
          <p:grpSpPr bwMode="auto">
            <a:xfrm>
              <a:off x="3051" y="2667"/>
              <a:ext cx="1299" cy="1299"/>
              <a:chOff x="3051" y="2667"/>
              <a:chExt cx="1299" cy="1299"/>
            </a:xfrm>
          </p:grpSpPr>
          <p:sp>
            <p:nvSpPr>
              <p:cNvPr id="24597" name="Rectangle 8"/>
              <p:cNvSpPr>
                <a:spLocks noChangeAspect="1" noChangeArrowheads="1"/>
              </p:cNvSpPr>
              <p:nvPr/>
            </p:nvSpPr>
            <p:spPr bwMode="auto">
              <a:xfrm>
                <a:off x="3051" y="3105"/>
                <a:ext cx="1299" cy="423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24598" name="Rectangle 9"/>
              <p:cNvSpPr>
                <a:spLocks noChangeAspect="1" noChangeArrowheads="1"/>
              </p:cNvSpPr>
              <p:nvPr/>
            </p:nvSpPr>
            <p:spPr bwMode="auto">
              <a:xfrm rot="-5400000">
                <a:off x="3057" y="3105"/>
                <a:ext cx="1299" cy="423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24596" name="Freeform 10"/>
            <p:cNvSpPr>
              <a:spLocks noChangeAspect="1"/>
            </p:cNvSpPr>
            <p:nvPr/>
          </p:nvSpPr>
          <p:spPr bwMode="auto">
            <a:xfrm>
              <a:off x="3048" y="2664"/>
              <a:ext cx="1302" cy="1299"/>
            </a:xfrm>
            <a:custGeom>
              <a:avLst/>
              <a:gdLst>
                <a:gd name="T0" fmla="*/ 3 w 1302"/>
                <a:gd name="T1" fmla="*/ 438 h 1299"/>
                <a:gd name="T2" fmla="*/ 444 w 1302"/>
                <a:gd name="T3" fmla="*/ 438 h 1299"/>
                <a:gd name="T4" fmla="*/ 444 w 1302"/>
                <a:gd name="T5" fmla="*/ 0 h 1299"/>
                <a:gd name="T6" fmla="*/ 870 w 1302"/>
                <a:gd name="T7" fmla="*/ 0 h 1299"/>
                <a:gd name="T8" fmla="*/ 870 w 1302"/>
                <a:gd name="T9" fmla="*/ 441 h 1299"/>
                <a:gd name="T10" fmla="*/ 1302 w 1302"/>
                <a:gd name="T11" fmla="*/ 441 h 1299"/>
                <a:gd name="T12" fmla="*/ 1302 w 1302"/>
                <a:gd name="T13" fmla="*/ 864 h 1299"/>
                <a:gd name="T14" fmla="*/ 870 w 1302"/>
                <a:gd name="T15" fmla="*/ 864 h 1299"/>
                <a:gd name="T16" fmla="*/ 870 w 1302"/>
                <a:gd name="T17" fmla="*/ 1299 h 1299"/>
                <a:gd name="T18" fmla="*/ 447 w 1302"/>
                <a:gd name="T19" fmla="*/ 1299 h 1299"/>
                <a:gd name="T20" fmla="*/ 447 w 1302"/>
                <a:gd name="T21" fmla="*/ 867 h 1299"/>
                <a:gd name="T22" fmla="*/ 0 w 1302"/>
                <a:gd name="T23" fmla="*/ 867 h 1299"/>
                <a:gd name="T24" fmla="*/ 3 w 1302"/>
                <a:gd name="T25" fmla="*/ 438 h 1299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302"/>
                <a:gd name="T40" fmla="*/ 0 h 1299"/>
                <a:gd name="T41" fmla="*/ 1302 w 1302"/>
                <a:gd name="T42" fmla="*/ 1299 h 1299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302" h="1299">
                  <a:moveTo>
                    <a:pt x="3" y="438"/>
                  </a:moveTo>
                  <a:lnTo>
                    <a:pt x="444" y="438"/>
                  </a:lnTo>
                  <a:lnTo>
                    <a:pt x="444" y="0"/>
                  </a:lnTo>
                  <a:lnTo>
                    <a:pt x="870" y="0"/>
                  </a:lnTo>
                  <a:lnTo>
                    <a:pt x="870" y="441"/>
                  </a:lnTo>
                  <a:lnTo>
                    <a:pt x="1302" y="441"/>
                  </a:lnTo>
                  <a:lnTo>
                    <a:pt x="1302" y="864"/>
                  </a:lnTo>
                  <a:lnTo>
                    <a:pt x="870" y="864"/>
                  </a:lnTo>
                  <a:lnTo>
                    <a:pt x="870" y="1299"/>
                  </a:lnTo>
                  <a:lnTo>
                    <a:pt x="447" y="1299"/>
                  </a:lnTo>
                  <a:lnTo>
                    <a:pt x="447" y="867"/>
                  </a:lnTo>
                  <a:lnTo>
                    <a:pt x="0" y="867"/>
                  </a:lnTo>
                  <a:lnTo>
                    <a:pt x="3" y="438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4581" name="Group 11"/>
          <p:cNvGrpSpPr>
            <a:grpSpLocks noChangeAspect="1"/>
          </p:cNvGrpSpPr>
          <p:nvPr/>
        </p:nvGrpSpPr>
        <p:grpSpPr bwMode="auto">
          <a:xfrm>
            <a:off x="581025" y="5241925"/>
            <a:ext cx="366713" cy="366713"/>
            <a:chOff x="552" y="2523"/>
            <a:chExt cx="1728" cy="1728"/>
          </a:xfrm>
        </p:grpSpPr>
        <p:sp>
          <p:nvSpPr>
            <p:cNvPr id="24592" name="Oval 12"/>
            <p:cNvSpPr>
              <a:spLocks noChangeAspect="1" noChangeArrowheads="1"/>
            </p:cNvSpPr>
            <p:nvPr/>
          </p:nvSpPr>
          <p:spPr bwMode="auto">
            <a:xfrm>
              <a:off x="552" y="2523"/>
              <a:ext cx="1728" cy="1728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4593" name="Rectangle 13"/>
            <p:cNvSpPr>
              <a:spLocks noChangeAspect="1" noChangeArrowheads="1"/>
            </p:cNvSpPr>
            <p:nvPr/>
          </p:nvSpPr>
          <p:spPr bwMode="auto">
            <a:xfrm>
              <a:off x="774" y="3183"/>
              <a:ext cx="1299" cy="42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4582" name="Text Box 14"/>
          <p:cNvSpPr txBox="1">
            <a:spLocks noChangeArrowheads="1"/>
          </p:cNvSpPr>
          <p:nvPr/>
        </p:nvSpPr>
        <p:spPr bwMode="auto">
          <a:xfrm>
            <a:off x="996950" y="3794125"/>
            <a:ext cx="7920038" cy="1271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вся обработка данных – на сервере, РС могу быть маломощными</a:t>
            </a:r>
          </a:p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дешевле модернизация</a:t>
            </a:r>
          </a:p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меньше нагрузка на сеть (передаются только нужные данные)</a:t>
            </a:r>
          </a:p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защита устанавливается на сервере (в одном месте)</a:t>
            </a:r>
          </a:p>
        </p:txBody>
      </p:sp>
      <p:sp>
        <p:nvSpPr>
          <p:cNvPr id="24583" name="Text Box 15"/>
          <p:cNvSpPr txBox="1">
            <a:spLocks noChangeArrowheads="1"/>
          </p:cNvSpPr>
          <p:nvPr/>
        </p:nvSpPr>
        <p:spPr bwMode="auto">
          <a:xfrm>
            <a:off x="998538" y="5264150"/>
            <a:ext cx="7319962" cy="66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финансовые затраты (техника, программное обеспечение)</a:t>
            </a:r>
          </a:p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сложная настройка сервера</a:t>
            </a:r>
          </a:p>
        </p:txBody>
      </p:sp>
      <p:pic>
        <p:nvPicPr>
          <p:cNvPr id="24584" name="Picture 16" descr="Корпус-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32713" y="1339850"/>
            <a:ext cx="1023937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5" name="Picture 17" descr="Компьютер-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95913" y="1757363"/>
            <a:ext cx="1062037" cy="95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6" name="AutoShape 18"/>
          <p:cNvSpPr>
            <a:spLocks noChangeArrowheads="1"/>
          </p:cNvSpPr>
          <p:nvPr/>
        </p:nvSpPr>
        <p:spPr bwMode="auto">
          <a:xfrm>
            <a:off x="6419850" y="2068513"/>
            <a:ext cx="1192213" cy="230187"/>
          </a:xfrm>
          <a:prstGeom prst="rightArrow">
            <a:avLst>
              <a:gd name="adj1" fmla="val 50000"/>
              <a:gd name="adj2" fmla="val 129483"/>
            </a:avLst>
          </a:prstGeom>
          <a:solidFill>
            <a:schemeClr val="folHlink"/>
          </a:solidFill>
          <a:ln w="12700">
            <a:solidFill>
              <a:schemeClr val="tx1"/>
            </a:solidFill>
            <a:miter lim="800000"/>
            <a:headEnd/>
            <a:tailEnd type="none" w="lg" len="lg"/>
          </a:ln>
        </p:spPr>
        <p:txBody>
          <a:bodyPr wrap="none" anchor="ctr"/>
          <a:lstStyle/>
          <a:p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87" name="AutoShape 19"/>
          <p:cNvSpPr>
            <a:spLocks noChangeArrowheads="1"/>
          </p:cNvSpPr>
          <p:nvPr/>
        </p:nvSpPr>
        <p:spPr bwMode="auto">
          <a:xfrm flipH="1">
            <a:off x="6399213" y="2336800"/>
            <a:ext cx="1192212" cy="230188"/>
          </a:xfrm>
          <a:prstGeom prst="rightArrow">
            <a:avLst>
              <a:gd name="adj1" fmla="val 50000"/>
              <a:gd name="adj2" fmla="val 129482"/>
            </a:avLst>
          </a:prstGeom>
          <a:solidFill>
            <a:schemeClr val="folHlink"/>
          </a:solidFill>
          <a:ln w="12700">
            <a:solidFill>
              <a:schemeClr val="tx1"/>
            </a:solidFill>
            <a:miter lim="800000"/>
            <a:headEnd/>
            <a:tailEnd type="none" w="lg" len="lg"/>
          </a:ln>
        </p:spPr>
        <p:txBody>
          <a:bodyPr wrap="none" anchor="ctr"/>
          <a:lstStyle/>
          <a:p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88" name="Rectangle 20"/>
          <p:cNvSpPr>
            <a:spLocks noChangeArrowheads="1"/>
          </p:cNvSpPr>
          <p:nvPr/>
        </p:nvSpPr>
        <p:spPr bwMode="auto">
          <a:xfrm>
            <a:off x="6640513" y="2498725"/>
            <a:ext cx="752475" cy="369888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ru-RU" altLang="ru-RU" b="1" baseline="0">
                <a:latin typeface="Times New Roman" pitchFamily="18" charset="0"/>
                <a:cs typeface="Times New Roman" pitchFamily="18" charset="0"/>
              </a:rPr>
              <a:t>ответ</a:t>
            </a:r>
          </a:p>
        </p:txBody>
      </p:sp>
      <p:sp>
        <p:nvSpPr>
          <p:cNvPr id="24589" name="Rectangle 21"/>
          <p:cNvSpPr>
            <a:spLocks noChangeArrowheads="1"/>
          </p:cNvSpPr>
          <p:nvPr/>
        </p:nvSpPr>
        <p:spPr bwMode="auto">
          <a:xfrm>
            <a:off x="6529388" y="1758950"/>
            <a:ext cx="869950" cy="369888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ru-RU" altLang="ru-RU" b="1" baseline="0">
                <a:latin typeface="Times New Roman" pitchFamily="18" charset="0"/>
                <a:cs typeface="Times New Roman" pitchFamily="18" charset="0"/>
              </a:rPr>
              <a:t>запрос</a:t>
            </a:r>
          </a:p>
        </p:txBody>
      </p:sp>
      <p:sp>
        <p:nvSpPr>
          <p:cNvPr id="24590" name="Rectangle 22"/>
          <p:cNvSpPr>
            <a:spLocks noChangeArrowheads="1"/>
          </p:cNvSpPr>
          <p:nvPr/>
        </p:nvSpPr>
        <p:spPr bwMode="auto">
          <a:xfrm>
            <a:off x="7683500" y="909638"/>
            <a:ext cx="876300" cy="369887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ru-RU" altLang="ru-RU" b="1" baseline="0">
                <a:latin typeface="Times New Roman" pitchFamily="18" charset="0"/>
                <a:cs typeface="Times New Roman" pitchFamily="18" charset="0"/>
              </a:rPr>
              <a:t>сервер</a:t>
            </a:r>
          </a:p>
        </p:txBody>
      </p:sp>
      <p:sp>
        <p:nvSpPr>
          <p:cNvPr id="24591" name="Rectangle 23"/>
          <p:cNvSpPr>
            <a:spLocks noChangeArrowheads="1"/>
          </p:cNvSpPr>
          <p:nvPr/>
        </p:nvSpPr>
        <p:spPr bwMode="auto">
          <a:xfrm>
            <a:off x="5365750" y="1131888"/>
            <a:ext cx="1042988" cy="646112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ru-RU" altLang="ru-RU" b="1" baseline="0">
                <a:latin typeface="Times New Roman" pitchFamily="18" charset="0"/>
                <a:cs typeface="Times New Roman" pitchFamily="18" charset="0"/>
              </a:rPr>
              <a:t>рабочая</a:t>
            </a:r>
            <a:br>
              <a:rPr lang="ru-RU" altLang="ru-RU" b="1" baseline="0">
                <a:latin typeface="Times New Roman" pitchFamily="18" charset="0"/>
                <a:cs typeface="Times New Roman" pitchFamily="18" charset="0"/>
              </a:rPr>
            </a:br>
            <a:r>
              <a:rPr lang="ru-RU" altLang="ru-RU" b="1" baseline="0">
                <a:latin typeface="Times New Roman" pitchFamily="18" charset="0"/>
                <a:cs typeface="Times New Roman" pitchFamily="18" charset="0"/>
              </a:rPr>
              <a:t>станция</a:t>
            </a: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3"/>
          <p:cNvSpPr txBox="1">
            <a:spLocks noChangeArrowheads="1"/>
          </p:cNvSpPr>
          <p:nvPr/>
        </p:nvSpPr>
        <p:spPr bwMode="auto">
          <a:xfrm>
            <a:off x="395288" y="312738"/>
            <a:ext cx="81407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altLang="ru-RU" sz="3000" b="1" baseline="0">
                <a:latin typeface="Times New Roman" pitchFamily="18" charset="0"/>
                <a:cs typeface="Times New Roman" pitchFamily="18" charset="0"/>
              </a:rPr>
              <a:t>Схема (топология) "общая шина"</a:t>
            </a:r>
          </a:p>
        </p:txBody>
      </p:sp>
      <p:sp>
        <p:nvSpPr>
          <p:cNvPr id="25603" name="Rectangle 5"/>
          <p:cNvSpPr>
            <a:spLocks noChangeArrowheads="1"/>
          </p:cNvSpPr>
          <p:nvPr/>
        </p:nvSpPr>
        <p:spPr bwMode="auto">
          <a:xfrm>
            <a:off x="6470650" y="958850"/>
            <a:ext cx="876300" cy="369888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ru-RU" altLang="ru-RU" b="1" baseline="0">
                <a:latin typeface="Times New Roman" pitchFamily="18" charset="0"/>
                <a:cs typeface="Times New Roman" pitchFamily="18" charset="0"/>
              </a:rPr>
              <a:t>сервер</a:t>
            </a:r>
          </a:p>
        </p:txBody>
      </p:sp>
      <p:sp>
        <p:nvSpPr>
          <p:cNvPr id="25604" name="AutoShape 35"/>
          <p:cNvSpPr>
            <a:spLocks noChangeArrowheads="1"/>
          </p:cNvSpPr>
          <p:nvPr/>
        </p:nvSpPr>
        <p:spPr bwMode="auto">
          <a:xfrm>
            <a:off x="534988" y="868363"/>
            <a:ext cx="1554162" cy="738187"/>
          </a:xfrm>
          <a:prstGeom prst="wedgeRoundRectCallout">
            <a:avLst>
              <a:gd name="adj1" fmla="val 89838"/>
              <a:gd name="adj2" fmla="val 39463"/>
              <a:gd name="adj3" fmla="val 16667"/>
            </a:avLst>
          </a:prstGeom>
          <a:solidFill>
            <a:srgbClr val="E6E6E6"/>
          </a:solidFill>
          <a:ln w="12700">
            <a:solidFill>
              <a:schemeClr val="tx1"/>
            </a:solidFill>
            <a:miter lim="800000"/>
            <a:headEnd/>
            <a:tailEnd type="none" w="lg" len="lg"/>
          </a:ln>
        </p:spPr>
        <p:txBody>
          <a:bodyPr lIns="90000" tIns="46800" rIns="90000" bIns="46800" anchor="ctr"/>
          <a:lstStyle/>
          <a:p>
            <a:pPr algn="ctr"/>
            <a:r>
              <a:rPr lang="ru-RU" altLang="ru-RU" sz="2000" b="1" baseline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altLang="ru-RU" sz="2000" baseline="0">
                <a:latin typeface="Times New Roman" pitchFamily="18" charset="0"/>
                <a:cs typeface="Times New Roman" pitchFamily="18" charset="0"/>
              </a:rPr>
              <a:t>абочая </a:t>
            </a:r>
            <a:r>
              <a:rPr lang="ru-RU" altLang="ru-RU" sz="2000" b="1" baseline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altLang="ru-RU" sz="2000" baseline="0">
                <a:latin typeface="Times New Roman" pitchFamily="18" charset="0"/>
                <a:cs typeface="Times New Roman" pitchFamily="18" charset="0"/>
              </a:rPr>
              <a:t>танция</a:t>
            </a:r>
            <a:endParaRPr lang="en-US" altLang="ru-RU" sz="2000" baseline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605" name="Line 36"/>
          <p:cNvSpPr>
            <a:spLocks noChangeShapeType="1"/>
          </p:cNvSpPr>
          <p:nvPr/>
        </p:nvSpPr>
        <p:spPr bwMode="auto">
          <a:xfrm>
            <a:off x="2262188" y="2789238"/>
            <a:ext cx="57626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none" w="lg" len="lg"/>
          </a:ln>
        </p:spPr>
        <p:txBody>
          <a:bodyPr/>
          <a:lstStyle/>
          <a:p>
            <a:endParaRPr lang="ru-RU"/>
          </a:p>
        </p:txBody>
      </p:sp>
      <p:grpSp>
        <p:nvGrpSpPr>
          <p:cNvPr id="25606" name="Group 41"/>
          <p:cNvGrpSpPr>
            <a:grpSpLocks/>
          </p:cNvGrpSpPr>
          <p:nvPr/>
        </p:nvGrpSpPr>
        <p:grpSpPr bwMode="auto">
          <a:xfrm>
            <a:off x="3765550" y="2298700"/>
            <a:ext cx="214313" cy="538163"/>
            <a:chOff x="2372" y="1448"/>
            <a:chExt cx="135" cy="339"/>
          </a:xfrm>
        </p:grpSpPr>
        <p:sp>
          <p:nvSpPr>
            <p:cNvPr id="25655" name="Rectangle 37"/>
            <p:cNvSpPr>
              <a:spLocks noChangeArrowheads="1"/>
            </p:cNvSpPr>
            <p:nvPr/>
          </p:nvSpPr>
          <p:spPr bwMode="auto">
            <a:xfrm>
              <a:off x="2372" y="1731"/>
              <a:ext cx="135" cy="56"/>
            </a:xfrm>
            <a:prstGeom prst="rect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miter lim="800000"/>
              <a:headEnd/>
              <a:tailEnd type="none" w="lg" len="lg"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5656" name="Rectangle 38"/>
            <p:cNvSpPr>
              <a:spLocks noChangeArrowheads="1"/>
            </p:cNvSpPr>
            <p:nvPr/>
          </p:nvSpPr>
          <p:spPr bwMode="auto">
            <a:xfrm>
              <a:off x="2412" y="1689"/>
              <a:ext cx="56" cy="96"/>
            </a:xfrm>
            <a:prstGeom prst="rect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miter lim="800000"/>
              <a:headEnd/>
              <a:tailEnd type="none" w="lg" len="lg"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5657" name="Line 40"/>
            <p:cNvSpPr>
              <a:spLocks noChangeShapeType="1"/>
            </p:cNvSpPr>
            <p:nvPr/>
          </p:nvSpPr>
          <p:spPr bwMode="auto">
            <a:xfrm flipV="1">
              <a:off x="2440" y="1448"/>
              <a:ext cx="0" cy="295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none" w="lg" len="lg"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25607" name="Group 42"/>
          <p:cNvGrpSpPr>
            <a:grpSpLocks/>
          </p:cNvGrpSpPr>
          <p:nvPr/>
        </p:nvGrpSpPr>
        <p:grpSpPr bwMode="auto">
          <a:xfrm>
            <a:off x="4860925" y="2298700"/>
            <a:ext cx="214313" cy="538163"/>
            <a:chOff x="2372" y="1448"/>
            <a:chExt cx="135" cy="339"/>
          </a:xfrm>
        </p:grpSpPr>
        <p:sp>
          <p:nvSpPr>
            <p:cNvPr id="25652" name="Rectangle 43"/>
            <p:cNvSpPr>
              <a:spLocks noChangeArrowheads="1"/>
            </p:cNvSpPr>
            <p:nvPr/>
          </p:nvSpPr>
          <p:spPr bwMode="auto">
            <a:xfrm>
              <a:off x="2372" y="1731"/>
              <a:ext cx="135" cy="56"/>
            </a:xfrm>
            <a:prstGeom prst="rect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miter lim="800000"/>
              <a:headEnd/>
              <a:tailEnd type="none" w="lg" len="lg"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5653" name="Rectangle 44"/>
            <p:cNvSpPr>
              <a:spLocks noChangeArrowheads="1"/>
            </p:cNvSpPr>
            <p:nvPr/>
          </p:nvSpPr>
          <p:spPr bwMode="auto">
            <a:xfrm>
              <a:off x="2412" y="1689"/>
              <a:ext cx="56" cy="96"/>
            </a:xfrm>
            <a:prstGeom prst="rect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miter lim="800000"/>
              <a:headEnd/>
              <a:tailEnd type="none" w="lg" len="lg"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5654" name="Line 45"/>
            <p:cNvSpPr>
              <a:spLocks noChangeShapeType="1"/>
            </p:cNvSpPr>
            <p:nvPr/>
          </p:nvSpPr>
          <p:spPr bwMode="auto">
            <a:xfrm flipV="1">
              <a:off x="2440" y="1448"/>
              <a:ext cx="0" cy="295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none" w="lg" len="lg"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25608" name="Group 46"/>
          <p:cNvGrpSpPr>
            <a:grpSpLocks/>
          </p:cNvGrpSpPr>
          <p:nvPr/>
        </p:nvGrpSpPr>
        <p:grpSpPr bwMode="auto">
          <a:xfrm>
            <a:off x="5891213" y="2298700"/>
            <a:ext cx="214312" cy="538163"/>
            <a:chOff x="2372" y="1448"/>
            <a:chExt cx="135" cy="339"/>
          </a:xfrm>
        </p:grpSpPr>
        <p:sp>
          <p:nvSpPr>
            <p:cNvPr id="25649" name="Rectangle 47"/>
            <p:cNvSpPr>
              <a:spLocks noChangeArrowheads="1"/>
            </p:cNvSpPr>
            <p:nvPr/>
          </p:nvSpPr>
          <p:spPr bwMode="auto">
            <a:xfrm>
              <a:off x="2372" y="1731"/>
              <a:ext cx="135" cy="56"/>
            </a:xfrm>
            <a:prstGeom prst="rect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miter lim="800000"/>
              <a:headEnd/>
              <a:tailEnd type="none" w="lg" len="lg"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5650" name="Rectangle 48"/>
            <p:cNvSpPr>
              <a:spLocks noChangeArrowheads="1"/>
            </p:cNvSpPr>
            <p:nvPr/>
          </p:nvSpPr>
          <p:spPr bwMode="auto">
            <a:xfrm>
              <a:off x="2412" y="1689"/>
              <a:ext cx="56" cy="96"/>
            </a:xfrm>
            <a:prstGeom prst="rect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miter lim="800000"/>
              <a:headEnd/>
              <a:tailEnd type="none" w="lg" len="lg"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5651" name="Line 49"/>
            <p:cNvSpPr>
              <a:spLocks noChangeShapeType="1"/>
            </p:cNvSpPr>
            <p:nvPr/>
          </p:nvSpPr>
          <p:spPr bwMode="auto">
            <a:xfrm flipV="1">
              <a:off x="2440" y="1448"/>
              <a:ext cx="0" cy="295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none" w="lg" len="lg"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25609" name="Group 50"/>
          <p:cNvGrpSpPr>
            <a:grpSpLocks/>
          </p:cNvGrpSpPr>
          <p:nvPr/>
        </p:nvGrpSpPr>
        <p:grpSpPr bwMode="auto">
          <a:xfrm>
            <a:off x="7067550" y="2289175"/>
            <a:ext cx="214313" cy="538163"/>
            <a:chOff x="2372" y="1448"/>
            <a:chExt cx="135" cy="339"/>
          </a:xfrm>
        </p:grpSpPr>
        <p:sp>
          <p:nvSpPr>
            <p:cNvPr id="25646" name="Rectangle 51"/>
            <p:cNvSpPr>
              <a:spLocks noChangeArrowheads="1"/>
            </p:cNvSpPr>
            <p:nvPr/>
          </p:nvSpPr>
          <p:spPr bwMode="auto">
            <a:xfrm>
              <a:off x="2372" y="1731"/>
              <a:ext cx="135" cy="56"/>
            </a:xfrm>
            <a:prstGeom prst="rect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miter lim="800000"/>
              <a:headEnd/>
              <a:tailEnd type="none" w="lg" len="lg"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5647" name="Rectangle 52"/>
            <p:cNvSpPr>
              <a:spLocks noChangeArrowheads="1"/>
            </p:cNvSpPr>
            <p:nvPr/>
          </p:nvSpPr>
          <p:spPr bwMode="auto">
            <a:xfrm>
              <a:off x="2412" y="1689"/>
              <a:ext cx="56" cy="96"/>
            </a:xfrm>
            <a:prstGeom prst="rect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miter lim="800000"/>
              <a:headEnd/>
              <a:tailEnd type="none" w="lg" len="lg"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5648" name="Line 53"/>
            <p:cNvSpPr>
              <a:spLocks noChangeShapeType="1"/>
            </p:cNvSpPr>
            <p:nvPr/>
          </p:nvSpPr>
          <p:spPr bwMode="auto">
            <a:xfrm flipV="1">
              <a:off x="2440" y="1448"/>
              <a:ext cx="0" cy="295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none" w="lg" len="lg"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25610" name="Group 54"/>
          <p:cNvGrpSpPr>
            <a:grpSpLocks/>
          </p:cNvGrpSpPr>
          <p:nvPr/>
        </p:nvGrpSpPr>
        <p:grpSpPr bwMode="auto">
          <a:xfrm>
            <a:off x="2746375" y="2293938"/>
            <a:ext cx="214313" cy="538162"/>
            <a:chOff x="2372" y="1448"/>
            <a:chExt cx="135" cy="339"/>
          </a:xfrm>
        </p:grpSpPr>
        <p:sp>
          <p:nvSpPr>
            <p:cNvPr id="25643" name="Rectangle 55"/>
            <p:cNvSpPr>
              <a:spLocks noChangeArrowheads="1"/>
            </p:cNvSpPr>
            <p:nvPr/>
          </p:nvSpPr>
          <p:spPr bwMode="auto">
            <a:xfrm>
              <a:off x="2372" y="1731"/>
              <a:ext cx="135" cy="56"/>
            </a:xfrm>
            <a:prstGeom prst="rect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miter lim="800000"/>
              <a:headEnd/>
              <a:tailEnd type="none" w="lg" len="lg"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5644" name="Rectangle 56"/>
            <p:cNvSpPr>
              <a:spLocks noChangeArrowheads="1"/>
            </p:cNvSpPr>
            <p:nvPr/>
          </p:nvSpPr>
          <p:spPr bwMode="auto">
            <a:xfrm>
              <a:off x="2412" y="1689"/>
              <a:ext cx="56" cy="96"/>
            </a:xfrm>
            <a:prstGeom prst="rect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miter lim="800000"/>
              <a:headEnd/>
              <a:tailEnd type="none" w="lg" len="lg"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5645" name="Line 57"/>
            <p:cNvSpPr>
              <a:spLocks noChangeShapeType="1"/>
            </p:cNvSpPr>
            <p:nvPr/>
          </p:nvSpPr>
          <p:spPr bwMode="auto">
            <a:xfrm flipV="1">
              <a:off x="2440" y="1448"/>
              <a:ext cx="0" cy="295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none" w="lg" len="lg"/>
            </a:ln>
          </p:spPr>
          <p:txBody>
            <a:bodyPr/>
            <a:lstStyle/>
            <a:p>
              <a:endParaRPr lang="ru-RU"/>
            </a:p>
          </p:txBody>
        </p:sp>
      </p:grpSp>
      <p:pic>
        <p:nvPicPr>
          <p:cNvPr id="25611" name="Picture 14" descr="Корпус-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35750" y="1304925"/>
            <a:ext cx="746125" cy="1198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5612" name="Group 22"/>
          <p:cNvGrpSpPr>
            <a:grpSpLocks/>
          </p:cNvGrpSpPr>
          <p:nvPr/>
        </p:nvGrpSpPr>
        <p:grpSpPr bwMode="auto">
          <a:xfrm>
            <a:off x="2522538" y="1341438"/>
            <a:ext cx="773112" cy="1162050"/>
            <a:chOff x="1386" y="664"/>
            <a:chExt cx="487" cy="732"/>
          </a:xfrm>
        </p:grpSpPr>
        <p:sp>
          <p:nvSpPr>
            <p:cNvPr id="25641" name="Rectangle 6"/>
            <p:cNvSpPr>
              <a:spLocks noChangeArrowheads="1"/>
            </p:cNvSpPr>
            <p:nvPr/>
          </p:nvSpPr>
          <p:spPr bwMode="auto">
            <a:xfrm>
              <a:off x="1483" y="664"/>
              <a:ext cx="292" cy="21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 type="none" w="lg" len="lg"/>
            </a:ln>
          </p:spPr>
          <p:txBody>
            <a:bodyPr wrap="none">
              <a:spAutoFit/>
            </a:bodyPr>
            <a:lstStyle/>
            <a:p>
              <a:r>
                <a:rPr lang="ru-RU" altLang="ru-RU" sz="1600" b="1" baseline="0">
                  <a:latin typeface="Times New Roman" pitchFamily="18" charset="0"/>
                  <a:cs typeface="Times New Roman" pitchFamily="18" charset="0"/>
                </a:rPr>
                <a:t>РС</a:t>
              </a:r>
            </a:p>
          </p:txBody>
        </p:sp>
        <p:pic>
          <p:nvPicPr>
            <p:cNvPr id="25642" name="Picture 15" descr="Компьютер-5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386" y="877"/>
              <a:ext cx="487" cy="5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5613" name="Group 23"/>
          <p:cNvGrpSpPr>
            <a:grpSpLocks/>
          </p:cNvGrpSpPr>
          <p:nvPr/>
        </p:nvGrpSpPr>
        <p:grpSpPr bwMode="auto">
          <a:xfrm>
            <a:off x="3549650" y="1341438"/>
            <a:ext cx="773113" cy="1162050"/>
            <a:chOff x="1386" y="664"/>
            <a:chExt cx="487" cy="732"/>
          </a:xfrm>
        </p:grpSpPr>
        <p:sp>
          <p:nvSpPr>
            <p:cNvPr id="25639" name="Rectangle 24"/>
            <p:cNvSpPr>
              <a:spLocks noChangeArrowheads="1"/>
            </p:cNvSpPr>
            <p:nvPr/>
          </p:nvSpPr>
          <p:spPr bwMode="auto">
            <a:xfrm>
              <a:off x="1483" y="664"/>
              <a:ext cx="292" cy="21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 type="none" w="lg" len="lg"/>
            </a:ln>
          </p:spPr>
          <p:txBody>
            <a:bodyPr wrap="none">
              <a:spAutoFit/>
            </a:bodyPr>
            <a:lstStyle/>
            <a:p>
              <a:r>
                <a:rPr lang="ru-RU" altLang="ru-RU" sz="1600" b="1" baseline="0">
                  <a:latin typeface="Times New Roman" pitchFamily="18" charset="0"/>
                  <a:cs typeface="Times New Roman" pitchFamily="18" charset="0"/>
                </a:rPr>
                <a:t>РС</a:t>
              </a:r>
            </a:p>
          </p:txBody>
        </p:sp>
        <p:pic>
          <p:nvPicPr>
            <p:cNvPr id="25640" name="Picture 25" descr="Компьютер-5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386" y="877"/>
              <a:ext cx="487" cy="5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5614" name="Group 26"/>
          <p:cNvGrpSpPr>
            <a:grpSpLocks/>
          </p:cNvGrpSpPr>
          <p:nvPr/>
        </p:nvGrpSpPr>
        <p:grpSpPr bwMode="auto">
          <a:xfrm>
            <a:off x="4578350" y="1341438"/>
            <a:ext cx="773113" cy="1162050"/>
            <a:chOff x="1386" y="664"/>
            <a:chExt cx="487" cy="732"/>
          </a:xfrm>
        </p:grpSpPr>
        <p:sp>
          <p:nvSpPr>
            <p:cNvPr id="25637" name="Rectangle 27"/>
            <p:cNvSpPr>
              <a:spLocks noChangeArrowheads="1"/>
            </p:cNvSpPr>
            <p:nvPr/>
          </p:nvSpPr>
          <p:spPr bwMode="auto">
            <a:xfrm>
              <a:off x="1483" y="664"/>
              <a:ext cx="292" cy="21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 type="none" w="lg" len="lg"/>
            </a:ln>
          </p:spPr>
          <p:txBody>
            <a:bodyPr wrap="none">
              <a:spAutoFit/>
            </a:bodyPr>
            <a:lstStyle/>
            <a:p>
              <a:r>
                <a:rPr lang="ru-RU" altLang="ru-RU" sz="1600" b="1" baseline="0">
                  <a:latin typeface="Times New Roman" pitchFamily="18" charset="0"/>
                  <a:cs typeface="Times New Roman" pitchFamily="18" charset="0"/>
                </a:rPr>
                <a:t>РС</a:t>
              </a:r>
            </a:p>
          </p:txBody>
        </p:sp>
        <p:pic>
          <p:nvPicPr>
            <p:cNvPr id="25638" name="Picture 28" descr="Компьютер-5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386" y="877"/>
              <a:ext cx="487" cy="5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5615" name="Group 29"/>
          <p:cNvGrpSpPr>
            <a:grpSpLocks/>
          </p:cNvGrpSpPr>
          <p:nvPr/>
        </p:nvGrpSpPr>
        <p:grpSpPr bwMode="auto">
          <a:xfrm>
            <a:off x="5607050" y="1341438"/>
            <a:ext cx="773113" cy="1162050"/>
            <a:chOff x="1386" y="664"/>
            <a:chExt cx="487" cy="732"/>
          </a:xfrm>
        </p:grpSpPr>
        <p:sp>
          <p:nvSpPr>
            <p:cNvPr id="25635" name="Rectangle 30"/>
            <p:cNvSpPr>
              <a:spLocks noChangeArrowheads="1"/>
            </p:cNvSpPr>
            <p:nvPr/>
          </p:nvSpPr>
          <p:spPr bwMode="auto">
            <a:xfrm>
              <a:off x="1483" y="664"/>
              <a:ext cx="292" cy="21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 type="none" w="lg" len="lg"/>
            </a:ln>
          </p:spPr>
          <p:txBody>
            <a:bodyPr wrap="none">
              <a:spAutoFit/>
            </a:bodyPr>
            <a:lstStyle/>
            <a:p>
              <a:r>
                <a:rPr lang="ru-RU" altLang="ru-RU" sz="1600" b="1" baseline="0">
                  <a:latin typeface="Times New Roman" pitchFamily="18" charset="0"/>
                  <a:cs typeface="Times New Roman" pitchFamily="18" charset="0"/>
                </a:rPr>
                <a:t>РС</a:t>
              </a:r>
            </a:p>
          </p:txBody>
        </p:sp>
        <p:pic>
          <p:nvPicPr>
            <p:cNvPr id="25636" name="Picture 31" descr="Компьютер-5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386" y="877"/>
              <a:ext cx="487" cy="5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5616" name="Group 62"/>
          <p:cNvGrpSpPr>
            <a:grpSpLocks/>
          </p:cNvGrpSpPr>
          <p:nvPr/>
        </p:nvGrpSpPr>
        <p:grpSpPr bwMode="auto">
          <a:xfrm>
            <a:off x="2095500" y="2724150"/>
            <a:ext cx="168275" cy="133350"/>
            <a:chOff x="1320" y="1716"/>
            <a:chExt cx="106" cy="84"/>
          </a:xfrm>
        </p:grpSpPr>
        <p:sp>
          <p:nvSpPr>
            <p:cNvPr id="25633" name="AutoShape 61"/>
            <p:cNvSpPr>
              <a:spLocks noChangeArrowheads="1"/>
            </p:cNvSpPr>
            <p:nvPr/>
          </p:nvSpPr>
          <p:spPr bwMode="auto">
            <a:xfrm>
              <a:off x="1320" y="1730"/>
              <a:ext cx="89" cy="56"/>
            </a:xfrm>
            <a:prstGeom prst="roundRect">
              <a:avLst>
                <a:gd name="adj" fmla="val 16667"/>
              </a:avLst>
            </a:prstGeom>
            <a:solidFill>
              <a:srgbClr val="969696"/>
            </a:solidFill>
            <a:ln w="12700">
              <a:solidFill>
                <a:srgbClr val="808080"/>
              </a:solidFill>
              <a:round/>
              <a:headEnd/>
              <a:tailEnd type="none" w="lg" len="lg"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5634" name="Rectangle 59"/>
            <p:cNvSpPr>
              <a:spLocks noChangeArrowheads="1"/>
            </p:cNvSpPr>
            <p:nvPr/>
          </p:nvSpPr>
          <p:spPr bwMode="auto">
            <a:xfrm>
              <a:off x="1370" y="1716"/>
              <a:ext cx="56" cy="84"/>
            </a:xfrm>
            <a:prstGeom prst="rect">
              <a:avLst/>
            </a:prstGeom>
            <a:solidFill>
              <a:srgbClr val="969696"/>
            </a:solidFill>
            <a:ln w="12700">
              <a:solidFill>
                <a:srgbClr val="808080"/>
              </a:solidFill>
              <a:miter lim="800000"/>
              <a:headEnd/>
              <a:tailEnd type="none" w="lg" len="lg"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5617" name="Group 63"/>
          <p:cNvGrpSpPr>
            <a:grpSpLocks/>
          </p:cNvGrpSpPr>
          <p:nvPr/>
        </p:nvGrpSpPr>
        <p:grpSpPr bwMode="auto">
          <a:xfrm flipH="1">
            <a:off x="7988300" y="2714625"/>
            <a:ext cx="168275" cy="133350"/>
            <a:chOff x="1320" y="1716"/>
            <a:chExt cx="106" cy="84"/>
          </a:xfrm>
        </p:grpSpPr>
        <p:sp>
          <p:nvSpPr>
            <p:cNvPr id="25631" name="AutoShape 64"/>
            <p:cNvSpPr>
              <a:spLocks noChangeArrowheads="1"/>
            </p:cNvSpPr>
            <p:nvPr/>
          </p:nvSpPr>
          <p:spPr bwMode="auto">
            <a:xfrm>
              <a:off x="1320" y="1730"/>
              <a:ext cx="89" cy="56"/>
            </a:xfrm>
            <a:prstGeom prst="roundRect">
              <a:avLst>
                <a:gd name="adj" fmla="val 16667"/>
              </a:avLst>
            </a:prstGeom>
            <a:solidFill>
              <a:srgbClr val="969696"/>
            </a:solidFill>
            <a:ln w="12700">
              <a:solidFill>
                <a:srgbClr val="808080"/>
              </a:solidFill>
              <a:round/>
              <a:headEnd/>
              <a:tailEnd type="none" w="lg" len="lg"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5632" name="Rectangle 65"/>
            <p:cNvSpPr>
              <a:spLocks noChangeArrowheads="1"/>
            </p:cNvSpPr>
            <p:nvPr/>
          </p:nvSpPr>
          <p:spPr bwMode="auto">
            <a:xfrm>
              <a:off x="1370" y="1716"/>
              <a:ext cx="56" cy="84"/>
            </a:xfrm>
            <a:prstGeom prst="rect">
              <a:avLst/>
            </a:prstGeom>
            <a:solidFill>
              <a:srgbClr val="969696"/>
            </a:solidFill>
            <a:ln w="12700">
              <a:solidFill>
                <a:srgbClr val="808080"/>
              </a:solidFill>
              <a:miter lim="800000"/>
              <a:headEnd/>
              <a:tailEnd type="none" w="lg" len="lg"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5618" name="AutoShape 66"/>
          <p:cNvSpPr>
            <a:spLocks noChangeArrowheads="1"/>
          </p:cNvSpPr>
          <p:nvPr/>
        </p:nvSpPr>
        <p:spPr bwMode="auto">
          <a:xfrm>
            <a:off x="469900" y="1957388"/>
            <a:ext cx="1581150" cy="404812"/>
          </a:xfrm>
          <a:prstGeom prst="wedgeRoundRectCallout">
            <a:avLst>
              <a:gd name="adj1" fmla="val 52407"/>
              <a:gd name="adj2" fmla="val 138236"/>
              <a:gd name="adj3" fmla="val 16667"/>
            </a:avLst>
          </a:prstGeom>
          <a:solidFill>
            <a:srgbClr val="E6E6E6"/>
          </a:solidFill>
          <a:ln w="12700">
            <a:solidFill>
              <a:schemeClr val="tx1"/>
            </a:solidFill>
            <a:miter lim="800000"/>
            <a:headEnd/>
            <a:tailEnd type="none" w="lg" len="lg"/>
          </a:ln>
        </p:spPr>
        <p:txBody>
          <a:bodyPr lIns="90000" tIns="46800" rIns="90000" bIns="46800" anchor="ctr"/>
          <a:lstStyle/>
          <a:p>
            <a:pPr algn="ctr"/>
            <a:r>
              <a:rPr lang="ru-RU" altLang="ru-RU" sz="1600" b="1" baseline="0">
                <a:latin typeface="Times New Roman" pitchFamily="18" charset="0"/>
                <a:cs typeface="Times New Roman" pitchFamily="18" charset="0"/>
              </a:rPr>
              <a:t>терминатор</a:t>
            </a:r>
            <a:endParaRPr lang="en-US" altLang="ru-RU" sz="1600" baseline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5619" name="Group 67"/>
          <p:cNvGrpSpPr>
            <a:grpSpLocks noChangeAspect="1"/>
          </p:cNvGrpSpPr>
          <p:nvPr/>
        </p:nvGrpSpPr>
        <p:grpSpPr bwMode="auto">
          <a:xfrm>
            <a:off x="622300" y="3136900"/>
            <a:ext cx="368300" cy="368300"/>
            <a:chOff x="2816" y="2458"/>
            <a:chExt cx="1728" cy="1728"/>
          </a:xfrm>
        </p:grpSpPr>
        <p:sp>
          <p:nvSpPr>
            <p:cNvPr id="25626" name="Oval 68"/>
            <p:cNvSpPr>
              <a:spLocks noChangeAspect="1" noChangeArrowheads="1"/>
            </p:cNvSpPr>
            <p:nvPr/>
          </p:nvSpPr>
          <p:spPr bwMode="auto">
            <a:xfrm>
              <a:off x="2816" y="2458"/>
              <a:ext cx="1728" cy="1728"/>
            </a:xfrm>
            <a:prstGeom prst="ellipse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25627" name="Group 69"/>
            <p:cNvGrpSpPr>
              <a:grpSpLocks noChangeAspect="1"/>
            </p:cNvGrpSpPr>
            <p:nvPr/>
          </p:nvGrpSpPr>
          <p:grpSpPr bwMode="auto">
            <a:xfrm>
              <a:off x="3051" y="2667"/>
              <a:ext cx="1299" cy="1299"/>
              <a:chOff x="3051" y="2667"/>
              <a:chExt cx="1299" cy="1299"/>
            </a:xfrm>
          </p:grpSpPr>
          <p:sp>
            <p:nvSpPr>
              <p:cNvPr id="25629" name="Rectangle 70"/>
              <p:cNvSpPr>
                <a:spLocks noChangeAspect="1" noChangeArrowheads="1"/>
              </p:cNvSpPr>
              <p:nvPr/>
            </p:nvSpPr>
            <p:spPr bwMode="auto">
              <a:xfrm>
                <a:off x="3051" y="3105"/>
                <a:ext cx="1299" cy="423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25630" name="Rectangle 71"/>
              <p:cNvSpPr>
                <a:spLocks noChangeAspect="1" noChangeArrowheads="1"/>
              </p:cNvSpPr>
              <p:nvPr/>
            </p:nvSpPr>
            <p:spPr bwMode="auto">
              <a:xfrm rot="-5400000">
                <a:off x="3057" y="3105"/>
                <a:ext cx="1299" cy="423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25628" name="Freeform 72"/>
            <p:cNvSpPr>
              <a:spLocks noChangeAspect="1"/>
            </p:cNvSpPr>
            <p:nvPr/>
          </p:nvSpPr>
          <p:spPr bwMode="auto">
            <a:xfrm>
              <a:off x="3048" y="2664"/>
              <a:ext cx="1302" cy="1299"/>
            </a:xfrm>
            <a:custGeom>
              <a:avLst/>
              <a:gdLst>
                <a:gd name="T0" fmla="*/ 3 w 1302"/>
                <a:gd name="T1" fmla="*/ 438 h 1299"/>
                <a:gd name="T2" fmla="*/ 444 w 1302"/>
                <a:gd name="T3" fmla="*/ 438 h 1299"/>
                <a:gd name="T4" fmla="*/ 444 w 1302"/>
                <a:gd name="T5" fmla="*/ 0 h 1299"/>
                <a:gd name="T6" fmla="*/ 870 w 1302"/>
                <a:gd name="T7" fmla="*/ 0 h 1299"/>
                <a:gd name="T8" fmla="*/ 870 w 1302"/>
                <a:gd name="T9" fmla="*/ 441 h 1299"/>
                <a:gd name="T10" fmla="*/ 1302 w 1302"/>
                <a:gd name="T11" fmla="*/ 441 h 1299"/>
                <a:gd name="T12" fmla="*/ 1302 w 1302"/>
                <a:gd name="T13" fmla="*/ 864 h 1299"/>
                <a:gd name="T14" fmla="*/ 870 w 1302"/>
                <a:gd name="T15" fmla="*/ 864 h 1299"/>
                <a:gd name="T16" fmla="*/ 870 w 1302"/>
                <a:gd name="T17" fmla="*/ 1299 h 1299"/>
                <a:gd name="T18" fmla="*/ 447 w 1302"/>
                <a:gd name="T19" fmla="*/ 1299 h 1299"/>
                <a:gd name="T20" fmla="*/ 447 w 1302"/>
                <a:gd name="T21" fmla="*/ 867 h 1299"/>
                <a:gd name="T22" fmla="*/ 0 w 1302"/>
                <a:gd name="T23" fmla="*/ 867 h 1299"/>
                <a:gd name="T24" fmla="*/ 3 w 1302"/>
                <a:gd name="T25" fmla="*/ 438 h 1299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302"/>
                <a:gd name="T40" fmla="*/ 0 h 1299"/>
                <a:gd name="T41" fmla="*/ 1302 w 1302"/>
                <a:gd name="T42" fmla="*/ 1299 h 1299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302" h="1299">
                  <a:moveTo>
                    <a:pt x="3" y="438"/>
                  </a:moveTo>
                  <a:lnTo>
                    <a:pt x="444" y="438"/>
                  </a:lnTo>
                  <a:lnTo>
                    <a:pt x="444" y="0"/>
                  </a:lnTo>
                  <a:lnTo>
                    <a:pt x="870" y="0"/>
                  </a:lnTo>
                  <a:lnTo>
                    <a:pt x="870" y="441"/>
                  </a:lnTo>
                  <a:lnTo>
                    <a:pt x="1302" y="441"/>
                  </a:lnTo>
                  <a:lnTo>
                    <a:pt x="1302" y="864"/>
                  </a:lnTo>
                  <a:lnTo>
                    <a:pt x="870" y="864"/>
                  </a:lnTo>
                  <a:lnTo>
                    <a:pt x="870" y="1299"/>
                  </a:lnTo>
                  <a:lnTo>
                    <a:pt x="447" y="1299"/>
                  </a:lnTo>
                  <a:lnTo>
                    <a:pt x="447" y="867"/>
                  </a:lnTo>
                  <a:lnTo>
                    <a:pt x="0" y="867"/>
                  </a:lnTo>
                  <a:lnTo>
                    <a:pt x="3" y="438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5620" name="Group 73"/>
          <p:cNvGrpSpPr>
            <a:grpSpLocks noChangeAspect="1"/>
          </p:cNvGrpSpPr>
          <p:nvPr/>
        </p:nvGrpSpPr>
        <p:grpSpPr bwMode="auto">
          <a:xfrm>
            <a:off x="622300" y="4279900"/>
            <a:ext cx="366713" cy="366713"/>
            <a:chOff x="552" y="2523"/>
            <a:chExt cx="1728" cy="1728"/>
          </a:xfrm>
        </p:grpSpPr>
        <p:sp>
          <p:nvSpPr>
            <p:cNvPr id="25624" name="Oval 74"/>
            <p:cNvSpPr>
              <a:spLocks noChangeAspect="1" noChangeArrowheads="1"/>
            </p:cNvSpPr>
            <p:nvPr/>
          </p:nvSpPr>
          <p:spPr bwMode="auto">
            <a:xfrm>
              <a:off x="552" y="2523"/>
              <a:ext cx="1728" cy="1728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5625" name="Rectangle 75"/>
            <p:cNvSpPr>
              <a:spLocks noChangeAspect="1" noChangeArrowheads="1"/>
            </p:cNvSpPr>
            <p:nvPr/>
          </p:nvSpPr>
          <p:spPr bwMode="auto">
            <a:xfrm>
              <a:off x="774" y="3183"/>
              <a:ext cx="1299" cy="42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5621" name="Text Box 76"/>
          <p:cNvSpPr txBox="1">
            <a:spLocks noChangeArrowheads="1"/>
          </p:cNvSpPr>
          <p:nvPr/>
        </p:nvSpPr>
        <p:spPr bwMode="auto">
          <a:xfrm>
            <a:off x="1042988" y="3086100"/>
            <a:ext cx="7920037" cy="969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простота, малый расход кабеля</a:t>
            </a:r>
          </a:p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легко подключать рабочие станции</a:t>
            </a:r>
          </a:p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при выходе из строя РС сеть работает</a:t>
            </a:r>
          </a:p>
        </p:txBody>
      </p:sp>
      <p:sp>
        <p:nvSpPr>
          <p:cNvPr id="25622" name="Text Box 77"/>
          <p:cNvSpPr txBox="1">
            <a:spLocks noChangeArrowheads="1"/>
          </p:cNvSpPr>
          <p:nvPr/>
        </p:nvSpPr>
        <p:spPr bwMode="auto">
          <a:xfrm>
            <a:off x="1052513" y="4198938"/>
            <a:ext cx="7319962" cy="1874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при разрыве шины сеть выходит из строя</a:t>
            </a:r>
          </a:p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низкий уровень безопасности</a:t>
            </a:r>
          </a:p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один канал связи, передача по очереди</a:t>
            </a:r>
            <a:endParaRPr lang="en-US" altLang="ru-RU" baseline="0">
              <a:latin typeface="Times New Roman" pitchFamily="18" charset="0"/>
              <a:cs typeface="Times New Roman" pitchFamily="18" charset="0"/>
            </a:endParaRPr>
          </a:p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возможны конфликты (одновременная передача данных)</a:t>
            </a:r>
          </a:p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сложно искать неисправности (непонятно, кто "завесил" сеть)</a:t>
            </a:r>
          </a:p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длина шины ограничена (затухание сигнала)</a:t>
            </a:r>
          </a:p>
        </p:txBody>
      </p:sp>
      <p:sp>
        <p:nvSpPr>
          <p:cNvPr id="25623" name="AutoShape 78"/>
          <p:cNvSpPr>
            <a:spLocks noChangeArrowheads="1"/>
          </p:cNvSpPr>
          <p:nvPr/>
        </p:nvSpPr>
        <p:spPr bwMode="auto">
          <a:xfrm>
            <a:off x="7821613" y="1968500"/>
            <a:ext cx="850900" cy="404813"/>
          </a:xfrm>
          <a:prstGeom prst="wedgeRoundRectCallout">
            <a:avLst>
              <a:gd name="adj1" fmla="val -70148"/>
              <a:gd name="adj2" fmla="val 147255"/>
              <a:gd name="adj3" fmla="val 16667"/>
            </a:avLst>
          </a:prstGeom>
          <a:solidFill>
            <a:srgbClr val="E6E6E6"/>
          </a:solidFill>
          <a:ln w="12700">
            <a:solidFill>
              <a:schemeClr val="tx1"/>
            </a:solidFill>
            <a:miter lim="800000"/>
            <a:headEnd/>
            <a:tailEnd type="none" w="lg" len="lg"/>
          </a:ln>
        </p:spPr>
        <p:txBody>
          <a:bodyPr lIns="90000" tIns="46800" rIns="90000" bIns="46800" anchor="ctr"/>
          <a:lstStyle/>
          <a:p>
            <a:pPr algn="ctr"/>
            <a:r>
              <a:rPr lang="ru-RU" altLang="ru-RU" sz="1600" b="1" baseline="0">
                <a:latin typeface="Times New Roman" pitchFamily="18" charset="0"/>
                <a:cs typeface="Times New Roman" pitchFamily="18" charset="0"/>
              </a:rPr>
              <a:t>шина</a:t>
            </a:r>
            <a:endParaRPr lang="en-US" altLang="ru-RU" sz="1600" baseline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3"/>
          <p:cNvSpPr txBox="1">
            <a:spLocks noChangeArrowheads="1"/>
          </p:cNvSpPr>
          <p:nvPr/>
        </p:nvSpPr>
        <p:spPr bwMode="auto">
          <a:xfrm>
            <a:off x="395288" y="328613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altLang="ru-RU" sz="3000" b="1" baseline="0">
                <a:latin typeface="Times New Roman" pitchFamily="18" charset="0"/>
                <a:cs typeface="Times New Roman" pitchFamily="18" charset="0"/>
              </a:rPr>
              <a:t>Схема "звезда"</a:t>
            </a:r>
          </a:p>
        </p:txBody>
      </p:sp>
      <p:sp>
        <p:nvSpPr>
          <p:cNvPr id="26627" name="Rectangle 6"/>
          <p:cNvSpPr>
            <a:spLocks noChangeArrowheads="1"/>
          </p:cNvSpPr>
          <p:nvPr/>
        </p:nvSpPr>
        <p:spPr bwMode="auto">
          <a:xfrm>
            <a:off x="3784600" y="922338"/>
            <a:ext cx="876300" cy="369887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ru-RU" altLang="ru-RU" b="1" baseline="0">
                <a:latin typeface="Times New Roman" pitchFamily="18" charset="0"/>
                <a:cs typeface="Times New Roman" pitchFamily="18" charset="0"/>
              </a:rPr>
              <a:t>сервер</a:t>
            </a:r>
          </a:p>
        </p:txBody>
      </p:sp>
      <p:sp>
        <p:nvSpPr>
          <p:cNvPr id="26628" name="Rectangle 7"/>
          <p:cNvSpPr>
            <a:spLocks noChangeArrowheads="1"/>
          </p:cNvSpPr>
          <p:nvPr/>
        </p:nvSpPr>
        <p:spPr bwMode="auto">
          <a:xfrm>
            <a:off x="2268538" y="996950"/>
            <a:ext cx="463550" cy="33655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ru-RU" altLang="ru-RU" sz="1600" b="1" baseline="0">
                <a:latin typeface="Times New Roman" pitchFamily="18" charset="0"/>
                <a:cs typeface="Times New Roman" pitchFamily="18" charset="0"/>
              </a:rPr>
              <a:t>РС</a:t>
            </a:r>
          </a:p>
        </p:txBody>
      </p:sp>
      <p:sp>
        <p:nvSpPr>
          <p:cNvPr id="26629" name="Rectangle 9"/>
          <p:cNvSpPr>
            <a:spLocks noChangeArrowheads="1"/>
          </p:cNvSpPr>
          <p:nvPr/>
        </p:nvSpPr>
        <p:spPr bwMode="auto">
          <a:xfrm>
            <a:off x="2879725" y="2236788"/>
            <a:ext cx="465138" cy="33655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ru-RU" altLang="ru-RU" sz="1600" b="1" baseline="0">
                <a:latin typeface="Times New Roman" pitchFamily="18" charset="0"/>
                <a:cs typeface="Times New Roman" pitchFamily="18" charset="0"/>
              </a:rPr>
              <a:t>РС</a:t>
            </a:r>
          </a:p>
        </p:txBody>
      </p:sp>
      <p:sp>
        <p:nvSpPr>
          <p:cNvPr id="26630" name="Rectangle 11"/>
          <p:cNvSpPr>
            <a:spLocks noChangeArrowheads="1"/>
          </p:cNvSpPr>
          <p:nvPr/>
        </p:nvSpPr>
        <p:spPr bwMode="auto">
          <a:xfrm>
            <a:off x="5954713" y="946150"/>
            <a:ext cx="463550" cy="33655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ru-RU" altLang="ru-RU" sz="1600" b="1" baseline="0">
                <a:latin typeface="Times New Roman" pitchFamily="18" charset="0"/>
                <a:cs typeface="Times New Roman" pitchFamily="18" charset="0"/>
              </a:rPr>
              <a:t>РС</a:t>
            </a:r>
          </a:p>
        </p:txBody>
      </p:sp>
      <p:sp>
        <p:nvSpPr>
          <p:cNvPr id="26631" name="Rectangle 13"/>
          <p:cNvSpPr>
            <a:spLocks noChangeArrowheads="1"/>
          </p:cNvSpPr>
          <p:nvPr/>
        </p:nvSpPr>
        <p:spPr bwMode="auto">
          <a:xfrm>
            <a:off x="5878513" y="1727200"/>
            <a:ext cx="465137" cy="33655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ru-RU" altLang="ru-RU" sz="1600" b="1" baseline="0">
                <a:latin typeface="Times New Roman" pitchFamily="18" charset="0"/>
                <a:cs typeface="Times New Roman" pitchFamily="18" charset="0"/>
              </a:rPr>
              <a:t>РС</a:t>
            </a:r>
          </a:p>
        </p:txBody>
      </p:sp>
      <p:sp>
        <p:nvSpPr>
          <p:cNvPr id="26632" name="Freeform 14"/>
          <p:cNvSpPr>
            <a:spLocks/>
          </p:cNvSpPr>
          <p:nvPr/>
        </p:nvSpPr>
        <p:spPr bwMode="auto">
          <a:xfrm>
            <a:off x="3376613" y="2303463"/>
            <a:ext cx="1098550" cy="914400"/>
          </a:xfrm>
          <a:custGeom>
            <a:avLst/>
            <a:gdLst>
              <a:gd name="T0" fmla="*/ 0 w 949"/>
              <a:gd name="T1" fmla="*/ 2147483647 h 669"/>
              <a:gd name="T2" fmla="*/ 2147483647 w 949"/>
              <a:gd name="T3" fmla="*/ 2147483647 h 669"/>
              <a:gd name="T4" fmla="*/ 2147483647 w 949"/>
              <a:gd name="T5" fmla="*/ 2147483647 h 669"/>
              <a:gd name="T6" fmla="*/ 2147483647 w 949"/>
              <a:gd name="T7" fmla="*/ 0 h 669"/>
              <a:gd name="T8" fmla="*/ 0 60000 65536"/>
              <a:gd name="T9" fmla="*/ 0 60000 65536"/>
              <a:gd name="T10" fmla="*/ 0 60000 65536"/>
              <a:gd name="T11" fmla="*/ 0 60000 65536"/>
              <a:gd name="T12" fmla="*/ 0 w 949"/>
              <a:gd name="T13" fmla="*/ 0 h 669"/>
              <a:gd name="T14" fmla="*/ 949 w 949"/>
              <a:gd name="T15" fmla="*/ 669 h 66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49" h="669">
                <a:moveTo>
                  <a:pt x="0" y="664"/>
                </a:moveTo>
                <a:cubicBezTo>
                  <a:pt x="171" y="666"/>
                  <a:pt x="343" y="669"/>
                  <a:pt x="437" y="594"/>
                </a:cubicBezTo>
                <a:cubicBezTo>
                  <a:pt x="531" y="519"/>
                  <a:pt x="480" y="315"/>
                  <a:pt x="565" y="216"/>
                </a:cubicBezTo>
                <a:cubicBezTo>
                  <a:pt x="650" y="117"/>
                  <a:pt x="799" y="58"/>
                  <a:pt x="949" y="0"/>
                </a:cubicBezTo>
              </a:path>
            </a:pathLst>
          </a:custGeom>
          <a:noFill/>
          <a:ln w="25400">
            <a:solidFill>
              <a:schemeClr val="tx1"/>
            </a:solidFill>
            <a:round/>
            <a:headEnd/>
            <a:tailEnd type="none" w="lg" len="lg"/>
          </a:ln>
        </p:spPr>
        <p:txBody>
          <a:bodyPr/>
          <a:lstStyle/>
          <a:p>
            <a:pPr eaLnBrk="0" hangingPunct="0"/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633" name="Freeform 15"/>
          <p:cNvSpPr>
            <a:spLocks/>
          </p:cNvSpPr>
          <p:nvPr/>
        </p:nvSpPr>
        <p:spPr bwMode="auto">
          <a:xfrm>
            <a:off x="2765425" y="1938338"/>
            <a:ext cx="2052638" cy="427037"/>
          </a:xfrm>
          <a:custGeom>
            <a:avLst/>
            <a:gdLst>
              <a:gd name="T0" fmla="*/ 0 w 1775"/>
              <a:gd name="T1" fmla="*/ 0 h 313"/>
              <a:gd name="T2" fmla="*/ 2147483647 w 1775"/>
              <a:gd name="T3" fmla="*/ 2147483647 h 313"/>
              <a:gd name="T4" fmla="*/ 2147483647 w 1775"/>
              <a:gd name="T5" fmla="*/ 2147483647 h 313"/>
              <a:gd name="T6" fmla="*/ 2147483647 w 1775"/>
              <a:gd name="T7" fmla="*/ 2147483647 h 313"/>
              <a:gd name="T8" fmla="*/ 0 60000 65536"/>
              <a:gd name="T9" fmla="*/ 0 60000 65536"/>
              <a:gd name="T10" fmla="*/ 0 60000 65536"/>
              <a:gd name="T11" fmla="*/ 0 60000 65536"/>
              <a:gd name="T12" fmla="*/ 0 w 1775"/>
              <a:gd name="T13" fmla="*/ 0 h 313"/>
              <a:gd name="T14" fmla="*/ 1775 w 1775"/>
              <a:gd name="T15" fmla="*/ 313 h 31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775" h="313">
                <a:moveTo>
                  <a:pt x="0" y="0"/>
                </a:moveTo>
                <a:cubicBezTo>
                  <a:pt x="213" y="85"/>
                  <a:pt x="442" y="120"/>
                  <a:pt x="617" y="169"/>
                </a:cubicBezTo>
                <a:cubicBezTo>
                  <a:pt x="792" y="218"/>
                  <a:pt x="860" y="269"/>
                  <a:pt x="1053" y="291"/>
                </a:cubicBezTo>
                <a:cubicBezTo>
                  <a:pt x="1246" y="313"/>
                  <a:pt x="1625" y="300"/>
                  <a:pt x="1775" y="302"/>
                </a:cubicBezTo>
              </a:path>
            </a:pathLst>
          </a:custGeom>
          <a:noFill/>
          <a:ln w="25400">
            <a:solidFill>
              <a:schemeClr val="tx1"/>
            </a:solidFill>
            <a:round/>
            <a:headEnd/>
            <a:tailEnd type="none" w="lg" len="lg"/>
          </a:ln>
        </p:spPr>
        <p:txBody>
          <a:bodyPr/>
          <a:lstStyle/>
          <a:p>
            <a:pPr eaLnBrk="0" hangingPunct="0"/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634" name="Freeform 16"/>
          <p:cNvSpPr>
            <a:spLocks/>
          </p:cNvSpPr>
          <p:nvPr/>
        </p:nvSpPr>
        <p:spPr bwMode="auto">
          <a:xfrm>
            <a:off x="4695825" y="1387475"/>
            <a:ext cx="941388" cy="998538"/>
          </a:xfrm>
          <a:custGeom>
            <a:avLst/>
            <a:gdLst>
              <a:gd name="T0" fmla="*/ 2147483647 w 814"/>
              <a:gd name="T1" fmla="*/ 0 h 730"/>
              <a:gd name="T2" fmla="*/ 2147483647 w 814"/>
              <a:gd name="T3" fmla="*/ 2147483647 h 730"/>
              <a:gd name="T4" fmla="*/ 2147483647 w 814"/>
              <a:gd name="T5" fmla="*/ 2147483647 h 730"/>
              <a:gd name="T6" fmla="*/ 0 w 814"/>
              <a:gd name="T7" fmla="*/ 2147483647 h 730"/>
              <a:gd name="T8" fmla="*/ 0 60000 65536"/>
              <a:gd name="T9" fmla="*/ 0 60000 65536"/>
              <a:gd name="T10" fmla="*/ 0 60000 65536"/>
              <a:gd name="T11" fmla="*/ 0 60000 65536"/>
              <a:gd name="T12" fmla="*/ 0 w 814"/>
              <a:gd name="T13" fmla="*/ 0 h 730"/>
              <a:gd name="T14" fmla="*/ 814 w 814"/>
              <a:gd name="T15" fmla="*/ 730 h 73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814" h="730">
                <a:moveTo>
                  <a:pt x="814" y="0"/>
                </a:moveTo>
                <a:cubicBezTo>
                  <a:pt x="743" y="40"/>
                  <a:pt x="463" y="129"/>
                  <a:pt x="390" y="239"/>
                </a:cubicBezTo>
                <a:cubicBezTo>
                  <a:pt x="317" y="349"/>
                  <a:pt x="443" y="586"/>
                  <a:pt x="378" y="658"/>
                </a:cubicBezTo>
                <a:cubicBezTo>
                  <a:pt x="313" y="730"/>
                  <a:pt x="119" y="698"/>
                  <a:pt x="0" y="669"/>
                </a:cubicBezTo>
              </a:path>
            </a:pathLst>
          </a:custGeom>
          <a:noFill/>
          <a:ln w="25400">
            <a:solidFill>
              <a:schemeClr val="tx1"/>
            </a:solidFill>
            <a:round/>
            <a:headEnd/>
            <a:tailEnd type="none" w="lg" len="lg"/>
          </a:ln>
        </p:spPr>
        <p:txBody>
          <a:bodyPr/>
          <a:lstStyle/>
          <a:p>
            <a:pPr eaLnBrk="0" hangingPunct="0"/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635" name="Freeform 17"/>
          <p:cNvSpPr>
            <a:spLocks/>
          </p:cNvSpPr>
          <p:nvPr/>
        </p:nvSpPr>
        <p:spPr bwMode="auto">
          <a:xfrm>
            <a:off x="4743450" y="2478088"/>
            <a:ext cx="792163" cy="882650"/>
          </a:xfrm>
          <a:custGeom>
            <a:avLst/>
            <a:gdLst>
              <a:gd name="T0" fmla="*/ 2147483647 w 499"/>
              <a:gd name="T1" fmla="*/ 2147483647 h 556"/>
              <a:gd name="T2" fmla="*/ 2147483647 w 499"/>
              <a:gd name="T3" fmla="*/ 2147483647 h 556"/>
              <a:gd name="T4" fmla="*/ 2147483647 w 499"/>
              <a:gd name="T5" fmla="*/ 2147483647 h 556"/>
              <a:gd name="T6" fmla="*/ 2147483647 w 499"/>
              <a:gd name="T7" fmla="*/ 2147483647 h 556"/>
              <a:gd name="T8" fmla="*/ 0 w 499"/>
              <a:gd name="T9" fmla="*/ 0 h 55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99"/>
              <a:gd name="T16" fmla="*/ 0 h 556"/>
              <a:gd name="T17" fmla="*/ 499 w 499"/>
              <a:gd name="T18" fmla="*/ 556 h 55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99" h="556">
                <a:moveTo>
                  <a:pt x="259" y="556"/>
                </a:moveTo>
                <a:cubicBezTo>
                  <a:pt x="284" y="548"/>
                  <a:pt x="376" y="543"/>
                  <a:pt x="410" y="509"/>
                </a:cubicBezTo>
                <a:cubicBezTo>
                  <a:pt x="444" y="475"/>
                  <a:pt x="499" y="423"/>
                  <a:pt x="462" y="352"/>
                </a:cubicBezTo>
                <a:cubicBezTo>
                  <a:pt x="425" y="281"/>
                  <a:pt x="267" y="144"/>
                  <a:pt x="190" y="85"/>
                </a:cubicBezTo>
                <a:cubicBezTo>
                  <a:pt x="113" y="26"/>
                  <a:pt x="39" y="18"/>
                  <a:pt x="0" y="0"/>
                </a:cubicBezTo>
              </a:path>
            </a:pathLst>
          </a:custGeom>
          <a:noFill/>
          <a:ln w="25400">
            <a:solidFill>
              <a:schemeClr val="tx1"/>
            </a:solidFill>
            <a:round/>
            <a:headEnd/>
            <a:tailEnd type="none" w="lg" len="lg"/>
          </a:ln>
        </p:spPr>
        <p:txBody>
          <a:bodyPr/>
          <a:lstStyle/>
          <a:p>
            <a:pPr eaLnBrk="0" hangingPunct="0"/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6636" name="Picture 4" descr="Корпус-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97338" y="1276350"/>
            <a:ext cx="746125" cy="155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7" name="Picture 5" descr="Компьютер-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00275" y="1335088"/>
            <a:ext cx="773113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8" name="Picture 8" descr="Компьютер-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13050" y="2576513"/>
            <a:ext cx="7731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9" name="Picture 10" descr="Компьютер-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87975" y="992188"/>
            <a:ext cx="774700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40" name="Rectangle 18"/>
          <p:cNvSpPr>
            <a:spLocks noChangeArrowheads="1"/>
          </p:cNvSpPr>
          <p:nvPr/>
        </p:nvSpPr>
        <p:spPr bwMode="auto">
          <a:xfrm>
            <a:off x="4241800" y="2981325"/>
            <a:ext cx="463550" cy="33655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ru-RU" altLang="ru-RU" sz="1600" b="1" baseline="0">
                <a:latin typeface="Times New Roman" pitchFamily="18" charset="0"/>
                <a:cs typeface="Times New Roman" pitchFamily="18" charset="0"/>
              </a:rPr>
              <a:t>РС</a:t>
            </a:r>
          </a:p>
        </p:txBody>
      </p:sp>
      <p:pic>
        <p:nvPicPr>
          <p:cNvPr id="26641" name="Picture 19" descr="Компьютер-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30738" y="2811463"/>
            <a:ext cx="773112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42" name="Freeform 20"/>
          <p:cNvSpPr>
            <a:spLocks/>
          </p:cNvSpPr>
          <p:nvPr/>
        </p:nvSpPr>
        <p:spPr bwMode="auto">
          <a:xfrm>
            <a:off x="4824413" y="2351088"/>
            <a:ext cx="1277937" cy="239712"/>
          </a:xfrm>
          <a:custGeom>
            <a:avLst/>
            <a:gdLst>
              <a:gd name="T0" fmla="*/ 2147483647 w 1106"/>
              <a:gd name="T1" fmla="*/ 2147483647 h 175"/>
              <a:gd name="T2" fmla="*/ 2147483647 w 1106"/>
              <a:gd name="T3" fmla="*/ 2147483647 h 175"/>
              <a:gd name="T4" fmla="*/ 2147483647 w 1106"/>
              <a:gd name="T5" fmla="*/ 2147483647 h 175"/>
              <a:gd name="T6" fmla="*/ 0 w 1106"/>
              <a:gd name="T7" fmla="*/ 2147483647 h 175"/>
              <a:gd name="T8" fmla="*/ 0 60000 65536"/>
              <a:gd name="T9" fmla="*/ 0 60000 65536"/>
              <a:gd name="T10" fmla="*/ 0 60000 65536"/>
              <a:gd name="T11" fmla="*/ 0 60000 65536"/>
              <a:gd name="T12" fmla="*/ 0 w 1106"/>
              <a:gd name="T13" fmla="*/ 0 h 175"/>
              <a:gd name="T14" fmla="*/ 1106 w 1106"/>
              <a:gd name="T15" fmla="*/ 175 h 17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106" h="175">
                <a:moveTo>
                  <a:pt x="1106" y="175"/>
                </a:moveTo>
                <a:cubicBezTo>
                  <a:pt x="1021" y="147"/>
                  <a:pt x="735" y="12"/>
                  <a:pt x="594" y="6"/>
                </a:cubicBezTo>
                <a:cubicBezTo>
                  <a:pt x="453" y="0"/>
                  <a:pt x="360" y="133"/>
                  <a:pt x="261" y="139"/>
                </a:cubicBezTo>
                <a:cubicBezTo>
                  <a:pt x="162" y="145"/>
                  <a:pt x="54" y="61"/>
                  <a:pt x="0" y="40"/>
                </a:cubicBezTo>
              </a:path>
            </a:pathLst>
          </a:custGeom>
          <a:noFill/>
          <a:ln w="25400">
            <a:solidFill>
              <a:schemeClr val="tx1"/>
            </a:solidFill>
            <a:round/>
            <a:headEnd/>
            <a:tailEnd type="none" w="lg" len="lg"/>
          </a:ln>
        </p:spPr>
        <p:txBody>
          <a:bodyPr/>
          <a:lstStyle/>
          <a:p>
            <a:pPr eaLnBrk="0" hangingPunct="0"/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6643" name="Picture 12" descr="Компьютер-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11838" y="2066925"/>
            <a:ext cx="773112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6644" name="Group 41"/>
          <p:cNvGrpSpPr>
            <a:grpSpLocks noChangeAspect="1"/>
          </p:cNvGrpSpPr>
          <p:nvPr/>
        </p:nvGrpSpPr>
        <p:grpSpPr bwMode="auto">
          <a:xfrm>
            <a:off x="554038" y="3371850"/>
            <a:ext cx="368300" cy="368300"/>
            <a:chOff x="2816" y="2458"/>
            <a:chExt cx="1728" cy="1728"/>
          </a:xfrm>
        </p:grpSpPr>
        <p:sp>
          <p:nvSpPr>
            <p:cNvPr id="26650" name="Oval 42"/>
            <p:cNvSpPr>
              <a:spLocks noChangeAspect="1" noChangeArrowheads="1"/>
            </p:cNvSpPr>
            <p:nvPr/>
          </p:nvSpPr>
          <p:spPr bwMode="auto">
            <a:xfrm>
              <a:off x="2816" y="2458"/>
              <a:ext cx="1728" cy="1728"/>
            </a:xfrm>
            <a:prstGeom prst="ellipse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26651" name="Group 43"/>
            <p:cNvGrpSpPr>
              <a:grpSpLocks noChangeAspect="1"/>
            </p:cNvGrpSpPr>
            <p:nvPr/>
          </p:nvGrpSpPr>
          <p:grpSpPr bwMode="auto">
            <a:xfrm>
              <a:off x="3051" y="2667"/>
              <a:ext cx="1299" cy="1299"/>
              <a:chOff x="3051" y="2667"/>
              <a:chExt cx="1299" cy="1299"/>
            </a:xfrm>
          </p:grpSpPr>
          <p:sp>
            <p:nvSpPr>
              <p:cNvPr id="26653" name="Rectangle 44"/>
              <p:cNvSpPr>
                <a:spLocks noChangeAspect="1" noChangeArrowheads="1"/>
              </p:cNvSpPr>
              <p:nvPr/>
            </p:nvSpPr>
            <p:spPr bwMode="auto">
              <a:xfrm>
                <a:off x="3051" y="3105"/>
                <a:ext cx="1299" cy="423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26654" name="Rectangle 45"/>
              <p:cNvSpPr>
                <a:spLocks noChangeAspect="1" noChangeArrowheads="1"/>
              </p:cNvSpPr>
              <p:nvPr/>
            </p:nvSpPr>
            <p:spPr bwMode="auto">
              <a:xfrm rot="-5400000">
                <a:off x="3057" y="3105"/>
                <a:ext cx="1299" cy="423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26652" name="Freeform 46"/>
            <p:cNvSpPr>
              <a:spLocks noChangeAspect="1"/>
            </p:cNvSpPr>
            <p:nvPr/>
          </p:nvSpPr>
          <p:spPr bwMode="auto">
            <a:xfrm>
              <a:off x="3048" y="2664"/>
              <a:ext cx="1302" cy="1299"/>
            </a:xfrm>
            <a:custGeom>
              <a:avLst/>
              <a:gdLst>
                <a:gd name="T0" fmla="*/ 3 w 1302"/>
                <a:gd name="T1" fmla="*/ 438 h 1299"/>
                <a:gd name="T2" fmla="*/ 444 w 1302"/>
                <a:gd name="T3" fmla="*/ 438 h 1299"/>
                <a:gd name="T4" fmla="*/ 444 w 1302"/>
                <a:gd name="T5" fmla="*/ 0 h 1299"/>
                <a:gd name="T6" fmla="*/ 870 w 1302"/>
                <a:gd name="T7" fmla="*/ 0 h 1299"/>
                <a:gd name="T8" fmla="*/ 870 w 1302"/>
                <a:gd name="T9" fmla="*/ 441 h 1299"/>
                <a:gd name="T10" fmla="*/ 1302 w 1302"/>
                <a:gd name="T11" fmla="*/ 441 h 1299"/>
                <a:gd name="T12" fmla="*/ 1302 w 1302"/>
                <a:gd name="T13" fmla="*/ 864 h 1299"/>
                <a:gd name="T14" fmla="*/ 870 w 1302"/>
                <a:gd name="T15" fmla="*/ 864 h 1299"/>
                <a:gd name="T16" fmla="*/ 870 w 1302"/>
                <a:gd name="T17" fmla="*/ 1299 h 1299"/>
                <a:gd name="T18" fmla="*/ 447 w 1302"/>
                <a:gd name="T19" fmla="*/ 1299 h 1299"/>
                <a:gd name="T20" fmla="*/ 447 w 1302"/>
                <a:gd name="T21" fmla="*/ 867 h 1299"/>
                <a:gd name="T22" fmla="*/ 0 w 1302"/>
                <a:gd name="T23" fmla="*/ 867 h 1299"/>
                <a:gd name="T24" fmla="*/ 3 w 1302"/>
                <a:gd name="T25" fmla="*/ 438 h 1299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302"/>
                <a:gd name="T40" fmla="*/ 0 h 1299"/>
                <a:gd name="T41" fmla="*/ 1302 w 1302"/>
                <a:gd name="T42" fmla="*/ 1299 h 1299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302" h="1299">
                  <a:moveTo>
                    <a:pt x="3" y="438"/>
                  </a:moveTo>
                  <a:lnTo>
                    <a:pt x="444" y="438"/>
                  </a:lnTo>
                  <a:lnTo>
                    <a:pt x="444" y="0"/>
                  </a:lnTo>
                  <a:lnTo>
                    <a:pt x="870" y="0"/>
                  </a:lnTo>
                  <a:lnTo>
                    <a:pt x="870" y="441"/>
                  </a:lnTo>
                  <a:lnTo>
                    <a:pt x="1302" y="441"/>
                  </a:lnTo>
                  <a:lnTo>
                    <a:pt x="1302" y="864"/>
                  </a:lnTo>
                  <a:lnTo>
                    <a:pt x="870" y="864"/>
                  </a:lnTo>
                  <a:lnTo>
                    <a:pt x="870" y="1299"/>
                  </a:lnTo>
                  <a:lnTo>
                    <a:pt x="447" y="1299"/>
                  </a:lnTo>
                  <a:lnTo>
                    <a:pt x="447" y="867"/>
                  </a:lnTo>
                  <a:lnTo>
                    <a:pt x="0" y="867"/>
                  </a:lnTo>
                  <a:lnTo>
                    <a:pt x="3" y="438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6645" name="Group 47"/>
          <p:cNvGrpSpPr>
            <a:grpSpLocks noChangeAspect="1"/>
          </p:cNvGrpSpPr>
          <p:nvPr/>
        </p:nvGrpSpPr>
        <p:grpSpPr bwMode="auto">
          <a:xfrm>
            <a:off x="563563" y="5011738"/>
            <a:ext cx="366712" cy="366712"/>
            <a:chOff x="552" y="2523"/>
            <a:chExt cx="1728" cy="1728"/>
          </a:xfrm>
        </p:grpSpPr>
        <p:sp>
          <p:nvSpPr>
            <p:cNvPr id="26648" name="Oval 48"/>
            <p:cNvSpPr>
              <a:spLocks noChangeAspect="1" noChangeArrowheads="1"/>
            </p:cNvSpPr>
            <p:nvPr/>
          </p:nvSpPr>
          <p:spPr bwMode="auto">
            <a:xfrm>
              <a:off x="552" y="2523"/>
              <a:ext cx="1728" cy="1728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6649" name="Rectangle 49"/>
            <p:cNvSpPr>
              <a:spLocks noChangeAspect="1" noChangeArrowheads="1"/>
            </p:cNvSpPr>
            <p:nvPr/>
          </p:nvSpPr>
          <p:spPr bwMode="auto">
            <a:xfrm>
              <a:off x="774" y="3183"/>
              <a:ext cx="1299" cy="42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6646" name="Text Box 51"/>
          <p:cNvSpPr txBox="1">
            <a:spLocks noChangeArrowheads="1"/>
          </p:cNvSpPr>
          <p:nvPr/>
        </p:nvSpPr>
        <p:spPr bwMode="auto">
          <a:xfrm>
            <a:off x="996950" y="3402013"/>
            <a:ext cx="7920038" cy="1573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единый центр управления, конфликты невозможны</a:t>
            </a:r>
          </a:p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высокий уровень безопасности (всё идет через сервер)</a:t>
            </a:r>
          </a:p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на каждой линии только 2 компьютера – проще обмен данными</a:t>
            </a:r>
          </a:p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обрыв кабеля и выход из строя РС не влияет на работу сети</a:t>
            </a:r>
          </a:p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все точки подключение собраны в одном месте (проще ремонт)</a:t>
            </a:r>
          </a:p>
        </p:txBody>
      </p:sp>
      <p:sp>
        <p:nvSpPr>
          <p:cNvPr id="26647" name="Text Box 52"/>
          <p:cNvSpPr txBox="1">
            <a:spLocks noChangeArrowheads="1"/>
          </p:cNvSpPr>
          <p:nvPr/>
        </p:nvSpPr>
        <p:spPr bwMode="auto">
          <a:xfrm>
            <a:off x="990600" y="4935538"/>
            <a:ext cx="7920038" cy="1271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если сервер вышел из строя, сеть не работает</a:t>
            </a:r>
          </a:p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большой расход кабеля</a:t>
            </a:r>
          </a:p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ограничение количества клиентов (8 или 16)</a:t>
            </a:r>
          </a:p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размер ограничен</a:t>
            </a: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3"/>
          <p:cNvSpPr txBox="1">
            <a:spLocks noChangeArrowheads="1"/>
          </p:cNvSpPr>
          <p:nvPr/>
        </p:nvSpPr>
        <p:spPr bwMode="auto">
          <a:xfrm>
            <a:off x="384175" y="327025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altLang="ru-RU" sz="3000" b="1" baseline="0">
                <a:latin typeface="Times New Roman" pitchFamily="18" charset="0"/>
                <a:cs typeface="Times New Roman" pitchFamily="18" charset="0"/>
              </a:rPr>
              <a:t>Пассивная "звезда"</a:t>
            </a:r>
          </a:p>
        </p:txBody>
      </p:sp>
      <p:sp>
        <p:nvSpPr>
          <p:cNvPr id="27651" name="Rectangle 21"/>
          <p:cNvSpPr>
            <a:spLocks noChangeArrowheads="1"/>
          </p:cNvSpPr>
          <p:nvPr/>
        </p:nvSpPr>
        <p:spPr bwMode="auto">
          <a:xfrm>
            <a:off x="3898900" y="1276350"/>
            <a:ext cx="534988" cy="33655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ru-RU" altLang="ru-RU" sz="1600" b="1" baseline="0"/>
              <a:t>хаб</a:t>
            </a:r>
          </a:p>
        </p:txBody>
      </p:sp>
      <p:sp>
        <p:nvSpPr>
          <p:cNvPr id="27652" name="Rectangle 22"/>
          <p:cNvSpPr>
            <a:spLocks noChangeArrowheads="1"/>
          </p:cNvSpPr>
          <p:nvPr/>
        </p:nvSpPr>
        <p:spPr bwMode="auto">
          <a:xfrm>
            <a:off x="2630488" y="971550"/>
            <a:ext cx="465137" cy="33655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ru-RU" altLang="ru-RU" sz="1600" b="1" baseline="0"/>
              <a:t>РС</a:t>
            </a:r>
          </a:p>
        </p:txBody>
      </p:sp>
      <p:sp>
        <p:nvSpPr>
          <p:cNvPr id="27653" name="Rectangle 23"/>
          <p:cNvSpPr>
            <a:spLocks noChangeArrowheads="1"/>
          </p:cNvSpPr>
          <p:nvPr/>
        </p:nvSpPr>
        <p:spPr bwMode="auto">
          <a:xfrm>
            <a:off x="2570163" y="2106613"/>
            <a:ext cx="465137" cy="33655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ru-RU" altLang="ru-RU" sz="1600" b="1" baseline="0"/>
              <a:t>РС</a:t>
            </a:r>
          </a:p>
        </p:txBody>
      </p:sp>
      <p:sp>
        <p:nvSpPr>
          <p:cNvPr id="27654" name="Rectangle 24"/>
          <p:cNvSpPr>
            <a:spLocks noChangeArrowheads="1"/>
          </p:cNvSpPr>
          <p:nvPr/>
        </p:nvSpPr>
        <p:spPr bwMode="auto">
          <a:xfrm>
            <a:off x="5780088" y="904875"/>
            <a:ext cx="465137" cy="33655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ru-RU" altLang="ru-RU" sz="1600" b="1" baseline="0"/>
              <a:t>РС</a:t>
            </a:r>
          </a:p>
        </p:txBody>
      </p:sp>
      <p:sp>
        <p:nvSpPr>
          <p:cNvPr id="27655" name="Freeform 25"/>
          <p:cNvSpPr>
            <a:spLocks/>
          </p:cNvSpPr>
          <p:nvPr/>
        </p:nvSpPr>
        <p:spPr bwMode="auto">
          <a:xfrm>
            <a:off x="2933700" y="1798638"/>
            <a:ext cx="1069975" cy="1068387"/>
          </a:xfrm>
          <a:custGeom>
            <a:avLst/>
            <a:gdLst>
              <a:gd name="T0" fmla="*/ 0 w 674"/>
              <a:gd name="T1" fmla="*/ 2147483647 h 673"/>
              <a:gd name="T2" fmla="*/ 2147483647 w 674"/>
              <a:gd name="T3" fmla="*/ 2147483647 h 673"/>
              <a:gd name="T4" fmla="*/ 2147483647 w 674"/>
              <a:gd name="T5" fmla="*/ 2147483647 h 673"/>
              <a:gd name="T6" fmla="*/ 2147483647 w 674"/>
              <a:gd name="T7" fmla="*/ 2147483647 h 673"/>
              <a:gd name="T8" fmla="*/ 2147483647 w 674"/>
              <a:gd name="T9" fmla="*/ 2147483647 h 673"/>
              <a:gd name="T10" fmla="*/ 2147483647 w 674"/>
              <a:gd name="T11" fmla="*/ 2147483647 h 673"/>
              <a:gd name="T12" fmla="*/ 2147483647 w 674"/>
              <a:gd name="T13" fmla="*/ 2147483647 h 673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674"/>
              <a:gd name="T22" fmla="*/ 0 h 673"/>
              <a:gd name="T23" fmla="*/ 674 w 674"/>
              <a:gd name="T24" fmla="*/ 673 h 673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674" h="673">
                <a:moveTo>
                  <a:pt x="0" y="673"/>
                </a:moveTo>
                <a:cubicBezTo>
                  <a:pt x="38" y="657"/>
                  <a:pt x="178" y="637"/>
                  <a:pt x="231" y="577"/>
                </a:cubicBezTo>
                <a:cubicBezTo>
                  <a:pt x="284" y="517"/>
                  <a:pt x="276" y="398"/>
                  <a:pt x="318" y="313"/>
                </a:cubicBezTo>
                <a:cubicBezTo>
                  <a:pt x="360" y="228"/>
                  <a:pt x="438" y="118"/>
                  <a:pt x="486" y="67"/>
                </a:cubicBezTo>
                <a:cubicBezTo>
                  <a:pt x="534" y="16"/>
                  <a:pt x="576" y="14"/>
                  <a:pt x="606" y="7"/>
                </a:cubicBezTo>
                <a:cubicBezTo>
                  <a:pt x="636" y="0"/>
                  <a:pt x="654" y="12"/>
                  <a:pt x="664" y="23"/>
                </a:cubicBezTo>
                <a:cubicBezTo>
                  <a:pt x="674" y="34"/>
                  <a:pt x="667" y="63"/>
                  <a:pt x="668" y="73"/>
                </a:cubicBezTo>
              </a:path>
            </a:pathLst>
          </a:custGeom>
          <a:noFill/>
          <a:ln w="25400">
            <a:solidFill>
              <a:schemeClr val="tx1"/>
            </a:solidFill>
            <a:round/>
            <a:headEnd/>
            <a:tailEnd type="none" w="lg" len="lg"/>
          </a:ln>
        </p:spPr>
        <p:txBody>
          <a:bodyPr/>
          <a:lstStyle/>
          <a:p>
            <a:pPr eaLnBrk="0" hangingPunct="0"/>
            <a:endParaRPr lang="ru-RU"/>
          </a:p>
        </p:txBody>
      </p:sp>
      <p:sp>
        <p:nvSpPr>
          <p:cNvPr id="27656" name="Freeform 26"/>
          <p:cNvSpPr>
            <a:spLocks/>
          </p:cNvSpPr>
          <p:nvPr/>
        </p:nvSpPr>
        <p:spPr bwMode="auto">
          <a:xfrm>
            <a:off x="2995613" y="1628775"/>
            <a:ext cx="1058862" cy="276225"/>
          </a:xfrm>
          <a:custGeom>
            <a:avLst/>
            <a:gdLst>
              <a:gd name="T0" fmla="*/ 0 w 667"/>
              <a:gd name="T1" fmla="*/ 2147483647 h 174"/>
              <a:gd name="T2" fmla="*/ 2147483647 w 667"/>
              <a:gd name="T3" fmla="*/ 2147483647 h 174"/>
              <a:gd name="T4" fmla="*/ 2147483647 w 667"/>
              <a:gd name="T5" fmla="*/ 2147483647 h 174"/>
              <a:gd name="T6" fmla="*/ 2147483647 w 667"/>
              <a:gd name="T7" fmla="*/ 2147483647 h 174"/>
              <a:gd name="T8" fmla="*/ 2147483647 w 667"/>
              <a:gd name="T9" fmla="*/ 2147483647 h 17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67"/>
              <a:gd name="T16" fmla="*/ 0 h 174"/>
              <a:gd name="T17" fmla="*/ 667 w 667"/>
              <a:gd name="T18" fmla="*/ 174 h 17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67" h="174">
                <a:moveTo>
                  <a:pt x="0" y="58"/>
                </a:moveTo>
                <a:cubicBezTo>
                  <a:pt x="48" y="49"/>
                  <a:pt x="214" y="12"/>
                  <a:pt x="291" y="6"/>
                </a:cubicBezTo>
                <a:cubicBezTo>
                  <a:pt x="368" y="0"/>
                  <a:pt x="404" y="16"/>
                  <a:pt x="461" y="22"/>
                </a:cubicBezTo>
                <a:cubicBezTo>
                  <a:pt x="518" y="28"/>
                  <a:pt x="599" y="17"/>
                  <a:pt x="633" y="42"/>
                </a:cubicBezTo>
                <a:cubicBezTo>
                  <a:pt x="667" y="67"/>
                  <a:pt x="660" y="147"/>
                  <a:pt x="667" y="174"/>
                </a:cubicBezTo>
              </a:path>
            </a:pathLst>
          </a:custGeom>
          <a:noFill/>
          <a:ln w="25400">
            <a:solidFill>
              <a:schemeClr val="tx1"/>
            </a:solidFill>
            <a:round/>
            <a:headEnd/>
            <a:tailEnd type="none" w="lg" len="lg"/>
          </a:ln>
        </p:spPr>
        <p:txBody>
          <a:bodyPr/>
          <a:lstStyle/>
          <a:p>
            <a:pPr eaLnBrk="0" hangingPunct="0"/>
            <a:endParaRPr lang="ru-RU"/>
          </a:p>
        </p:txBody>
      </p:sp>
      <p:sp>
        <p:nvSpPr>
          <p:cNvPr id="27657" name="Freeform 27"/>
          <p:cNvSpPr>
            <a:spLocks/>
          </p:cNvSpPr>
          <p:nvPr/>
        </p:nvSpPr>
        <p:spPr bwMode="auto">
          <a:xfrm>
            <a:off x="4059238" y="1368425"/>
            <a:ext cx="1538287" cy="542925"/>
          </a:xfrm>
          <a:custGeom>
            <a:avLst/>
            <a:gdLst>
              <a:gd name="T0" fmla="*/ 2147483647 w 969"/>
              <a:gd name="T1" fmla="*/ 2147483647 h 342"/>
              <a:gd name="T2" fmla="*/ 2147483647 w 969"/>
              <a:gd name="T3" fmla="*/ 2147483647 h 342"/>
              <a:gd name="T4" fmla="*/ 2147483647 w 969"/>
              <a:gd name="T5" fmla="*/ 2147483647 h 342"/>
              <a:gd name="T6" fmla="*/ 2147483647 w 969"/>
              <a:gd name="T7" fmla="*/ 2147483647 h 342"/>
              <a:gd name="T8" fmla="*/ 2147483647 w 969"/>
              <a:gd name="T9" fmla="*/ 2147483647 h 34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969"/>
              <a:gd name="T16" fmla="*/ 0 h 342"/>
              <a:gd name="T17" fmla="*/ 969 w 969"/>
              <a:gd name="T18" fmla="*/ 342 h 34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969" h="342">
                <a:moveTo>
                  <a:pt x="969" y="2"/>
                </a:moveTo>
                <a:cubicBezTo>
                  <a:pt x="914" y="5"/>
                  <a:pt x="730" y="0"/>
                  <a:pt x="641" y="18"/>
                </a:cubicBezTo>
                <a:cubicBezTo>
                  <a:pt x="552" y="36"/>
                  <a:pt x="530" y="81"/>
                  <a:pt x="435" y="110"/>
                </a:cubicBezTo>
                <a:cubicBezTo>
                  <a:pt x="340" y="139"/>
                  <a:pt x="138" y="153"/>
                  <a:pt x="69" y="192"/>
                </a:cubicBezTo>
                <a:cubicBezTo>
                  <a:pt x="0" y="231"/>
                  <a:pt x="33" y="311"/>
                  <a:pt x="23" y="342"/>
                </a:cubicBezTo>
              </a:path>
            </a:pathLst>
          </a:custGeom>
          <a:noFill/>
          <a:ln w="25400">
            <a:solidFill>
              <a:schemeClr val="tx1"/>
            </a:solidFill>
            <a:round/>
            <a:headEnd/>
            <a:tailEnd type="none" w="lg" len="lg"/>
          </a:ln>
        </p:spPr>
        <p:txBody>
          <a:bodyPr/>
          <a:lstStyle/>
          <a:p>
            <a:pPr eaLnBrk="0" hangingPunct="0"/>
            <a:endParaRPr lang="ru-RU"/>
          </a:p>
        </p:txBody>
      </p:sp>
      <p:sp>
        <p:nvSpPr>
          <p:cNvPr id="27658" name="Freeform 28"/>
          <p:cNvSpPr>
            <a:spLocks/>
          </p:cNvSpPr>
          <p:nvPr/>
        </p:nvSpPr>
        <p:spPr bwMode="auto">
          <a:xfrm>
            <a:off x="4327525" y="1781175"/>
            <a:ext cx="847725" cy="1323975"/>
          </a:xfrm>
          <a:custGeom>
            <a:avLst/>
            <a:gdLst>
              <a:gd name="T0" fmla="*/ 2147483647 w 534"/>
              <a:gd name="T1" fmla="*/ 2147483647 h 834"/>
              <a:gd name="T2" fmla="*/ 2147483647 w 534"/>
              <a:gd name="T3" fmla="*/ 2147483647 h 834"/>
              <a:gd name="T4" fmla="*/ 2147483647 w 534"/>
              <a:gd name="T5" fmla="*/ 2147483647 h 834"/>
              <a:gd name="T6" fmla="*/ 2147483647 w 534"/>
              <a:gd name="T7" fmla="*/ 2147483647 h 834"/>
              <a:gd name="T8" fmla="*/ 2147483647 w 534"/>
              <a:gd name="T9" fmla="*/ 2147483647 h 834"/>
              <a:gd name="T10" fmla="*/ 2147483647 w 534"/>
              <a:gd name="T11" fmla="*/ 2147483647 h 834"/>
              <a:gd name="T12" fmla="*/ 0 w 534"/>
              <a:gd name="T13" fmla="*/ 2147483647 h 83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534"/>
              <a:gd name="T22" fmla="*/ 0 h 834"/>
              <a:gd name="T23" fmla="*/ 534 w 534"/>
              <a:gd name="T24" fmla="*/ 834 h 83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534" h="834">
                <a:moveTo>
                  <a:pt x="253" y="804"/>
                </a:moveTo>
                <a:cubicBezTo>
                  <a:pt x="278" y="804"/>
                  <a:pt x="362" y="834"/>
                  <a:pt x="403" y="804"/>
                </a:cubicBezTo>
                <a:cubicBezTo>
                  <a:pt x="444" y="774"/>
                  <a:pt x="534" y="741"/>
                  <a:pt x="499" y="625"/>
                </a:cubicBezTo>
                <a:cubicBezTo>
                  <a:pt x="464" y="509"/>
                  <a:pt x="216" y="146"/>
                  <a:pt x="190" y="110"/>
                </a:cubicBezTo>
                <a:cubicBezTo>
                  <a:pt x="164" y="74"/>
                  <a:pt x="116" y="20"/>
                  <a:pt x="78" y="10"/>
                </a:cubicBezTo>
                <a:cubicBezTo>
                  <a:pt x="40" y="0"/>
                  <a:pt x="31" y="8"/>
                  <a:pt x="18" y="22"/>
                </a:cubicBezTo>
                <a:cubicBezTo>
                  <a:pt x="5" y="36"/>
                  <a:pt x="4" y="79"/>
                  <a:pt x="0" y="94"/>
                </a:cubicBezTo>
              </a:path>
            </a:pathLst>
          </a:custGeom>
          <a:noFill/>
          <a:ln w="25400">
            <a:solidFill>
              <a:schemeClr val="tx1"/>
            </a:solidFill>
            <a:round/>
            <a:headEnd/>
            <a:tailEnd type="none" w="lg" len="lg"/>
          </a:ln>
        </p:spPr>
        <p:txBody>
          <a:bodyPr/>
          <a:lstStyle/>
          <a:p>
            <a:pPr eaLnBrk="0" hangingPunct="0"/>
            <a:endParaRPr lang="ru-RU"/>
          </a:p>
        </p:txBody>
      </p:sp>
      <p:pic>
        <p:nvPicPr>
          <p:cNvPr id="27659" name="Picture 29" descr="Компьютер-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9688" y="1241425"/>
            <a:ext cx="569912" cy="65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0" name="Picture 30" descr="Компьютер-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20950" y="2371725"/>
            <a:ext cx="569913" cy="65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1" name="Picture 31" descr="Компьютер-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26063" y="931863"/>
            <a:ext cx="569912" cy="65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62" name="Rectangle 32"/>
          <p:cNvSpPr>
            <a:spLocks noChangeArrowheads="1"/>
          </p:cNvSpPr>
          <p:nvPr/>
        </p:nvSpPr>
        <p:spPr bwMode="auto">
          <a:xfrm>
            <a:off x="4457700" y="2360613"/>
            <a:ext cx="465138" cy="33655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ru-RU" altLang="ru-RU" sz="1600" b="1" baseline="0"/>
              <a:t>РС</a:t>
            </a:r>
          </a:p>
        </p:txBody>
      </p:sp>
      <p:pic>
        <p:nvPicPr>
          <p:cNvPr id="27663" name="Picture 33" descr="Компьютер-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71988" y="2622550"/>
            <a:ext cx="569912" cy="65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64" name="Freeform 34"/>
          <p:cNvSpPr>
            <a:spLocks/>
          </p:cNvSpPr>
          <p:nvPr/>
        </p:nvSpPr>
        <p:spPr bwMode="auto">
          <a:xfrm>
            <a:off x="4279900" y="1670050"/>
            <a:ext cx="2016125" cy="1162050"/>
          </a:xfrm>
          <a:custGeom>
            <a:avLst/>
            <a:gdLst>
              <a:gd name="T0" fmla="*/ 2147483647 w 1270"/>
              <a:gd name="T1" fmla="*/ 2147483647 h 732"/>
              <a:gd name="T2" fmla="*/ 2147483647 w 1270"/>
              <a:gd name="T3" fmla="*/ 2147483647 h 732"/>
              <a:gd name="T4" fmla="*/ 2147483647 w 1270"/>
              <a:gd name="T5" fmla="*/ 2147483647 h 732"/>
              <a:gd name="T6" fmla="*/ 2147483647 w 1270"/>
              <a:gd name="T7" fmla="*/ 2147483647 h 732"/>
              <a:gd name="T8" fmla="*/ 0 w 1270"/>
              <a:gd name="T9" fmla="*/ 2147483647 h 73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270"/>
              <a:gd name="T16" fmla="*/ 0 h 732"/>
              <a:gd name="T17" fmla="*/ 1270 w 1270"/>
              <a:gd name="T18" fmla="*/ 732 h 73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270" h="732">
                <a:moveTo>
                  <a:pt x="1270" y="732"/>
                </a:moveTo>
                <a:cubicBezTo>
                  <a:pt x="1183" y="714"/>
                  <a:pt x="905" y="730"/>
                  <a:pt x="750" y="624"/>
                </a:cubicBezTo>
                <a:cubicBezTo>
                  <a:pt x="595" y="518"/>
                  <a:pt x="456" y="192"/>
                  <a:pt x="342" y="96"/>
                </a:cubicBezTo>
                <a:cubicBezTo>
                  <a:pt x="228" y="0"/>
                  <a:pt x="123" y="36"/>
                  <a:pt x="66" y="46"/>
                </a:cubicBezTo>
                <a:cubicBezTo>
                  <a:pt x="9" y="56"/>
                  <a:pt x="14" y="133"/>
                  <a:pt x="0" y="156"/>
                </a:cubicBezTo>
              </a:path>
            </a:pathLst>
          </a:custGeom>
          <a:noFill/>
          <a:ln w="25400">
            <a:solidFill>
              <a:schemeClr val="tx1"/>
            </a:solidFill>
            <a:round/>
            <a:headEnd/>
            <a:tailEnd type="none" w="lg" len="lg"/>
          </a:ln>
        </p:spPr>
        <p:txBody>
          <a:bodyPr/>
          <a:lstStyle/>
          <a:p>
            <a:pPr eaLnBrk="0" hangingPunct="0"/>
            <a:endParaRPr lang="ru-RU"/>
          </a:p>
        </p:txBody>
      </p:sp>
      <p:sp>
        <p:nvSpPr>
          <p:cNvPr id="27665" name="Rectangle 35"/>
          <p:cNvSpPr>
            <a:spLocks noChangeArrowheads="1"/>
          </p:cNvSpPr>
          <p:nvPr/>
        </p:nvSpPr>
        <p:spPr bwMode="auto">
          <a:xfrm>
            <a:off x="3954463" y="1900238"/>
            <a:ext cx="452437" cy="314325"/>
          </a:xfrm>
          <a:prstGeom prst="rect">
            <a:avLst/>
          </a:prstGeom>
          <a:solidFill>
            <a:schemeClr val="tx1"/>
          </a:solidFill>
          <a:ln w="12700">
            <a:solidFill>
              <a:schemeClr val="tx1"/>
            </a:solidFill>
            <a:miter lim="800000"/>
            <a:headEnd/>
            <a:tailEnd type="none" w="lg" len="lg"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27666" name="Picture 36" descr="Корпус-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72188" y="1968500"/>
            <a:ext cx="549275" cy="124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67" name="Rectangle 37"/>
          <p:cNvSpPr>
            <a:spLocks noChangeArrowheads="1"/>
          </p:cNvSpPr>
          <p:nvPr/>
        </p:nvSpPr>
        <p:spPr bwMode="auto">
          <a:xfrm>
            <a:off x="5824538" y="1606550"/>
            <a:ext cx="985837" cy="366713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ru-RU" altLang="ru-RU" b="1" baseline="0"/>
              <a:t>сервер</a:t>
            </a:r>
          </a:p>
        </p:txBody>
      </p:sp>
      <p:grpSp>
        <p:nvGrpSpPr>
          <p:cNvPr id="27668" name="Group 38"/>
          <p:cNvGrpSpPr>
            <a:grpSpLocks noChangeAspect="1"/>
          </p:cNvGrpSpPr>
          <p:nvPr/>
        </p:nvGrpSpPr>
        <p:grpSpPr bwMode="auto">
          <a:xfrm>
            <a:off x="544513" y="3306763"/>
            <a:ext cx="368300" cy="368300"/>
            <a:chOff x="2816" y="2458"/>
            <a:chExt cx="1728" cy="1728"/>
          </a:xfrm>
        </p:grpSpPr>
        <p:sp>
          <p:nvSpPr>
            <p:cNvPr id="27677" name="Oval 39"/>
            <p:cNvSpPr>
              <a:spLocks noChangeAspect="1" noChangeArrowheads="1"/>
            </p:cNvSpPr>
            <p:nvPr/>
          </p:nvSpPr>
          <p:spPr bwMode="auto">
            <a:xfrm>
              <a:off x="2816" y="2458"/>
              <a:ext cx="1728" cy="1728"/>
            </a:xfrm>
            <a:prstGeom prst="ellipse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27678" name="Group 40"/>
            <p:cNvGrpSpPr>
              <a:grpSpLocks noChangeAspect="1"/>
            </p:cNvGrpSpPr>
            <p:nvPr/>
          </p:nvGrpSpPr>
          <p:grpSpPr bwMode="auto">
            <a:xfrm>
              <a:off x="3051" y="2667"/>
              <a:ext cx="1299" cy="1299"/>
              <a:chOff x="3051" y="2667"/>
              <a:chExt cx="1299" cy="1299"/>
            </a:xfrm>
          </p:grpSpPr>
          <p:sp>
            <p:nvSpPr>
              <p:cNvPr id="27680" name="Rectangle 41"/>
              <p:cNvSpPr>
                <a:spLocks noChangeAspect="1" noChangeArrowheads="1"/>
              </p:cNvSpPr>
              <p:nvPr/>
            </p:nvSpPr>
            <p:spPr bwMode="auto">
              <a:xfrm>
                <a:off x="3051" y="3105"/>
                <a:ext cx="1299" cy="423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27681" name="Rectangle 42"/>
              <p:cNvSpPr>
                <a:spLocks noChangeAspect="1" noChangeArrowheads="1"/>
              </p:cNvSpPr>
              <p:nvPr/>
            </p:nvSpPr>
            <p:spPr bwMode="auto">
              <a:xfrm rot="-5400000">
                <a:off x="3057" y="3105"/>
                <a:ext cx="1299" cy="423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27679" name="Freeform 43"/>
            <p:cNvSpPr>
              <a:spLocks noChangeAspect="1"/>
            </p:cNvSpPr>
            <p:nvPr/>
          </p:nvSpPr>
          <p:spPr bwMode="auto">
            <a:xfrm>
              <a:off x="3048" y="2664"/>
              <a:ext cx="1302" cy="1299"/>
            </a:xfrm>
            <a:custGeom>
              <a:avLst/>
              <a:gdLst>
                <a:gd name="T0" fmla="*/ 3 w 1302"/>
                <a:gd name="T1" fmla="*/ 438 h 1299"/>
                <a:gd name="T2" fmla="*/ 444 w 1302"/>
                <a:gd name="T3" fmla="*/ 438 h 1299"/>
                <a:gd name="T4" fmla="*/ 444 w 1302"/>
                <a:gd name="T5" fmla="*/ 0 h 1299"/>
                <a:gd name="T6" fmla="*/ 870 w 1302"/>
                <a:gd name="T7" fmla="*/ 0 h 1299"/>
                <a:gd name="T8" fmla="*/ 870 w 1302"/>
                <a:gd name="T9" fmla="*/ 441 h 1299"/>
                <a:gd name="T10" fmla="*/ 1302 w 1302"/>
                <a:gd name="T11" fmla="*/ 441 h 1299"/>
                <a:gd name="T12" fmla="*/ 1302 w 1302"/>
                <a:gd name="T13" fmla="*/ 864 h 1299"/>
                <a:gd name="T14" fmla="*/ 870 w 1302"/>
                <a:gd name="T15" fmla="*/ 864 h 1299"/>
                <a:gd name="T16" fmla="*/ 870 w 1302"/>
                <a:gd name="T17" fmla="*/ 1299 h 1299"/>
                <a:gd name="T18" fmla="*/ 447 w 1302"/>
                <a:gd name="T19" fmla="*/ 1299 h 1299"/>
                <a:gd name="T20" fmla="*/ 447 w 1302"/>
                <a:gd name="T21" fmla="*/ 867 h 1299"/>
                <a:gd name="T22" fmla="*/ 0 w 1302"/>
                <a:gd name="T23" fmla="*/ 867 h 1299"/>
                <a:gd name="T24" fmla="*/ 3 w 1302"/>
                <a:gd name="T25" fmla="*/ 438 h 1299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302"/>
                <a:gd name="T40" fmla="*/ 0 h 1299"/>
                <a:gd name="T41" fmla="*/ 1302 w 1302"/>
                <a:gd name="T42" fmla="*/ 1299 h 1299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302" h="1299">
                  <a:moveTo>
                    <a:pt x="3" y="438"/>
                  </a:moveTo>
                  <a:lnTo>
                    <a:pt x="444" y="438"/>
                  </a:lnTo>
                  <a:lnTo>
                    <a:pt x="444" y="0"/>
                  </a:lnTo>
                  <a:lnTo>
                    <a:pt x="870" y="0"/>
                  </a:lnTo>
                  <a:lnTo>
                    <a:pt x="870" y="441"/>
                  </a:lnTo>
                  <a:lnTo>
                    <a:pt x="1302" y="441"/>
                  </a:lnTo>
                  <a:lnTo>
                    <a:pt x="1302" y="864"/>
                  </a:lnTo>
                  <a:lnTo>
                    <a:pt x="870" y="864"/>
                  </a:lnTo>
                  <a:lnTo>
                    <a:pt x="870" y="1299"/>
                  </a:lnTo>
                  <a:lnTo>
                    <a:pt x="447" y="1299"/>
                  </a:lnTo>
                  <a:lnTo>
                    <a:pt x="447" y="867"/>
                  </a:lnTo>
                  <a:lnTo>
                    <a:pt x="0" y="867"/>
                  </a:lnTo>
                  <a:lnTo>
                    <a:pt x="3" y="438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7669" name="Group 44"/>
          <p:cNvGrpSpPr>
            <a:grpSpLocks noChangeAspect="1"/>
          </p:cNvGrpSpPr>
          <p:nvPr/>
        </p:nvGrpSpPr>
        <p:grpSpPr bwMode="auto">
          <a:xfrm>
            <a:off x="533400" y="3967163"/>
            <a:ext cx="366713" cy="366712"/>
            <a:chOff x="552" y="2523"/>
            <a:chExt cx="1728" cy="1728"/>
          </a:xfrm>
        </p:grpSpPr>
        <p:sp>
          <p:nvSpPr>
            <p:cNvPr id="27675" name="Oval 45"/>
            <p:cNvSpPr>
              <a:spLocks noChangeAspect="1" noChangeArrowheads="1"/>
            </p:cNvSpPr>
            <p:nvPr/>
          </p:nvSpPr>
          <p:spPr bwMode="auto">
            <a:xfrm>
              <a:off x="552" y="2523"/>
              <a:ext cx="1728" cy="1728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7676" name="Rectangle 46"/>
            <p:cNvSpPr>
              <a:spLocks noChangeAspect="1" noChangeArrowheads="1"/>
            </p:cNvSpPr>
            <p:nvPr/>
          </p:nvSpPr>
          <p:spPr bwMode="auto">
            <a:xfrm>
              <a:off x="774" y="3183"/>
              <a:ext cx="1299" cy="42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7670" name="Text Box 47"/>
          <p:cNvSpPr txBox="1">
            <a:spLocks noChangeArrowheads="1"/>
          </p:cNvSpPr>
          <p:nvPr/>
        </p:nvSpPr>
        <p:spPr bwMode="auto">
          <a:xfrm>
            <a:off x="979488" y="4051300"/>
            <a:ext cx="7920037" cy="1573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нет центрального компьютера (безопасность???)</a:t>
            </a:r>
          </a:p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если хаб вышел из строя, сеть не работает</a:t>
            </a:r>
          </a:p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большой расход кабеля</a:t>
            </a:r>
          </a:p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ограничение количества клиентов (8 или 16)</a:t>
            </a:r>
          </a:p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размер ограничен</a:t>
            </a:r>
          </a:p>
        </p:txBody>
      </p:sp>
      <p:sp>
        <p:nvSpPr>
          <p:cNvPr id="27671" name="Text Box 48"/>
          <p:cNvSpPr txBox="1">
            <a:spLocks noChangeArrowheads="1"/>
          </p:cNvSpPr>
          <p:nvPr/>
        </p:nvSpPr>
        <p:spPr bwMode="auto">
          <a:xfrm>
            <a:off x="987425" y="3336925"/>
            <a:ext cx="7920038" cy="66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обрыв кабеля и выход из строя РС не влияет на работу сети</a:t>
            </a:r>
          </a:p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все точки подключение собраны в одном месте (проще ремонт)</a:t>
            </a:r>
          </a:p>
        </p:txBody>
      </p:sp>
      <p:grpSp>
        <p:nvGrpSpPr>
          <p:cNvPr id="27672" name="Group 49"/>
          <p:cNvGrpSpPr>
            <a:grpSpLocks/>
          </p:cNvGrpSpPr>
          <p:nvPr/>
        </p:nvGrpSpPr>
        <p:grpSpPr bwMode="auto">
          <a:xfrm>
            <a:off x="571500" y="5773738"/>
            <a:ext cx="8183563" cy="663575"/>
            <a:chOff x="274" y="1191"/>
            <a:chExt cx="5155" cy="418"/>
          </a:xfrm>
        </p:grpSpPr>
        <p:sp>
          <p:nvSpPr>
            <p:cNvPr id="27673" name="Text Box 50"/>
            <p:cNvSpPr txBox="1">
              <a:spLocks noChangeArrowheads="1"/>
            </p:cNvSpPr>
            <p:nvPr/>
          </p:nvSpPr>
          <p:spPr bwMode="auto">
            <a:xfrm>
              <a:off x="568" y="1258"/>
              <a:ext cx="4861" cy="291"/>
            </a:xfrm>
            <a:prstGeom prst="rect">
              <a:avLst/>
            </a:prstGeom>
            <a:solidFill>
              <a:srgbClr val="D1D1FF"/>
            </a:solidFill>
            <a:ln w="25400">
              <a:solidFill>
                <a:srgbClr val="00008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180975" indent="-180975" eaLnBrk="0" hangingPunct="0">
                <a:spcBef>
                  <a:spcPct val="50000"/>
                </a:spcBef>
              </a:pPr>
              <a:r>
                <a:rPr lang="ru-RU" altLang="ru-RU" sz="2400" b="1" baseline="0">
                  <a:latin typeface="Times New Roman" pitchFamily="18" charset="0"/>
                  <a:cs typeface="Times New Roman" pitchFamily="18" charset="0"/>
                </a:rPr>
                <a:t>  Обладает свойствами звезды и общей шины.</a:t>
              </a:r>
            </a:p>
          </p:txBody>
        </p:sp>
        <p:sp>
          <p:nvSpPr>
            <p:cNvPr id="27674" name="Oval 51"/>
            <p:cNvSpPr>
              <a:spLocks noChangeArrowheads="1"/>
            </p:cNvSpPr>
            <p:nvPr/>
          </p:nvSpPr>
          <p:spPr bwMode="auto">
            <a:xfrm>
              <a:off x="274" y="1191"/>
              <a:ext cx="409" cy="418"/>
            </a:xfrm>
            <a:prstGeom prst="ellipse">
              <a:avLst/>
            </a:prstGeom>
            <a:solidFill>
              <a:srgbClr val="00008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r>
                <a:rPr lang="ru-RU" altLang="ru-RU" sz="4400" b="1" baseline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!</a:t>
              </a:r>
            </a:p>
          </p:txBody>
        </p:sp>
      </p:grp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3"/>
          <p:cNvSpPr txBox="1">
            <a:spLocks noChangeArrowheads="1"/>
          </p:cNvSpPr>
          <p:nvPr/>
        </p:nvSpPr>
        <p:spPr bwMode="auto">
          <a:xfrm>
            <a:off x="395288" y="328613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altLang="ru-RU" sz="3000" b="1" baseline="0">
                <a:latin typeface="Times New Roman" pitchFamily="18" charset="0"/>
                <a:cs typeface="Times New Roman" pitchFamily="18" charset="0"/>
              </a:rPr>
              <a:t>Схема "кольцо"</a:t>
            </a:r>
          </a:p>
        </p:txBody>
      </p:sp>
      <p:sp>
        <p:nvSpPr>
          <p:cNvPr id="28675" name="Rectangle 5"/>
          <p:cNvSpPr>
            <a:spLocks noChangeArrowheads="1"/>
          </p:cNvSpPr>
          <p:nvPr/>
        </p:nvSpPr>
        <p:spPr bwMode="auto">
          <a:xfrm>
            <a:off x="2882900" y="862013"/>
            <a:ext cx="465138" cy="33655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ru-RU" altLang="ru-RU" sz="1600" b="1" baseline="0">
                <a:latin typeface="Times New Roman" pitchFamily="18" charset="0"/>
                <a:cs typeface="Times New Roman" pitchFamily="18" charset="0"/>
              </a:rPr>
              <a:t>РС</a:t>
            </a:r>
          </a:p>
        </p:txBody>
      </p:sp>
      <p:sp>
        <p:nvSpPr>
          <p:cNvPr id="28676" name="Rectangle 6"/>
          <p:cNvSpPr>
            <a:spLocks noChangeArrowheads="1"/>
          </p:cNvSpPr>
          <p:nvPr/>
        </p:nvSpPr>
        <p:spPr bwMode="auto">
          <a:xfrm>
            <a:off x="3230563" y="2060575"/>
            <a:ext cx="465137" cy="33655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ru-RU" altLang="ru-RU" sz="1600" b="1" baseline="0">
                <a:latin typeface="Times New Roman" pitchFamily="18" charset="0"/>
                <a:cs typeface="Times New Roman" pitchFamily="18" charset="0"/>
              </a:rPr>
              <a:t>РС</a:t>
            </a:r>
          </a:p>
        </p:txBody>
      </p:sp>
      <p:sp>
        <p:nvSpPr>
          <p:cNvPr id="28677" name="Rectangle 7"/>
          <p:cNvSpPr>
            <a:spLocks noChangeArrowheads="1"/>
          </p:cNvSpPr>
          <p:nvPr/>
        </p:nvSpPr>
        <p:spPr bwMode="auto">
          <a:xfrm>
            <a:off x="5033963" y="785813"/>
            <a:ext cx="465137" cy="33655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ru-RU" altLang="ru-RU" sz="1600" b="1" baseline="0">
                <a:latin typeface="Times New Roman" pitchFamily="18" charset="0"/>
                <a:cs typeface="Times New Roman" pitchFamily="18" charset="0"/>
              </a:rPr>
              <a:t>РС</a:t>
            </a:r>
          </a:p>
        </p:txBody>
      </p:sp>
      <p:sp>
        <p:nvSpPr>
          <p:cNvPr id="28678" name="Rectangle 15"/>
          <p:cNvSpPr>
            <a:spLocks noChangeArrowheads="1"/>
          </p:cNvSpPr>
          <p:nvPr/>
        </p:nvSpPr>
        <p:spPr bwMode="auto">
          <a:xfrm>
            <a:off x="5218113" y="2020888"/>
            <a:ext cx="465137" cy="33655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ru-RU" altLang="ru-RU" sz="1600" b="1" baseline="0">
                <a:latin typeface="Times New Roman" pitchFamily="18" charset="0"/>
                <a:cs typeface="Times New Roman" pitchFamily="18" charset="0"/>
              </a:rPr>
              <a:t>РС</a:t>
            </a:r>
          </a:p>
        </p:txBody>
      </p:sp>
      <p:sp>
        <p:nvSpPr>
          <p:cNvPr id="28679" name="Rectangle 19"/>
          <p:cNvSpPr>
            <a:spLocks noChangeArrowheads="1"/>
          </p:cNvSpPr>
          <p:nvPr/>
        </p:nvSpPr>
        <p:spPr bwMode="auto">
          <a:xfrm>
            <a:off x="6824663" y="1090613"/>
            <a:ext cx="876300" cy="369887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ru-RU" altLang="ru-RU" b="1" baseline="0">
                <a:latin typeface="Times New Roman" pitchFamily="18" charset="0"/>
                <a:cs typeface="Times New Roman" pitchFamily="18" charset="0"/>
              </a:rPr>
              <a:t>сервер</a:t>
            </a:r>
          </a:p>
        </p:txBody>
      </p:sp>
      <p:sp>
        <p:nvSpPr>
          <p:cNvPr id="28680" name="Oval 21"/>
          <p:cNvSpPr>
            <a:spLocks noChangeArrowheads="1"/>
          </p:cNvSpPr>
          <p:nvPr/>
        </p:nvSpPr>
        <p:spPr bwMode="auto">
          <a:xfrm>
            <a:off x="1849438" y="1525588"/>
            <a:ext cx="5459412" cy="1320800"/>
          </a:xfrm>
          <a:prstGeom prst="ellipse">
            <a:avLst/>
          </a:prstGeom>
          <a:noFill/>
          <a:ln w="38100">
            <a:solidFill>
              <a:schemeClr val="tx1"/>
            </a:solidFill>
            <a:round/>
            <a:headEnd/>
            <a:tailEnd type="none" w="lg" len="lg"/>
          </a:ln>
        </p:spPr>
        <p:txBody>
          <a:bodyPr wrap="none" anchor="ctr"/>
          <a:lstStyle/>
          <a:p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681" name="Picture 12" descr="Компьютер-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9088" y="1196975"/>
            <a:ext cx="569912" cy="65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2" name="Picture 13" descr="Компьютер-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81350" y="2359025"/>
            <a:ext cx="569913" cy="65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3" name="Picture 14" descr="Компьютер-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86338" y="1062038"/>
            <a:ext cx="569912" cy="65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4" name="Picture 16" descr="Компьютер-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75250" y="2327275"/>
            <a:ext cx="569913" cy="65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5" name="Picture 20" descr="Корпус-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34213" y="1425575"/>
            <a:ext cx="549275" cy="124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86" name="Rectangle 22"/>
          <p:cNvSpPr>
            <a:spLocks noChangeArrowheads="1"/>
          </p:cNvSpPr>
          <p:nvPr/>
        </p:nvSpPr>
        <p:spPr bwMode="auto">
          <a:xfrm>
            <a:off x="1604963" y="1450975"/>
            <a:ext cx="465137" cy="33655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ru-RU" altLang="ru-RU" sz="1600" b="1" baseline="0">
                <a:latin typeface="Times New Roman" pitchFamily="18" charset="0"/>
                <a:cs typeface="Times New Roman" pitchFamily="18" charset="0"/>
              </a:rPr>
              <a:t>РС</a:t>
            </a:r>
          </a:p>
        </p:txBody>
      </p:sp>
      <p:pic>
        <p:nvPicPr>
          <p:cNvPr id="28687" name="Picture 23" descr="Компьютер-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55750" y="1749425"/>
            <a:ext cx="569913" cy="65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88" name="Line 24"/>
          <p:cNvSpPr>
            <a:spLocks noChangeShapeType="1"/>
          </p:cNvSpPr>
          <p:nvPr/>
        </p:nvSpPr>
        <p:spPr bwMode="auto">
          <a:xfrm>
            <a:off x="4295775" y="2843213"/>
            <a:ext cx="157163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28689" name="Line 26"/>
          <p:cNvSpPr>
            <a:spLocks noChangeShapeType="1"/>
          </p:cNvSpPr>
          <p:nvPr/>
        </p:nvSpPr>
        <p:spPr bwMode="auto">
          <a:xfrm rot="-563796">
            <a:off x="6262688" y="2686050"/>
            <a:ext cx="157162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28690" name="Line 27"/>
          <p:cNvSpPr>
            <a:spLocks noChangeShapeType="1"/>
          </p:cNvSpPr>
          <p:nvPr/>
        </p:nvSpPr>
        <p:spPr bwMode="auto">
          <a:xfrm rot="-10162820">
            <a:off x="6170613" y="1651000"/>
            <a:ext cx="157162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28691" name="Line 28"/>
          <p:cNvSpPr>
            <a:spLocks noChangeShapeType="1"/>
          </p:cNvSpPr>
          <p:nvPr/>
        </p:nvSpPr>
        <p:spPr bwMode="auto">
          <a:xfrm flipH="1">
            <a:off x="4065588" y="1538288"/>
            <a:ext cx="157162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28692" name="Line 29"/>
          <p:cNvSpPr>
            <a:spLocks noChangeShapeType="1"/>
          </p:cNvSpPr>
          <p:nvPr/>
        </p:nvSpPr>
        <p:spPr bwMode="auto">
          <a:xfrm rot="9517763">
            <a:off x="2292350" y="1789113"/>
            <a:ext cx="157163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28693" name="Line 30"/>
          <p:cNvSpPr>
            <a:spLocks noChangeShapeType="1"/>
          </p:cNvSpPr>
          <p:nvPr/>
        </p:nvSpPr>
        <p:spPr bwMode="auto">
          <a:xfrm rot="1083628">
            <a:off x="2338388" y="2592388"/>
            <a:ext cx="157162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ru-RU"/>
          </a:p>
        </p:txBody>
      </p:sp>
      <p:grpSp>
        <p:nvGrpSpPr>
          <p:cNvPr id="28694" name="Group 31"/>
          <p:cNvGrpSpPr>
            <a:grpSpLocks noChangeAspect="1"/>
          </p:cNvGrpSpPr>
          <p:nvPr/>
        </p:nvGrpSpPr>
        <p:grpSpPr bwMode="auto">
          <a:xfrm>
            <a:off x="511175" y="3309938"/>
            <a:ext cx="368300" cy="368300"/>
            <a:chOff x="2816" y="2458"/>
            <a:chExt cx="1728" cy="1728"/>
          </a:xfrm>
        </p:grpSpPr>
        <p:sp>
          <p:nvSpPr>
            <p:cNvPr id="28700" name="Oval 32"/>
            <p:cNvSpPr>
              <a:spLocks noChangeAspect="1" noChangeArrowheads="1"/>
            </p:cNvSpPr>
            <p:nvPr/>
          </p:nvSpPr>
          <p:spPr bwMode="auto">
            <a:xfrm>
              <a:off x="2816" y="2458"/>
              <a:ext cx="1728" cy="1728"/>
            </a:xfrm>
            <a:prstGeom prst="ellipse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28701" name="Group 33"/>
            <p:cNvGrpSpPr>
              <a:grpSpLocks noChangeAspect="1"/>
            </p:cNvGrpSpPr>
            <p:nvPr/>
          </p:nvGrpSpPr>
          <p:grpSpPr bwMode="auto">
            <a:xfrm>
              <a:off x="3051" y="2667"/>
              <a:ext cx="1299" cy="1299"/>
              <a:chOff x="3051" y="2667"/>
              <a:chExt cx="1299" cy="1299"/>
            </a:xfrm>
          </p:grpSpPr>
          <p:sp>
            <p:nvSpPr>
              <p:cNvPr id="28703" name="Rectangle 34"/>
              <p:cNvSpPr>
                <a:spLocks noChangeAspect="1" noChangeArrowheads="1"/>
              </p:cNvSpPr>
              <p:nvPr/>
            </p:nvSpPr>
            <p:spPr bwMode="auto">
              <a:xfrm>
                <a:off x="3051" y="3105"/>
                <a:ext cx="1299" cy="423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28704" name="Rectangle 35"/>
              <p:cNvSpPr>
                <a:spLocks noChangeAspect="1" noChangeArrowheads="1"/>
              </p:cNvSpPr>
              <p:nvPr/>
            </p:nvSpPr>
            <p:spPr bwMode="auto">
              <a:xfrm rot="-5400000">
                <a:off x="3057" y="3105"/>
                <a:ext cx="1299" cy="423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28702" name="Freeform 36"/>
            <p:cNvSpPr>
              <a:spLocks noChangeAspect="1"/>
            </p:cNvSpPr>
            <p:nvPr/>
          </p:nvSpPr>
          <p:spPr bwMode="auto">
            <a:xfrm>
              <a:off x="3048" y="2664"/>
              <a:ext cx="1302" cy="1299"/>
            </a:xfrm>
            <a:custGeom>
              <a:avLst/>
              <a:gdLst>
                <a:gd name="T0" fmla="*/ 3 w 1302"/>
                <a:gd name="T1" fmla="*/ 438 h 1299"/>
                <a:gd name="T2" fmla="*/ 444 w 1302"/>
                <a:gd name="T3" fmla="*/ 438 h 1299"/>
                <a:gd name="T4" fmla="*/ 444 w 1302"/>
                <a:gd name="T5" fmla="*/ 0 h 1299"/>
                <a:gd name="T6" fmla="*/ 870 w 1302"/>
                <a:gd name="T7" fmla="*/ 0 h 1299"/>
                <a:gd name="T8" fmla="*/ 870 w 1302"/>
                <a:gd name="T9" fmla="*/ 441 h 1299"/>
                <a:gd name="T10" fmla="*/ 1302 w 1302"/>
                <a:gd name="T11" fmla="*/ 441 h 1299"/>
                <a:gd name="T12" fmla="*/ 1302 w 1302"/>
                <a:gd name="T13" fmla="*/ 864 h 1299"/>
                <a:gd name="T14" fmla="*/ 870 w 1302"/>
                <a:gd name="T15" fmla="*/ 864 h 1299"/>
                <a:gd name="T16" fmla="*/ 870 w 1302"/>
                <a:gd name="T17" fmla="*/ 1299 h 1299"/>
                <a:gd name="T18" fmla="*/ 447 w 1302"/>
                <a:gd name="T19" fmla="*/ 1299 h 1299"/>
                <a:gd name="T20" fmla="*/ 447 w 1302"/>
                <a:gd name="T21" fmla="*/ 867 h 1299"/>
                <a:gd name="T22" fmla="*/ 0 w 1302"/>
                <a:gd name="T23" fmla="*/ 867 h 1299"/>
                <a:gd name="T24" fmla="*/ 3 w 1302"/>
                <a:gd name="T25" fmla="*/ 438 h 1299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302"/>
                <a:gd name="T40" fmla="*/ 0 h 1299"/>
                <a:gd name="T41" fmla="*/ 1302 w 1302"/>
                <a:gd name="T42" fmla="*/ 1299 h 1299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302" h="1299">
                  <a:moveTo>
                    <a:pt x="3" y="438"/>
                  </a:moveTo>
                  <a:lnTo>
                    <a:pt x="444" y="438"/>
                  </a:lnTo>
                  <a:lnTo>
                    <a:pt x="444" y="0"/>
                  </a:lnTo>
                  <a:lnTo>
                    <a:pt x="870" y="0"/>
                  </a:lnTo>
                  <a:lnTo>
                    <a:pt x="870" y="441"/>
                  </a:lnTo>
                  <a:lnTo>
                    <a:pt x="1302" y="441"/>
                  </a:lnTo>
                  <a:lnTo>
                    <a:pt x="1302" y="864"/>
                  </a:lnTo>
                  <a:lnTo>
                    <a:pt x="870" y="864"/>
                  </a:lnTo>
                  <a:lnTo>
                    <a:pt x="870" y="1299"/>
                  </a:lnTo>
                  <a:lnTo>
                    <a:pt x="447" y="1299"/>
                  </a:lnTo>
                  <a:lnTo>
                    <a:pt x="447" y="867"/>
                  </a:lnTo>
                  <a:lnTo>
                    <a:pt x="0" y="867"/>
                  </a:lnTo>
                  <a:lnTo>
                    <a:pt x="3" y="438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8695" name="Group 37"/>
          <p:cNvGrpSpPr>
            <a:grpSpLocks noChangeAspect="1"/>
          </p:cNvGrpSpPr>
          <p:nvPr/>
        </p:nvGrpSpPr>
        <p:grpSpPr bwMode="auto">
          <a:xfrm>
            <a:off x="500063" y="3970338"/>
            <a:ext cx="366712" cy="366712"/>
            <a:chOff x="552" y="2523"/>
            <a:chExt cx="1728" cy="1728"/>
          </a:xfrm>
        </p:grpSpPr>
        <p:sp>
          <p:nvSpPr>
            <p:cNvPr id="28698" name="Oval 38"/>
            <p:cNvSpPr>
              <a:spLocks noChangeAspect="1" noChangeArrowheads="1"/>
            </p:cNvSpPr>
            <p:nvPr/>
          </p:nvSpPr>
          <p:spPr bwMode="auto">
            <a:xfrm>
              <a:off x="552" y="2523"/>
              <a:ext cx="1728" cy="1728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8699" name="Rectangle 39"/>
            <p:cNvSpPr>
              <a:spLocks noChangeAspect="1" noChangeArrowheads="1"/>
            </p:cNvSpPr>
            <p:nvPr/>
          </p:nvSpPr>
          <p:spPr bwMode="auto">
            <a:xfrm>
              <a:off x="774" y="3183"/>
              <a:ext cx="1299" cy="42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8696" name="Text Box 40"/>
          <p:cNvSpPr txBox="1">
            <a:spLocks noChangeArrowheads="1"/>
          </p:cNvSpPr>
          <p:nvPr/>
        </p:nvSpPr>
        <p:spPr bwMode="auto">
          <a:xfrm>
            <a:off x="946150" y="4054475"/>
            <a:ext cx="7920038" cy="154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при выходе из строя любого компьютера или разрыве линии сеть не работает</a:t>
            </a:r>
          </a:p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низкая безопасность</a:t>
            </a:r>
          </a:p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скорость передачи данных падает при увеличении сети</a:t>
            </a:r>
          </a:p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сложно подключать новую РС</a:t>
            </a:r>
          </a:p>
        </p:txBody>
      </p:sp>
      <p:sp>
        <p:nvSpPr>
          <p:cNvPr id="28697" name="Text Box 41"/>
          <p:cNvSpPr txBox="1">
            <a:spLocks noChangeArrowheads="1"/>
          </p:cNvSpPr>
          <p:nvPr/>
        </p:nvSpPr>
        <p:spPr bwMode="auto">
          <a:xfrm>
            <a:off x="954088" y="3340100"/>
            <a:ext cx="79200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размер сети до 20 км</a:t>
            </a: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3"/>
          <p:cNvSpPr txBox="1">
            <a:spLocks noChangeArrowheads="1"/>
          </p:cNvSpPr>
          <p:nvPr/>
        </p:nvSpPr>
        <p:spPr bwMode="auto">
          <a:xfrm>
            <a:off x="395288" y="327025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altLang="ru-RU" sz="3000" b="1" baseline="0">
                <a:latin typeface="Times New Roman" pitchFamily="18" charset="0"/>
                <a:cs typeface="Times New Roman" pitchFamily="18" charset="0"/>
              </a:rPr>
              <a:t>Смешанные схемы</a:t>
            </a:r>
          </a:p>
        </p:txBody>
      </p:sp>
      <p:sp>
        <p:nvSpPr>
          <p:cNvPr id="29699" name="Rectangle 5"/>
          <p:cNvSpPr>
            <a:spLocks noChangeArrowheads="1"/>
          </p:cNvSpPr>
          <p:nvPr/>
        </p:nvSpPr>
        <p:spPr bwMode="auto">
          <a:xfrm>
            <a:off x="390525" y="865188"/>
            <a:ext cx="2373313" cy="446087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ru-RU" altLang="ru-RU" sz="2300" b="1" baseline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Звездно-шинная</a:t>
            </a:r>
          </a:p>
        </p:txBody>
      </p:sp>
      <p:sp>
        <p:nvSpPr>
          <p:cNvPr id="29700" name="Rectangle 6"/>
          <p:cNvSpPr>
            <a:spLocks noChangeArrowheads="1"/>
          </p:cNvSpPr>
          <p:nvPr/>
        </p:nvSpPr>
        <p:spPr bwMode="auto">
          <a:xfrm>
            <a:off x="390525" y="3884613"/>
            <a:ext cx="2705100" cy="446087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ru-RU" altLang="ru-RU" sz="2300" b="1" baseline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Звездно-кольцевая</a:t>
            </a:r>
          </a:p>
        </p:txBody>
      </p:sp>
      <p:grpSp>
        <p:nvGrpSpPr>
          <p:cNvPr id="29701" name="Group 67"/>
          <p:cNvGrpSpPr>
            <a:grpSpLocks/>
          </p:cNvGrpSpPr>
          <p:nvPr/>
        </p:nvGrpSpPr>
        <p:grpSpPr bwMode="auto">
          <a:xfrm>
            <a:off x="1397000" y="1376363"/>
            <a:ext cx="4284663" cy="1079500"/>
            <a:chOff x="505" y="1673"/>
            <a:chExt cx="2699" cy="680"/>
          </a:xfrm>
        </p:grpSpPr>
        <p:sp>
          <p:nvSpPr>
            <p:cNvPr id="29768" name="Line 25"/>
            <p:cNvSpPr>
              <a:spLocks noChangeShapeType="1"/>
            </p:cNvSpPr>
            <p:nvPr/>
          </p:nvSpPr>
          <p:spPr bwMode="auto">
            <a:xfrm>
              <a:off x="581" y="2323"/>
              <a:ext cx="2623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none" w="lg" len="lg"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29769" name="Group 26"/>
            <p:cNvGrpSpPr>
              <a:grpSpLocks/>
            </p:cNvGrpSpPr>
            <p:nvPr/>
          </p:nvGrpSpPr>
          <p:grpSpPr bwMode="auto">
            <a:xfrm>
              <a:off x="1265" y="2108"/>
              <a:ext cx="98" cy="236"/>
              <a:chOff x="2372" y="1448"/>
              <a:chExt cx="135" cy="339"/>
            </a:xfrm>
          </p:grpSpPr>
          <p:sp>
            <p:nvSpPr>
              <p:cNvPr id="29802" name="Rectangle 27"/>
              <p:cNvSpPr>
                <a:spLocks noChangeArrowheads="1"/>
              </p:cNvSpPr>
              <p:nvPr/>
            </p:nvSpPr>
            <p:spPr bwMode="auto">
              <a:xfrm>
                <a:off x="2372" y="1731"/>
                <a:ext cx="135" cy="5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29803" name="Rectangle 28"/>
              <p:cNvSpPr>
                <a:spLocks noChangeArrowheads="1"/>
              </p:cNvSpPr>
              <p:nvPr/>
            </p:nvSpPr>
            <p:spPr bwMode="auto">
              <a:xfrm>
                <a:off x="2412" y="1689"/>
                <a:ext cx="56" cy="9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29804" name="Line 29"/>
              <p:cNvSpPr>
                <a:spLocks noChangeShapeType="1"/>
              </p:cNvSpPr>
              <p:nvPr/>
            </p:nvSpPr>
            <p:spPr bwMode="auto">
              <a:xfrm flipV="1">
                <a:off x="2440" y="1448"/>
                <a:ext cx="0" cy="295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 type="none" w="lg" len="lg"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29770" name="Group 30"/>
            <p:cNvGrpSpPr>
              <a:grpSpLocks/>
            </p:cNvGrpSpPr>
            <p:nvPr/>
          </p:nvGrpSpPr>
          <p:grpSpPr bwMode="auto">
            <a:xfrm>
              <a:off x="1764" y="2108"/>
              <a:ext cx="97" cy="236"/>
              <a:chOff x="2372" y="1448"/>
              <a:chExt cx="135" cy="339"/>
            </a:xfrm>
          </p:grpSpPr>
          <p:sp>
            <p:nvSpPr>
              <p:cNvPr id="29799" name="Rectangle 31"/>
              <p:cNvSpPr>
                <a:spLocks noChangeArrowheads="1"/>
              </p:cNvSpPr>
              <p:nvPr/>
            </p:nvSpPr>
            <p:spPr bwMode="auto">
              <a:xfrm>
                <a:off x="2372" y="1731"/>
                <a:ext cx="135" cy="5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29800" name="Rectangle 32"/>
              <p:cNvSpPr>
                <a:spLocks noChangeArrowheads="1"/>
              </p:cNvSpPr>
              <p:nvPr/>
            </p:nvSpPr>
            <p:spPr bwMode="auto">
              <a:xfrm>
                <a:off x="2412" y="1689"/>
                <a:ext cx="56" cy="9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29801" name="Line 33"/>
              <p:cNvSpPr>
                <a:spLocks noChangeShapeType="1"/>
              </p:cNvSpPr>
              <p:nvPr/>
            </p:nvSpPr>
            <p:spPr bwMode="auto">
              <a:xfrm flipV="1">
                <a:off x="2440" y="1448"/>
                <a:ext cx="0" cy="295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 type="none" w="lg" len="lg"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29771" name="Group 34"/>
            <p:cNvGrpSpPr>
              <a:grpSpLocks/>
            </p:cNvGrpSpPr>
            <p:nvPr/>
          </p:nvGrpSpPr>
          <p:grpSpPr bwMode="auto">
            <a:xfrm>
              <a:off x="2233" y="2108"/>
              <a:ext cx="97" cy="236"/>
              <a:chOff x="2372" y="1448"/>
              <a:chExt cx="135" cy="339"/>
            </a:xfrm>
          </p:grpSpPr>
          <p:sp>
            <p:nvSpPr>
              <p:cNvPr id="29796" name="Rectangle 35"/>
              <p:cNvSpPr>
                <a:spLocks noChangeArrowheads="1"/>
              </p:cNvSpPr>
              <p:nvPr/>
            </p:nvSpPr>
            <p:spPr bwMode="auto">
              <a:xfrm>
                <a:off x="2372" y="1731"/>
                <a:ext cx="135" cy="5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29797" name="Rectangle 36"/>
              <p:cNvSpPr>
                <a:spLocks noChangeArrowheads="1"/>
              </p:cNvSpPr>
              <p:nvPr/>
            </p:nvSpPr>
            <p:spPr bwMode="auto">
              <a:xfrm>
                <a:off x="2412" y="1689"/>
                <a:ext cx="56" cy="9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29798" name="Line 37"/>
              <p:cNvSpPr>
                <a:spLocks noChangeShapeType="1"/>
              </p:cNvSpPr>
              <p:nvPr/>
            </p:nvSpPr>
            <p:spPr bwMode="auto">
              <a:xfrm flipV="1">
                <a:off x="2440" y="1448"/>
                <a:ext cx="0" cy="295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 type="none" w="lg" len="lg"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29772" name="Group 38"/>
            <p:cNvGrpSpPr>
              <a:grpSpLocks/>
            </p:cNvGrpSpPr>
            <p:nvPr/>
          </p:nvGrpSpPr>
          <p:grpSpPr bwMode="auto">
            <a:xfrm>
              <a:off x="2768" y="2104"/>
              <a:ext cx="98" cy="236"/>
              <a:chOff x="2372" y="1448"/>
              <a:chExt cx="135" cy="339"/>
            </a:xfrm>
          </p:grpSpPr>
          <p:sp>
            <p:nvSpPr>
              <p:cNvPr id="29793" name="Rectangle 39"/>
              <p:cNvSpPr>
                <a:spLocks noChangeArrowheads="1"/>
              </p:cNvSpPr>
              <p:nvPr/>
            </p:nvSpPr>
            <p:spPr bwMode="auto">
              <a:xfrm>
                <a:off x="2372" y="1731"/>
                <a:ext cx="135" cy="5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29794" name="Rectangle 40"/>
              <p:cNvSpPr>
                <a:spLocks noChangeArrowheads="1"/>
              </p:cNvSpPr>
              <p:nvPr/>
            </p:nvSpPr>
            <p:spPr bwMode="auto">
              <a:xfrm>
                <a:off x="2412" y="1689"/>
                <a:ext cx="56" cy="9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29795" name="Line 41"/>
              <p:cNvSpPr>
                <a:spLocks noChangeShapeType="1"/>
              </p:cNvSpPr>
              <p:nvPr/>
            </p:nvSpPr>
            <p:spPr bwMode="auto">
              <a:xfrm flipV="1">
                <a:off x="2440" y="1448"/>
                <a:ext cx="0" cy="295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 type="none" w="lg" len="lg"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29773" name="Group 42"/>
            <p:cNvGrpSpPr>
              <a:grpSpLocks/>
            </p:cNvGrpSpPr>
            <p:nvPr/>
          </p:nvGrpSpPr>
          <p:grpSpPr bwMode="auto">
            <a:xfrm>
              <a:off x="801" y="2106"/>
              <a:ext cx="98" cy="236"/>
              <a:chOff x="2372" y="1448"/>
              <a:chExt cx="135" cy="339"/>
            </a:xfrm>
          </p:grpSpPr>
          <p:sp>
            <p:nvSpPr>
              <p:cNvPr id="29790" name="Rectangle 43"/>
              <p:cNvSpPr>
                <a:spLocks noChangeArrowheads="1"/>
              </p:cNvSpPr>
              <p:nvPr/>
            </p:nvSpPr>
            <p:spPr bwMode="auto">
              <a:xfrm>
                <a:off x="2372" y="1731"/>
                <a:ext cx="135" cy="5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29791" name="Rectangle 44"/>
              <p:cNvSpPr>
                <a:spLocks noChangeArrowheads="1"/>
              </p:cNvSpPr>
              <p:nvPr/>
            </p:nvSpPr>
            <p:spPr bwMode="auto">
              <a:xfrm>
                <a:off x="2412" y="1689"/>
                <a:ext cx="56" cy="9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29792" name="Line 45"/>
              <p:cNvSpPr>
                <a:spLocks noChangeShapeType="1"/>
              </p:cNvSpPr>
              <p:nvPr/>
            </p:nvSpPr>
            <p:spPr bwMode="auto">
              <a:xfrm flipV="1">
                <a:off x="2440" y="1448"/>
                <a:ext cx="0" cy="295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 type="none" w="lg" len="lg"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pic>
          <p:nvPicPr>
            <p:cNvPr id="29774" name="Picture 46" descr="Корпус-3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572" y="1673"/>
              <a:ext cx="339" cy="5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9775" name="Group 47"/>
            <p:cNvGrpSpPr>
              <a:grpSpLocks/>
            </p:cNvGrpSpPr>
            <p:nvPr/>
          </p:nvGrpSpPr>
          <p:grpSpPr bwMode="auto">
            <a:xfrm>
              <a:off x="699" y="1689"/>
              <a:ext cx="352" cy="509"/>
              <a:chOff x="1386" y="664"/>
              <a:chExt cx="487" cy="732"/>
            </a:xfrm>
          </p:grpSpPr>
          <p:sp>
            <p:nvSpPr>
              <p:cNvPr id="29788" name="Rectangle 48"/>
              <p:cNvSpPr>
                <a:spLocks noChangeArrowheads="1"/>
              </p:cNvSpPr>
              <p:nvPr/>
            </p:nvSpPr>
            <p:spPr bwMode="auto">
              <a:xfrm>
                <a:off x="1483" y="664"/>
                <a:ext cx="160" cy="30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 type="none" w="lg" len="lg"/>
              </a:ln>
            </p:spPr>
            <p:txBody>
              <a:bodyPr wrap="none">
                <a:spAutoFit/>
              </a:bodyPr>
              <a:lstStyle/>
              <a:p>
                <a:endParaRPr lang="ru-RU" altLang="ru-RU" sz="1600" b="1" baseline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pic>
            <p:nvPicPr>
              <p:cNvPr id="29789" name="Picture 49" descr="Компьютер-5"/>
              <p:cNvPicPr>
                <a:picLocks noChangeAspect="1" noChangeArrowheads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1386" y="877"/>
                <a:ext cx="487" cy="5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29776" name="Group 50"/>
            <p:cNvGrpSpPr>
              <a:grpSpLocks/>
            </p:cNvGrpSpPr>
            <p:nvPr/>
          </p:nvGrpSpPr>
          <p:grpSpPr bwMode="auto">
            <a:xfrm>
              <a:off x="1167" y="1689"/>
              <a:ext cx="352" cy="509"/>
              <a:chOff x="1386" y="664"/>
              <a:chExt cx="487" cy="732"/>
            </a:xfrm>
          </p:grpSpPr>
          <p:sp>
            <p:nvSpPr>
              <p:cNvPr id="29786" name="Rectangle 51"/>
              <p:cNvSpPr>
                <a:spLocks noChangeArrowheads="1"/>
              </p:cNvSpPr>
              <p:nvPr/>
            </p:nvSpPr>
            <p:spPr bwMode="auto">
              <a:xfrm>
                <a:off x="1486" y="664"/>
                <a:ext cx="160" cy="30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 type="none" w="lg" len="lg"/>
              </a:ln>
            </p:spPr>
            <p:txBody>
              <a:bodyPr wrap="none">
                <a:spAutoFit/>
              </a:bodyPr>
              <a:lstStyle/>
              <a:p>
                <a:endParaRPr lang="ru-RU" altLang="ru-RU" sz="1600" b="1" baseline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pic>
            <p:nvPicPr>
              <p:cNvPr id="29787" name="Picture 52" descr="Компьютер-5"/>
              <p:cNvPicPr>
                <a:picLocks noChangeAspect="1" noChangeArrowheads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1386" y="877"/>
                <a:ext cx="487" cy="5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29777" name="Group 53"/>
            <p:cNvGrpSpPr>
              <a:grpSpLocks/>
            </p:cNvGrpSpPr>
            <p:nvPr/>
          </p:nvGrpSpPr>
          <p:grpSpPr bwMode="auto">
            <a:xfrm>
              <a:off x="1635" y="1689"/>
              <a:ext cx="352" cy="509"/>
              <a:chOff x="1386" y="664"/>
              <a:chExt cx="487" cy="732"/>
            </a:xfrm>
          </p:grpSpPr>
          <p:sp>
            <p:nvSpPr>
              <p:cNvPr id="29784" name="Rectangle 54"/>
              <p:cNvSpPr>
                <a:spLocks noChangeArrowheads="1"/>
              </p:cNvSpPr>
              <p:nvPr/>
            </p:nvSpPr>
            <p:spPr bwMode="auto">
              <a:xfrm>
                <a:off x="1486" y="664"/>
                <a:ext cx="160" cy="30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 type="none" w="lg" len="lg"/>
              </a:ln>
            </p:spPr>
            <p:txBody>
              <a:bodyPr wrap="none">
                <a:spAutoFit/>
              </a:bodyPr>
              <a:lstStyle/>
              <a:p>
                <a:endParaRPr lang="ru-RU" altLang="ru-RU" sz="1600" b="1" baseline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pic>
            <p:nvPicPr>
              <p:cNvPr id="29785" name="Picture 55" descr="Компьютер-5"/>
              <p:cNvPicPr>
                <a:picLocks noChangeAspect="1" noChangeArrowheads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1386" y="877"/>
                <a:ext cx="487" cy="5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29778" name="Group 56"/>
            <p:cNvGrpSpPr>
              <a:grpSpLocks/>
            </p:cNvGrpSpPr>
            <p:nvPr/>
          </p:nvGrpSpPr>
          <p:grpSpPr bwMode="auto">
            <a:xfrm>
              <a:off x="2103" y="1689"/>
              <a:ext cx="352" cy="509"/>
              <a:chOff x="1386" y="664"/>
              <a:chExt cx="487" cy="732"/>
            </a:xfrm>
          </p:grpSpPr>
          <p:sp>
            <p:nvSpPr>
              <p:cNvPr id="29782" name="Rectangle 57"/>
              <p:cNvSpPr>
                <a:spLocks noChangeArrowheads="1"/>
              </p:cNvSpPr>
              <p:nvPr/>
            </p:nvSpPr>
            <p:spPr bwMode="auto">
              <a:xfrm>
                <a:off x="1480" y="664"/>
                <a:ext cx="160" cy="30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 type="none" w="lg" len="lg"/>
              </a:ln>
            </p:spPr>
            <p:txBody>
              <a:bodyPr wrap="none">
                <a:spAutoFit/>
              </a:bodyPr>
              <a:lstStyle/>
              <a:p>
                <a:endParaRPr lang="ru-RU" altLang="ru-RU" sz="1600" b="1" baseline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pic>
            <p:nvPicPr>
              <p:cNvPr id="29783" name="Picture 58" descr="Компьютер-5"/>
              <p:cNvPicPr>
                <a:picLocks noChangeAspect="1" noChangeArrowheads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1386" y="877"/>
                <a:ext cx="487" cy="5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29779" name="Group 59"/>
            <p:cNvGrpSpPr>
              <a:grpSpLocks/>
            </p:cNvGrpSpPr>
            <p:nvPr/>
          </p:nvGrpSpPr>
          <p:grpSpPr bwMode="auto">
            <a:xfrm>
              <a:off x="505" y="2294"/>
              <a:ext cx="77" cy="59"/>
              <a:chOff x="1320" y="1716"/>
              <a:chExt cx="106" cy="84"/>
            </a:xfrm>
          </p:grpSpPr>
          <p:sp>
            <p:nvSpPr>
              <p:cNvPr id="29780" name="AutoShape 60"/>
              <p:cNvSpPr>
                <a:spLocks noChangeArrowheads="1"/>
              </p:cNvSpPr>
              <p:nvPr/>
            </p:nvSpPr>
            <p:spPr bwMode="auto">
              <a:xfrm>
                <a:off x="1320" y="1730"/>
                <a:ext cx="89" cy="56"/>
              </a:xfrm>
              <a:prstGeom prst="roundRect">
                <a:avLst>
                  <a:gd name="adj" fmla="val 16667"/>
                </a:avLst>
              </a:prstGeom>
              <a:solidFill>
                <a:srgbClr val="969696"/>
              </a:solidFill>
              <a:ln w="12700">
                <a:solidFill>
                  <a:srgbClr val="808080"/>
                </a:solidFill>
                <a:round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29781" name="Rectangle 61"/>
              <p:cNvSpPr>
                <a:spLocks noChangeArrowheads="1"/>
              </p:cNvSpPr>
              <p:nvPr/>
            </p:nvSpPr>
            <p:spPr bwMode="auto">
              <a:xfrm>
                <a:off x="1370" y="1716"/>
                <a:ext cx="56" cy="84"/>
              </a:xfrm>
              <a:prstGeom prst="rect">
                <a:avLst/>
              </a:prstGeom>
              <a:solidFill>
                <a:srgbClr val="969696"/>
              </a:solidFill>
              <a:ln w="12700">
                <a:solidFill>
                  <a:srgbClr val="808080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</p:grpSp>
      <p:grpSp>
        <p:nvGrpSpPr>
          <p:cNvPr id="29702" name="Group 68"/>
          <p:cNvGrpSpPr>
            <a:grpSpLocks/>
          </p:cNvGrpSpPr>
          <p:nvPr/>
        </p:nvGrpSpPr>
        <p:grpSpPr bwMode="auto">
          <a:xfrm>
            <a:off x="1476375" y="2519363"/>
            <a:ext cx="4284663" cy="1079500"/>
            <a:chOff x="505" y="1673"/>
            <a:chExt cx="2699" cy="680"/>
          </a:xfrm>
        </p:grpSpPr>
        <p:sp>
          <p:nvSpPr>
            <p:cNvPr id="29731" name="Line 69"/>
            <p:cNvSpPr>
              <a:spLocks noChangeShapeType="1"/>
            </p:cNvSpPr>
            <p:nvPr/>
          </p:nvSpPr>
          <p:spPr bwMode="auto">
            <a:xfrm>
              <a:off x="581" y="2323"/>
              <a:ext cx="2623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none" w="lg" len="lg"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29732" name="Group 70"/>
            <p:cNvGrpSpPr>
              <a:grpSpLocks/>
            </p:cNvGrpSpPr>
            <p:nvPr/>
          </p:nvGrpSpPr>
          <p:grpSpPr bwMode="auto">
            <a:xfrm>
              <a:off x="1265" y="2108"/>
              <a:ext cx="98" cy="236"/>
              <a:chOff x="2372" y="1448"/>
              <a:chExt cx="135" cy="339"/>
            </a:xfrm>
          </p:grpSpPr>
          <p:sp>
            <p:nvSpPr>
              <p:cNvPr id="29765" name="Rectangle 71"/>
              <p:cNvSpPr>
                <a:spLocks noChangeArrowheads="1"/>
              </p:cNvSpPr>
              <p:nvPr/>
            </p:nvSpPr>
            <p:spPr bwMode="auto">
              <a:xfrm>
                <a:off x="2372" y="1731"/>
                <a:ext cx="135" cy="5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29766" name="Rectangle 72"/>
              <p:cNvSpPr>
                <a:spLocks noChangeArrowheads="1"/>
              </p:cNvSpPr>
              <p:nvPr/>
            </p:nvSpPr>
            <p:spPr bwMode="auto">
              <a:xfrm>
                <a:off x="2412" y="1689"/>
                <a:ext cx="56" cy="9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29767" name="Line 73"/>
              <p:cNvSpPr>
                <a:spLocks noChangeShapeType="1"/>
              </p:cNvSpPr>
              <p:nvPr/>
            </p:nvSpPr>
            <p:spPr bwMode="auto">
              <a:xfrm flipV="1">
                <a:off x="2440" y="1448"/>
                <a:ext cx="0" cy="295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 type="none" w="lg" len="lg"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29733" name="Group 74"/>
            <p:cNvGrpSpPr>
              <a:grpSpLocks/>
            </p:cNvGrpSpPr>
            <p:nvPr/>
          </p:nvGrpSpPr>
          <p:grpSpPr bwMode="auto">
            <a:xfrm>
              <a:off x="1764" y="2108"/>
              <a:ext cx="97" cy="236"/>
              <a:chOff x="2372" y="1448"/>
              <a:chExt cx="135" cy="339"/>
            </a:xfrm>
          </p:grpSpPr>
          <p:sp>
            <p:nvSpPr>
              <p:cNvPr id="29762" name="Rectangle 75"/>
              <p:cNvSpPr>
                <a:spLocks noChangeArrowheads="1"/>
              </p:cNvSpPr>
              <p:nvPr/>
            </p:nvSpPr>
            <p:spPr bwMode="auto">
              <a:xfrm>
                <a:off x="2372" y="1731"/>
                <a:ext cx="135" cy="5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29763" name="Rectangle 76"/>
              <p:cNvSpPr>
                <a:spLocks noChangeArrowheads="1"/>
              </p:cNvSpPr>
              <p:nvPr/>
            </p:nvSpPr>
            <p:spPr bwMode="auto">
              <a:xfrm>
                <a:off x="2412" y="1689"/>
                <a:ext cx="56" cy="9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29764" name="Line 77"/>
              <p:cNvSpPr>
                <a:spLocks noChangeShapeType="1"/>
              </p:cNvSpPr>
              <p:nvPr/>
            </p:nvSpPr>
            <p:spPr bwMode="auto">
              <a:xfrm flipV="1">
                <a:off x="2440" y="1448"/>
                <a:ext cx="0" cy="295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 type="none" w="lg" len="lg"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29734" name="Group 78"/>
            <p:cNvGrpSpPr>
              <a:grpSpLocks/>
            </p:cNvGrpSpPr>
            <p:nvPr/>
          </p:nvGrpSpPr>
          <p:grpSpPr bwMode="auto">
            <a:xfrm>
              <a:off x="2233" y="2108"/>
              <a:ext cx="97" cy="236"/>
              <a:chOff x="2372" y="1448"/>
              <a:chExt cx="135" cy="339"/>
            </a:xfrm>
          </p:grpSpPr>
          <p:sp>
            <p:nvSpPr>
              <p:cNvPr id="29759" name="Rectangle 79"/>
              <p:cNvSpPr>
                <a:spLocks noChangeArrowheads="1"/>
              </p:cNvSpPr>
              <p:nvPr/>
            </p:nvSpPr>
            <p:spPr bwMode="auto">
              <a:xfrm>
                <a:off x="2372" y="1731"/>
                <a:ext cx="135" cy="5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29760" name="Rectangle 80"/>
              <p:cNvSpPr>
                <a:spLocks noChangeArrowheads="1"/>
              </p:cNvSpPr>
              <p:nvPr/>
            </p:nvSpPr>
            <p:spPr bwMode="auto">
              <a:xfrm>
                <a:off x="2412" y="1689"/>
                <a:ext cx="56" cy="9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29761" name="Line 81"/>
              <p:cNvSpPr>
                <a:spLocks noChangeShapeType="1"/>
              </p:cNvSpPr>
              <p:nvPr/>
            </p:nvSpPr>
            <p:spPr bwMode="auto">
              <a:xfrm flipV="1">
                <a:off x="2440" y="1448"/>
                <a:ext cx="0" cy="295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 type="none" w="lg" len="lg"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29735" name="Group 82"/>
            <p:cNvGrpSpPr>
              <a:grpSpLocks/>
            </p:cNvGrpSpPr>
            <p:nvPr/>
          </p:nvGrpSpPr>
          <p:grpSpPr bwMode="auto">
            <a:xfrm>
              <a:off x="2768" y="2104"/>
              <a:ext cx="98" cy="236"/>
              <a:chOff x="2372" y="1448"/>
              <a:chExt cx="135" cy="339"/>
            </a:xfrm>
          </p:grpSpPr>
          <p:sp>
            <p:nvSpPr>
              <p:cNvPr id="29756" name="Rectangle 83"/>
              <p:cNvSpPr>
                <a:spLocks noChangeArrowheads="1"/>
              </p:cNvSpPr>
              <p:nvPr/>
            </p:nvSpPr>
            <p:spPr bwMode="auto">
              <a:xfrm>
                <a:off x="2372" y="1731"/>
                <a:ext cx="135" cy="5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29757" name="Rectangle 84"/>
              <p:cNvSpPr>
                <a:spLocks noChangeArrowheads="1"/>
              </p:cNvSpPr>
              <p:nvPr/>
            </p:nvSpPr>
            <p:spPr bwMode="auto">
              <a:xfrm>
                <a:off x="2412" y="1689"/>
                <a:ext cx="56" cy="9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29758" name="Line 85"/>
              <p:cNvSpPr>
                <a:spLocks noChangeShapeType="1"/>
              </p:cNvSpPr>
              <p:nvPr/>
            </p:nvSpPr>
            <p:spPr bwMode="auto">
              <a:xfrm flipV="1">
                <a:off x="2440" y="1448"/>
                <a:ext cx="0" cy="295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 type="none" w="lg" len="lg"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29736" name="Group 86"/>
            <p:cNvGrpSpPr>
              <a:grpSpLocks/>
            </p:cNvGrpSpPr>
            <p:nvPr/>
          </p:nvGrpSpPr>
          <p:grpSpPr bwMode="auto">
            <a:xfrm>
              <a:off x="801" y="2106"/>
              <a:ext cx="98" cy="236"/>
              <a:chOff x="2372" y="1448"/>
              <a:chExt cx="135" cy="339"/>
            </a:xfrm>
          </p:grpSpPr>
          <p:sp>
            <p:nvSpPr>
              <p:cNvPr id="29753" name="Rectangle 87"/>
              <p:cNvSpPr>
                <a:spLocks noChangeArrowheads="1"/>
              </p:cNvSpPr>
              <p:nvPr/>
            </p:nvSpPr>
            <p:spPr bwMode="auto">
              <a:xfrm>
                <a:off x="2372" y="1731"/>
                <a:ext cx="135" cy="5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29754" name="Rectangle 88"/>
              <p:cNvSpPr>
                <a:spLocks noChangeArrowheads="1"/>
              </p:cNvSpPr>
              <p:nvPr/>
            </p:nvSpPr>
            <p:spPr bwMode="auto">
              <a:xfrm>
                <a:off x="2412" y="1689"/>
                <a:ext cx="56" cy="9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29755" name="Line 89"/>
              <p:cNvSpPr>
                <a:spLocks noChangeShapeType="1"/>
              </p:cNvSpPr>
              <p:nvPr/>
            </p:nvSpPr>
            <p:spPr bwMode="auto">
              <a:xfrm flipV="1">
                <a:off x="2440" y="1448"/>
                <a:ext cx="0" cy="295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 type="none" w="lg" len="lg"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pic>
          <p:nvPicPr>
            <p:cNvPr id="29737" name="Picture 90" descr="Корпус-3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572" y="1673"/>
              <a:ext cx="339" cy="5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9738" name="Group 91"/>
            <p:cNvGrpSpPr>
              <a:grpSpLocks/>
            </p:cNvGrpSpPr>
            <p:nvPr/>
          </p:nvGrpSpPr>
          <p:grpSpPr bwMode="auto">
            <a:xfrm>
              <a:off x="699" y="1689"/>
              <a:ext cx="352" cy="509"/>
              <a:chOff x="1386" y="664"/>
              <a:chExt cx="487" cy="732"/>
            </a:xfrm>
          </p:grpSpPr>
          <p:sp>
            <p:nvSpPr>
              <p:cNvPr id="29751" name="Rectangle 92"/>
              <p:cNvSpPr>
                <a:spLocks noChangeArrowheads="1"/>
              </p:cNvSpPr>
              <p:nvPr/>
            </p:nvSpPr>
            <p:spPr bwMode="auto">
              <a:xfrm>
                <a:off x="1483" y="664"/>
                <a:ext cx="160" cy="30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 type="none" w="lg" len="lg"/>
              </a:ln>
            </p:spPr>
            <p:txBody>
              <a:bodyPr wrap="none">
                <a:spAutoFit/>
              </a:bodyPr>
              <a:lstStyle/>
              <a:p>
                <a:endParaRPr lang="ru-RU" altLang="ru-RU" sz="1600" b="1" baseline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pic>
            <p:nvPicPr>
              <p:cNvPr id="29752" name="Picture 93" descr="Компьютер-5"/>
              <p:cNvPicPr>
                <a:picLocks noChangeAspect="1" noChangeArrowheads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1386" y="877"/>
                <a:ext cx="487" cy="5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29739" name="Group 94"/>
            <p:cNvGrpSpPr>
              <a:grpSpLocks/>
            </p:cNvGrpSpPr>
            <p:nvPr/>
          </p:nvGrpSpPr>
          <p:grpSpPr bwMode="auto">
            <a:xfrm>
              <a:off x="1167" y="1689"/>
              <a:ext cx="352" cy="509"/>
              <a:chOff x="1386" y="664"/>
              <a:chExt cx="487" cy="732"/>
            </a:xfrm>
          </p:grpSpPr>
          <p:sp>
            <p:nvSpPr>
              <p:cNvPr id="29749" name="Rectangle 95"/>
              <p:cNvSpPr>
                <a:spLocks noChangeArrowheads="1"/>
              </p:cNvSpPr>
              <p:nvPr/>
            </p:nvSpPr>
            <p:spPr bwMode="auto">
              <a:xfrm>
                <a:off x="1486" y="664"/>
                <a:ext cx="160" cy="30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 type="none" w="lg" len="lg"/>
              </a:ln>
            </p:spPr>
            <p:txBody>
              <a:bodyPr wrap="none">
                <a:spAutoFit/>
              </a:bodyPr>
              <a:lstStyle/>
              <a:p>
                <a:endParaRPr lang="ru-RU" altLang="ru-RU" sz="1600" b="1" baseline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pic>
            <p:nvPicPr>
              <p:cNvPr id="29750" name="Picture 96" descr="Компьютер-5"/>
              <p:cNvPicPr>
                <a:picLocks noChangeAspect="1" noChangeArrowheads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1386" y="877"/>
                <a:ext cx="487" cy="5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29740" name="Group 97"/>
            <p:cNvGrpSpPr>
              <a:grpSpLocks/>
            </p:cNvGrpSpPr>
            <p:nvPr/>
          </p:nvGrpSpPr>
          <p:grpSpPr bwMode="auto">
            <a:xfrm>
              <a:off x="1635" y="1689"/>
              <a:ext cx="352" cy="509"/>
              <a:chOff x="1386" y="664"/>
              <a:chExt cx="487" cy="732"/>
            </a:xfrm>
          </p:grpSpPr>
          <p:sp>
            <p:nvSpPr>
              <p:cNvPr id="29747" name="Rectangle 98"/>
              <p:cNvSpPr>
                <a:spLocks noChangeArrowheads="1"/>
              </p:cNvSpPr>
              <p:nvPr/>
            </p:nvSpPr>
            <p:spPr bwMode="auto">
              <a:xfrm>
                <a:off x="1486" y="664"/>
                <a:ext cx="160" cy="30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 type="none" w="lg" len="lg"/>
              </a:ln>
            </p:spPr>
            <p:txBody>
              <a:bodyPr wrap="none">
                <a:spAutoFit/>
              </a:bodyPr>
              <a:lstStyle/>
              <a:p>
                <a:endParaRPr lang="ru-RU" altLang="ru-RU" sz="1600" b="1" baseline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pic>
            <p:nvPicPr>
              <p:cNvPr id="29748" name="Picture 99" descr="Компьютер-5"/>
              <p:cNvPicPr>
                <a:picLocks noChangeAspect="1" noChangeArrowheads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1386" y="877"/>
                <a:ext cx="487" cy="5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29741" name="Group 100"/>
            <p:cNvGrpSpPr>
              <a:grpSpLocks/>
            </p:cNvGrpSpPr>
            <p:nvPr/>
          </p:nvGrpSpPr>
          <p:grpSpPr bwMode="auto">
            <a:xfrm>
              <a:off x="2103" y="1689"/>
              <a:ext cx="352" cy="509"/>
              <a:chOff x="1386" y="664"/>
              <a:chExt cx="487" cy="732"/>
            </a:xfrm>
          </p:grpSpPr>
          <p:sp>
            <p:nvSpPr>
              <p:cNvPr id="29745" name="Rectangle 101"/>
              <p:cNvSpPr>
                <a:spLocks noChangeArrowheads="1"/>
              </p:cNvSpPr>
              <p:nvPr/>
            </p:nvSpPr>
            <p:spPr bwMode="auto">
              <a:xfrm>
                <a:off x="1480" y="664"/>
                <a:ext cx="160" cy="30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 type="none" w="lg" len="lg"/>
              </a:ln>
            </p:spPr>
            <p:txBody>
              <a:bodyPr wrap="none">
                <a:spAutoFit/>
              </a:bodyPr>
              <a:lstStyle/>
              <a:p>
                <a:endParaRPr lang="ru-RU" altLang="ru-RU" sz="1600" b="1" baseline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pic>
            <p:nvPicPr>
              <p:cNvPr id="29746" name="Picture 102" descr="Компьютер-5"/>
              <p:cNvPicPr>
                <a:picLocks noChangeAspect="1" noChangeArrowheads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1386" y="877"/>
                <a:ext cx="487" cy="5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29742" name="Group 103"/>
            <p:cNvGrpSpPr>
              <a:grpSpLocks/>
            </p:cNvGrpSpPr>
            <p:nvPr/>
          </p:nvGrpSpPr>
          <p:grpSpPr bwMode="auto">
            <a:xfrm>
              <a:off x="505" y="2294"/>
              <a:ext cx="77" cy="59"/>
              <a:chOff x="1320" y="1716"/>
              <a:chExt cx="106" cy="84"/>
            </a:xfrm>
          </p:grpSpPr>
          <p:sp>
            <p:nvSpPr>
              <p:cNvPr id="29743" name="AutoShape 104"/>
              <p:cNvSpPr>
                <a:spLocks noChangeArrowheads="1"/>
              </p:cNvSpPr>
              <p:nvPr/>
            </p:nvSpPr>
            <p:spPr bwMode="auto">
              <a:xfrm>
                <a:off x="1320" y="1730"/>
                <a:ext cx="89" cy="56"/>
              </a:xfrm>
              <a:prstGeom prst="roundRect">
                <a:avLst>
                  <a:gd name="adj" fmla="val 16667"/>
                </a:avLst>
              </a:prstGeom>
              <a:solidFill>
                <a:srgbClr val="969696"/>
              </a:solidFill>
              <a:ln w="12700">
                <a:solidFill>
                  <a:srgbClr val="808080"/>
                </a:solidFill>
                <a:round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29744" name="Rectangle 105"/>
              <p:cNvSpPr>
                <a:spLocks noChangeArrowheads="1"/>
              </p:cNvSpPr>
              <p:nvPr/>
            </p:nvSpPr>
            <p:spPr bwMode="auto">
              <a:xfrm>
                <a:off x="1370" y="1716"/>
                <a:ext cx="56" cy="84"/>
              </a:xfrm>
              <a:prstGeom prst="rect">
                <a:avLst/>
              </a:prstGeom>
              <a:solidFill>
                <a:srgbClr val="969696"/>
              </a:solidFill>
              <a:ln w="12700">
                <a:solidFill>
                  <a:srgbClr val="808080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</p:grpSp>
      <p:sp>
        <p:nvSpPr>
          <p:cNvPr id="29703" name="Freeform 106"/>
          <p:cNvSpPr>
            <a:spLocks/>
          </p:cNvSpPr>
          <p:nvPr/>
        </p:nvSpPr>
        <p:spPr bwMode="auto">
          <a:xfrm>
            <a:off x="5743575" y="2587625"/>
            <a:ext cx="1349375" cy="965200"/>
          </a:xfrm>
          <a:custGeom>
            <a:avLst/>
            <a:gdLst>
              <a:gd name="T0" fmla="*/ 0 w 850"/>
              <a:gd name="T1" fmla="*/ 2147483647 h 608"/>
              <a:gd name="T2" fmla="*/ 2147483647 w 850"/>
              <a:gd name="T3" fmla="*/ 2147483647 h 608"/>
              <a:gd name="T4" fmla="*/ 2147483647 w 850"/>
              <a:gd name="T5" fmla="*/ 2147483647 h 608"/>
              <a:gd name="T6" fmla="*/ 2147483647 w 850"/>
              <a:gd name="T7" fmla="*/ 2147483647 h 608"/>
              <a:gd name="T8" fmla="*/ 2147483647 w 850"/>
              <a:gd name="T9" fmla="*/ 2147483647 h 608"/>
              <a:gd name="T10" fmla="*/ 2147483647 w 850"/>
              <a:gd name="T11" fmla="*/ 2147483647 h 60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850"/>
              <a:gd name="T19" fmla="*/ 0 h 608"/>
              <a:gd name="T20" fmla="*/ 850 w 850"/>
              <a:gd name="T21" fmla="*/ 608 h 608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850" h="608">
                <a:moveTo>
                  <a:pt x="0" y="608"/>
                </a:moveTo>
                <a:cubicBezTo>
                  <a:pt x="34" y="604"/>
                  <a:pt x="140" y="607"/>
                  <a:pt x="204" y="584"/>
                </a:cubicBezTo>
                <a:cubicBezTo>
                  <a:pt x="268" y="561"/>
                  <a:pt x="321" y="554"/>
                  <a:pt x="384" y="468"/>
                </a:cubicBezTo>
                <a:cubicBezTo>
                  <a:pt x="447" y="382"/>
                  <a:pt x="511" y="136"/>
                  <a:pt x="580" y="68"/>
                </a:cubicBezTo>
                <a:cubicBezTo>
                  <a:pt x="649" y="0"/>
                  <a:pt x="759" y="43"/>
                  <a:pt x="802" y="56"/>
                </a:cubicBezTo>
                <a:cubicBezTo>
                  <a:pt x="850" y="94"/>
                  <a:pt x="829" y="126"/>
                  <a:pt x="836" y="144"/>
                </a:cubicBezTo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 type="none" w="lg" len="lg"/>
          </a:ln>
        </p:spPr>
        <p:txBody>
          <a:bodyPr/>
          <a:lstStyle/>
          <a:p>
            <a:pPr eaLnBrk="0" hangingPunct="0"/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704" name="Freeform 108"/>
          <p:cNvSpPr>
            <a:spLocks/>
          </p:cNvSpPr>
          <p:nvPr/>
        </p:nvSpPr>
        <p:spPr bwMode="auto">
          <a:xfrm>
            <a:off x="5670550" y="2335213"/>
            <a:ext cx="1497013" cy="509587"/>
          </a:xfrm>
          <a:custGeom>
            <a:avLst/>
            <a:gdLst>
              <a:gd name="T0" fmla="*/ 0 w 943"/>
              <a:gd name="T1" fmla="*/ 2147483647 h 321"/>
              <a:gd name="T2" fmla="*/ 2147483647 w 943"/>
              <a:gd name="T3" fmla="*/ 2147483647 h 321"/>
              <a:gd name="T4" fmla="*/ 2147483647 w 943"/>
              <a:gd name="T5" fmla="*/ 2147483647 h 321"/>
              <a:gd name="T6" fmla="*/ 2147483647 w 943"/>
              <a:gd name="T7" fmla="*/ 2147483647 h 321"/>
              <a:gd name="T8" fmla="*/ 2147483647 w 943"/>
              <a:gd name="T9" fmla="*/ 2147483647 h 32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943"/>
              <a:gd name="T16" fmla="*/ 0 h 321"/>
              <a:gd name="T17" fmla="*/ 943 w 943"/>
              <a:gd name="T18" fmla="*/ 321 h 32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943" h="321">
                <a:moveTo>
                  <a:pt x="0" y="47"/>
                </a:moveTo>
                <a:cubicBezTo>
                  <a:pt x="62" y="46"/>
                  <a:pt x="255" y="48"/>
                  <a:pt x="372" y="41"/>
                </a:cubicBezTo>
                <a:cubicBezTo>
                  <a:pt x="489" y="34"/>
                  <a:pt x="611" y="0"/>
                  <a:pt x="700" y="5"/>
                </a:cubicBezTo>
                <a:cubicBezTo>
                  <a:pt x="789" y="10"/>
                  <a:pt x="865" y="20"/>
                  <a:pt x="904" y="73"/>
                </a:cubicBezTo>
                <a:cubicBezTo>
                  <a:pt x="943" y="126"/>
                  <a:pt x="928" y="269"/>
                  <a:pt x="934" y="321"/>
                </a:cubicBezTo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 type="none" w="lg" len="lg"/>
          </a:ln>
        </p:spPr>
        <p:txBody>
          <a:bodyPr/>
          <a:lstStyle/>
          <a:p>
            <a:pPr eaLnBrk="0" hangingPunct="0"/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9705" name="Group 128"/>
          <p:cNvGrpSpPr>
            <a:grpSpLocks/>
          </p:cNvGrpSpPr>
          <p:nvPr/>
        </p:nvGrpSpPr>
        <p:grpSpPr bwMode="auto">
          <a:xfrm>
            <a:off x="5380038" y="4651375"/>
            <a:ext cx="2660650" cy="1611313"/>
            <a:chOff x="3389" y="2930"/>
            <a:chExt cx="1676" cy="1015"/>
          </a:xfrm>
        </p:grpSpPr>
        <p:sp>
          <p:nvSpPr>
            <p:cNvPr id="29723" name="Rectangle 7"/>
            <p:cNvSpPr>
              <a:spLocks noChangeArrowheads="1"/>
            </p:cNvSpPr>
            <p:nvPr/>
          </p:nvSpPr>
          <p:spPr bwMode="auto">
            <a:xfrm>
              <a:off x="3696" y="3295"/>
              <a:ext cx="309" cy="21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 type="none" w="lg" len="lg"/>
            </a:ln>
          </p:spPr>
          <p:txBody>
            <a:bodyPr wrap="none">
              <a:spAutoFit/>
            </a:bodyPr>
            <a:lstStyle/>
            <a:p>
              <a:r>
                <a:rPr lang="ru-RU" altLang="ru-RU" sz="1600" b="1" baseline="0">
                  <a:latin typeface="Times New Roman" pitchFamily="18" charset="0"/>
                  <a:cs typeface="Times New Roman" pitchFamily="18" charset="0"/>
                </a:rPr>
                <a:t>хаб</a:t>
              </a:r>
            </a:p>
          </p:txBody>
        </p:sp>
        <p:sp>
          <p:nvSpPr>
            <p:cNvPr id="29724" name="Rectangle 21"/>
            <p:cNvSpPr>
              <a:spLocks noChangeArrowheads="1"/>
            </p:cNvSpPr>
            <p:nvPr/>
          </p:nvSpPr>
          <p:spPr bwMode="auto">
            <a:xfrm>
              <a:off x="3389" y="3299"/>
              <a:ext cx="285" cy="198"/>
            </a:xfrm>
            <a:prstGeom prst="rect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miter lim="800000"/>
              <a:headEnd/>
              <a:tailEnd type="none" w="lg" len="lg"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9725" name="Freeform 114"/>
            <p:cNvSpPr>
              <a:spLocks/>
            </p:cNvSpPr>
            <p:nvPr/>
          </p:nvSpPr>
          <p:spPr bwMode="auto">
            <a:xfrm>
              <a:off x="3494" y="3060"/>
              <a:ext cx="1000" cy="271"/>
            </a:xfrm>
            <a:custGeom>
              <a:avLst/>
              <a:gdLst>
                <a:gd name="T0" fmla="*/ 1000 w 1000"/>
                <a:gd name="T1" fmla="*/ 173 h 271"/>
                <a:gd name="T2" fmla="*/ 580 w 1000"/>
                <a:gd name="T3" fmla="*/ 73 h 271"/>
                <a:gd name="T4" fmla="*/ 96 w 1000"/>
                <a:gd name="T5" fmla="*/ 33 h 271"/>
                <a:gd name="T6" fmla="*/ 2 w 1000"/>
                <a:gd name="T7" fmla="*/ 271 h 27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00"/>
                <a:gd name="T13" fmla="*/ 0 h 271"/>
                <a:gd name="T14" fmla="*/ 1000 w 1000"/>
                <a:gd name="T15" fmla="*/ 271 h 27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00" h="271">
                  <a:moveTo>
                    <a:pt x="1000" y="173"/>
                  </a:moveTo>
                  <a:cubicBezTo>
                    <a:pt x="865" y="134"/>
                    <a:pt x="731" y="96"/>
                    <a:pt x="580" y="73"/>
                  </a:cubicBezTo>
                  <a:cubicBezTo>
                    <a:pt x="429" y="50"/>
                    <a:pt x="192" y="0"/>
                    <a:pt x="96" y="33"/>
                  </a:cubicBezTo>
                  <a:cubicBezTo>
                    <a:pt x="0" y="66"/>
                    <a:pt x="1" y="168"/>
                    <a:pt x="2" y="271"/>
                  </a:cubicBezTo>
                </a:path>
              </a:pathLst>
            </a:custGeom>
            <a:noFill/>
            <a:ln w="38100">
              <a:solidFill>
                <a:schemeClr val="tx1"/>
              </a:solidFill>
              <a:round/>
              <a:headEnd/>
              <a:tailEnd type="none" w="lg" len="lg"/>
            </a:ln>
          </p:spPr>
          <p:txBody>
            <a:bodyPr/>
            <a:lstStyle/>
            <a:p>
              <a:pPr eaLnBrk="0" hangingPunct="0"/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9726" name="Freeform 115"/>
            <p:cNvSpPr>
              <a:spLocks/>
            </p:cNvSpPr>
            <p:nvPr/>
          </p:nvSpPr>
          <p:spPr bwMode="auto">
            <a:xfrm>
              <a:off x="3547" y="3137"/>
              <a:ext cx="1317" cy="360"/>
            </a:xfrm>
            <a:custGeom>
              <a:avLst/>
              <a:gdLst>
                <a:gd name="T0" fmla="*/ 1317 w 1317"/>
                <a:gd name="T1" fmla="*/ 360 h 360"/>
                <a:gd name="T2" fmla="*/ 1001 w 1317"/>
                <a:gd name="T3" fmla="*/ 286 h 360"/>
                <a:gd name="T4" fmla="*/ 573 w 1317"/>
                <a:gd name="T5" fmla="*/ 252 h 360"/>
                <a:gd name="T6" fmla="*/ 455 w 1317"/>
                <a:gd name="T7" fmla="*/ 66 h 360"/>
                <a:gd name="T8" fmla="*/ 197 w 1317"/>
                <a:gd name="T9" fmla="*/ 6 h 360"/>
                <a:gd name="T10" fmla="*/ 31 w 1317"/>
                <a:gd name="T11" fmla="*/ 32 h 360"/>
                <a:gd name="T12" fmla="*/ 9 w 1317"/>
                <a:gd name="T13" fmla="*/ 196 h 36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317"/>
                <a:gd name="T22" fmla="*/ 0 h 360"/>
                <a:gd name="T23" fmla="*/ 1317 w 1317"/>
                <a:gd name="T24" fmla="*/ 360 h 36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317" h="360">
                  <a:moveTo>
                    <a:pt x="1317" y="360"/>
                  </a:moveTo>
                  <a:cubicBezTo>
                    <a:pt x="1264" y="348"/>
                    <a:pt x="1125" y="304"/>
                    <a:pt x="1001" y="286"/>
                  </a:cubicBezTo>
                  <a:cubicBezTo>
                    <a:pt x="877" y="268"/>
                    <a:pt x="664" y="289"/>
                    <a:pt x="573" y="252"/>
                  </a:cubicBezTo>
                  <a:cubicBezTo>
                    <a:pt x="482" y="215"/>
                    <a:pt x="518" y="107"/>
                    <a:pt x="455" y="66"/>
                  </a:cubicBezTo>
                  <a:cubicBezTo>
                    <a:pt x="392" y="25"/>
                    <a:pt x="268" y="12"/>
                    <a:pt x="197" y="6"/>
                  </a:cubicBezTo>
                  <a:cubicBezTo>
                    <a:pt x="126" y="0"/>
                    <a:pt x="62" y="0"/>
                    <a:pt x="31" y="32"/>
                  </a:cubicBezTo>
                  <a:cubicBezTo>
                    <a:pt x="0" y="64"/>
                    <a:pt x="4" y="130"/>
                    <a:pt x="9" y="196"/>
                  </a:cubicBezTo>
                </a:path>
              </a:pathLst>
            </a:custGeom>
            <a:noFill/>
            <a:ln w="38100">
              <a:solidFill>
                <a:schemeClr val="tx1"/>
              </a:solidFill>
              <a:round/>
              <a:headEnd/>
              <a:tailEnd type="none" w="lg" len="lg"/>
            </a:ln>
          </p:spPr>
          <p:txBody>
            <a:bodyPr/>
            <a:lstStyle/>
            <a:p>
              <a:pPr eaLnBrk="0" hangingPunct="0"/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9727" name="Freeform 116"/>
            <p:cNvSpPr>
              <a:spLocks/>
            </p:cNvSpPr>
            <p:nvPr/>
          </p:nvSpPr>
          <p:spPr bwMode="auto">
            <a:xfrm>
              <a:off x="3602" y="3173"/>
              <a:ext cx="882" cy="663"/>
            </a:xfrm>
            <a:custGeom>
              <a:avLst/>
              <a:gdLst>
                <a:gd name="T0" fmla="*/ 882 w 882"/>
                <a:gd name="T1" fmla="*/ 648 h 663"/>
                <a:gd name="T2" fmla="*/ 532 w 882"/>
                <a:gd name="T3" fmla="*/ 612 h 663"/>
                <a:gd name="T4" fmla="*/ 460 w 882"/>
                <a:gd name="T5" fmla="*/ 344 h 663"/>
                <a:gd name="T6" fmla="*/ 392 w 882"/>
                <a:gd name="T7" fmla="*/ 136 h 663"/>
                <a:gd name="T8" fmla="*/ 156 w 882"/>
                <a:gd name="T9" fmla="*/ 16 h 663"/>
                <a:gd name="T10" fmla="*/ 24 w 882"/>
                <a:gd name="T11" fmla="*/ 40 h 663"/>
                <a:gd name="T12" fmla="*/ 12 w 882"/>
                <a:gd name="T13" fmla="*/ 178 h 66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82"/>
                <a:gd name="T22" fmla="*/ 0 h 663"/>
                <a:gd name="T23" fmla="*/ 882 w 882"/>
                <a:gd name="T24" fmla="*/ 663 h 66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82" h="663">
                  <a:moveTo>
                    <a:pt x="882" y="648"/>
                  </a:moveTo>
                  <a:cubicBezTo>
                    <a:pt x="742" y="655"/>
                    <a:pt x="602" y="663"/>
                    <a:pt x="532" y="612"/>
                  </a:cubicBezTo>
                  <a:cubicBezTo>
                    <a:pt x="462" y="561"/>
                    <a:pt x="483" y="423"/>
                    <a:pt x="460" y="344"/>
                  </a:cubicBezTo>
                  <a:cubicBezTo>
                    <a:pt x="437" y="265"/>
                    <a:pt x="442" y="190"/>
                    <a:pt x="392" y="136"/>
                  </a:cubicBezTo>
                  <a:cubicBezTo>
                    <a:pt x="342" y="82"/>
                    <a:pt x="217" y="32"/>
                    <a:pt x="156" y="16"/>
                  </a:cubicBezTo>
                  <a:cubicBezTo>
                    <a:pt x="95" y="0"/>
                    <a:pt x="48" y="13"/>
                    <a:pt x="24" y="40"/>
                  </a:cubicBezTo>
                  <a:cubicBezTo>
                    <a:pt x="0" y="67"/>
                    <a:pt x="14" y="155"/>
                    <a:pt x="12" y="178"/>
                  </a:cubicBezTo>
                </a:path>
              </a:pathLst>
            </a:custGeom>
            <a:noFill/>
            <a:ln w="38100">
              <a:solidFill>
                <a:schemeClr val="tx1"/>
              </a:solidFill>
              <a:round/>
              <a:headEnd/>
              <a:tailEnd type="none" w="lg" len="lg"/>
            </a:ln>
          </p:spPr>
          <p:txBody>
            <a:bodyPr/>
            <a:lstStyle/>
            <a:p>
              <a:pPr eaLnBrk="0" hangingPunct="0"/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pic>
          <p:nvPicPr>
            <p:cNvPr id="29728" name="Picture 109" descr="Компьютер-5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706" y="3194"/>
              <a:ext cx="359" cy="4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9729" name="Picture 111" descr="Компьютер-5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305" y="2930"/>
              <a:ext cx="359" cy="4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9730" name="Picture 113" descr="Компьютер-5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306" y="3532"/>
              <a:ext cx="359" cy="4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9706" name="Group 127"/>
          <p:cNvGrpSpPr>
            <a:grpSpLocks/>
          </p:cNvGrpSpPr>
          <p:nvPr/>
        </p:nvGrpSpPr>
        <p:grpSpPr bwMode="auto">
          <a:xfrm>
            <a:off x="1403350" y="4651375"/>
            <a:ext cx="2682875" cy="1611313"/>
            <a:chOff x="884" y="2930"/>
            <a:chExt cx="1690" cy="1015"/>
          </a:xfrm>
        </p:grpSpPr>
        <p:sp>
          <p:nvSpPr>
            <p:cNvPr id="29715" name="Rectangle 119"/>
            <p:cNvSpPr>
              <a:spLocks noChangeArrowheads="1"/>
            </p:cNvSpPr>
            <p:nvPr/>
          </p:nvSpPr>
          <p:spPr bwMode="auto">
            <a:xfrm flipH="1">
              <a:off x="1916" y="3295"/>
              <a:ext cx="309" cy="21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 type="none" w="lg" len="lg"/>
            </a:ln>
          </p:spPr>
          <p:txBody>
            <a:bodyPr wrap="none">
              <a:spAutoFit/>
            </a:bodyPr>
            <a:lstStyle/>
            <a:p>
              <a:r>
                <a:rPr lang="ru-RU" altLang="ru-RU" sz="1600" b="1" baseline="0">
                  <a:latin typeface="Times New Roman" pitchFamily="18" charset="0"/>
                  <a:cs typeface="Times New Roman" pitchFamily="18" charset="0"/>
                </a:rPr>
                <a:t>хаб</a:t>
              </a:r>
            </a:p>
          </p:txBody>
        </p:sp>
        <p:sp>
          <p:nvSpPr>
            <p:cNvPr id="29716" name="Rectangle 120"/>
            <p:cNvSpPr>
              <a:spLocks noChangeArrowheads="1"/>
            </p:cNvSpPr>
            <p:nvPr/>
          </p:nvSpPr>
          <p:spPr bwMode="auto">
            <a:xfrm flipH="1">
              <a:off x="2289" y="3306"/>
              <a:ext cx="285" cy="198"/>
            </a:xfrm>
            <a:prstGeom prst="rect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miter lim="800000"/>
              <a:headEnd/>
              <a:tailEnd type="none" w="lg" len="lg"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9717" name="Freeform 121"/>
            <p:cNvSpPr>
              <a:spLocks/>
            </p:cNvSpPr>
            <p:nvPr/>
          </p:nvSpPr>
          <p:spPr bwMode="auto">
            <a:xfrm flipH="1">
              <a:off x="1455" y="3060"/>
              <a:ext cx="1000" cy="271"/>
            </a:xfrm>
            <a:custGeom>
              <a:avLst/>
              <a:gdLst>
                <a:gd name="T0" fmla="*/ 1000 w 1000"/>
                <a:gd name="T1" fmla="*/ 173 h 271"/>
                <a:gd name="T2" fmla="*/ 580 w 1000"/>
                <a:gd name="T3" fmla="*/ 73 h 271"/>
                <a:gd name="T4" fmla="*/ 96 w 1000"/>
                <a:gd name="T5" fmla="*/ 33 h 271"/>
                <a:gd name="T6" fmla="*/ 2 w 1000"/>
                <a:gd name="T7" fmla="*/ 271 h 27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00"/>
                <a:gd name="T13" fmla="*/ 0 h 271"/>
                <a:gd name="T14" fmla="*/ 1000 w 1000"/>
                <a:gd name="T15" fmla="*/ 271 h 27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00" h="271">
                  <a:moveTo>
                    <a:pt x="1000" y="173"/>
                  </a:moveTo>
                  <a:cubicBezTo>
                    <a:pt x="865" y="134"/>
                    <a:pt x="731" y="96"/>
                    <a:pt x="580" y="73"/>
                  </a:cubicBezTo>
                  <a:cubicBezTo>
                    <a:pt x="429" y="50"/>
                    <a:pt x="192" y="0"/>
                    <a:pt x="96" y="33"/>
                  </a:cubicBezTo>
                  <a:cubicBezTo>
                    <a:pt x="0" y="66"/>
                    <a:pt x="1" y="168"/>
                    <a:pt x="2" y="271"/>
                  </a:cubicBezTo>
                </a:path>
              </a:pathLst>
            </a:custGeom>
            <a:noFill/>
            <a:ln w="38100">
              <a:solidFill>
                <a:schemeClr val="tx1"/>
              </a:solidFill>
              <a:round/>
              <a:headEnd/>
              <a:tailEnd type="none" w="lg" len="lg"/>
            </a:ln>
          </p:spPr>
          <p:txBody>
            <a:bodyPr/>
            <a:lstStyle/>
            <a:p>
              <a:pPr eaLnBrk="0" hangingPunct="0"/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9718" name="Freeform 122"/>
            <p:cNvSpPr>
              <a:spLocks/>
            </p:cNvSpPr>
            <p:nvPr/>
          </p:nvSpPr>
          <p:spPr bwMode="auto">
            <a:xfrm flipH="1">
              <a:off x="1085" y="3137"/>
              <a:ext cx="1317" cy="360"/>
            </a:xfrm>
            <a:custGeom>
              <a:avLst/>
              <a:gdLst>
                <a:gd name="T0" fmla="*/ 1317 w 1317"/>
                <a:gd name="T1" fmla="*/ 360 h 360"/>
                <a:gd name="T2" fmla="*/ 1001 w 1317"/>
                <a:gd name="T3" fmla="*/ 286 h 360"/>
                <a:gd name="T4" fmla="*/ 573 w 1317"/>
                <a:gd name="T5" fmla="*/ 252 h 360"/>
                <a:gd name="T6" fmla="*/ 455 w 1317"/>
                <a:gd name="T7" fmla="*/ 66 h 360"/>
                <a:gd name="T8" fmla="*/ 197 w 1317"/>
                <a:gd name="T9" fmla="*/ 6 h 360"/>
                <a:gd name="T10" fmla="*/ 31 w 1317"/>
                <a:gd name="T11" fmla="*/ 32 h 360"/>
                <a:gd name="T12" fmla="*/ 9 w 1317"/>
                <a:gd name="T13" fmla="*/ 196 h 36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317"/>
                <a:gd name="T22" fmla="*/ 0 h 360"/>
                <a:gd name="T23" fmla="*/ 1317 w 1317"/>
                <a:gd name="T24" fmla="*/ 360 h 36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317" h="360">
                  <a:moveTo>
                    <a:pt x="1317" y="360"/>
                  </a:moveTo>
                  <a:cubicBezTo>
                    <a:pt x="1264" y="348"/>
                    <a:pt x="1125" y="304"/>
                    <a:pt x="1001" y="286"/>
                  </a:cubicBezTo>
                  <a:cubicBezTo>
                    <a:pt x="877" y="268"/>
                    <a:pt x="664" y="289"/>
                    <a:pt x="573" y="252"/>
                  </a:cubicBezTo>
                  <a:cubicBezTo>
                    <a:pt x="482" y="215"/>
                    <a:pt x="518" y="107"/>
                    <a:pt x="455" y="66"/>
                  </a:cubicBezTo>
                  <a:cubicBezTo>
                    <a:pt x="392" y="25"/>
                    <a:pt x="268" y="12"/>
                    <a:pt x="197" y="6"/>
                  </a:cubicBezTo>
                  <a:cubicBezTo>
                    <a:pt x="126" y="0"/>
                    <a:pt x="62" y="0"/>
                    <a:pt x="31" y="32"/>
                  </a:cubicBezTo>
                  <a:cubicBezTo>
                    <a:pt x="0" y="64"/>
                    <a:pt x="4" y="130"/>
                    <a:pt x="9" y="196"/>
                  </a:cubicBezTo>
                </a:path>
              </a:pathLst>
            </a:custGeom>
            <a:noFill/>
            <a:ln w="38100">
              <a:solidFill>
                <a:schemeClr val="tx1"/>
              </a:solidFill>
              <a:round/>
              <a:headEnd/>
              <a:tailEnd type="none" w="lg" len="lg"/>
            </a:ln>
          </p:spPr>
          <p:txBody>
            <a:bodyPr/>
            <a:lstStyle/>
            <a:p>
              <a:pPr eaLnBrk="0" hangingPunct="0"/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9719" name="Freeform 123"/>
            <p:cNvSpPr>
              <a:spLocks/>
            </p:cNvSpPr>
            <p:nvPr/>
          </p:nvSpPr>
          <p:spPr bwMode="auto">
            <a:xfrm flipH="1">
              <a:off x="1465" y="3173"/>
              <a:ext cx="882" cy="663"/>
            </a:xfrm>
            <a:custGeom>
              <a:avLst/>
              <a:gdLst>
                <a:gd name="T0" fmla="*/ 882 w 882"/>
                <a:gd name="T1" fmla="*/ 648 h 663"/>
                <a:gd name="T2" fmla="*/ 532 w 882"/>
                <a:gd name="T3" fmla="*/ 612 h 663"/>
                <a:gd name="T4" fmla="*/ 460 w 882"/>
                <a:gd name="T5" fmla="*/ 344 h 663"/>
                <a:gd name="T6" fmla="*/ 392 w 882"/>
                <a:gd name="T7" fmla="*/ 136 h 663"/>
                <a:gd name="T8" fmla="*/ 156 w 882"/>
                <a:gd name="T9" fmla="*/ 16 h 663"/>
                <a:gd name="T10" fmla="*/ 24 w 882"/>
                <a:gd name="T11" fmla="*/ 40 h 663"/>
                <a:gd name="T12" fmla="*/ 12 w 882"/>
                <a:gd name="T13" fmla="*/ 178 h 66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82"/>
                <a:gd name="T22" fmla="*/ 0 h 663"/>
                <a:gd name="T23" fmla="*/ 882 w 882"/>
                <a:gd name="T24" fmla="*/ 663 h 66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82" h="663">
                  <a:moveTo>
                    <a:pt x="882" y="648"/>
                  </a:moveTo>
                  <a:cubicBezTo>
                    <a:pt x="742" y="655"/>
                    <a:pt x="602" y="663"/>
                    <a:pt x="532" y="612"/>
                  </a:cubicBezTo>
                  <a:cubicBezTo>
                    <a:pt x="462" y="561"/>
                    <a:pt x="483" y="423"/>
                    <a:pt x="460" y="344"/>
                  </a:cubicBezTo>
                  <a:cubicBezTo>
                    <a:pt x="437" y="265"/>
                    <a:pt x="442" y="190"/>
                    <a:pt x="392" y="136"/>
                  </a:cubicBezTo>
                  <a:cubicBezTo>
                    <a:pt x="342" y="82"/>
                    <a:pt x="217" y="32"/>
                    <a:pt x="156" y="16"/>
                  </a:cubicBezTo>
                  <a:cubicBezTo>
                    <a:pt x="95" y="0"/>
                    <a:pt x="48" y="13"/>
                    <a:pt x="24" y="40"/>
                  </a:cubicBezTo>
                  <a:cubicBezTo>
                    <a:pt x="0" y="67"/>
                    <a:pt x="14" y="155"/>
                    <a:pt x="12" y="178"/>
                  </a:cubicBezTo>
                </a:path>
              </a:pathLst>
            </a:custGeom>
            <a:noFill/>
            <a:ln w="38100">
              <a:solidFill>
                <a:schemeClr val="tx1"/>
              </a:solidFill>
              <a:round/>
              <a:headEnd/>
              <a:tailEnd type="none" w="lg" len="lg"/>
            </a:ln>
          </p:spPr>
          <p:txBody>
            <a:bodyPr/>
            <a:lstStyle/>
            <a:p>
              <a:pPr eaLnBrk="0" hangingPunct="0"/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pic>
          <p:nvPicPr>
            <p:cNvPr id="29720" name="Picture 124" descr="Компьютер-5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flipH="1">
              <a:off x="884" y="3194"/>
              <a:ext cx="359" cy="4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9721" name="Picture 125" descr="Компьютер-5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flipH="1">
              <a:off x="1285" y="2930"/>
              <a:ext cx="359" cy="4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9722" name="Picture 126" descr="Компьютер-5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flipH="1">
              <a:off x="1284" y="3532"/>
              <a:ext cx="359" cy="4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9707" name="Freeform 129"/>
          <p:cNvSpPr>
            <a:spLocks/>
          </p:cNvSpPr>
          <p:nvPr/>
        </p:nvSpPr>
        <p:spPr bwMode="auto">
          <a:xfrm>
            <a:off x="3970338" y="4970463"/>
            <a:ext cx="1527175" cy="354012"/>
          </a:xfrm>
          <a:custGeom>
            <a:avLst/>
            <a:gdLst>
              <a:gd name="T0" fmla="*/ 2147483647 w 962"/>
              <a:gd name="T1" fmla="*/ 2147483647 h 223"/>
              <a:gd name="T2" fmla="*/ 2147483647 w 962"/>
              <a:gd name="T3" fmla="*/ 2147483647 h 223"/>
              <a:gd name="T4" fmla="*/ 2147483647 w 962"/>
              <a:gd name="T5" fmla="*/ 2147483647 h 223"/>
              <a:gd name="T6" fmla="*/ 2147483647 w 962"/>
              <a:gd name="T7" fmla="*/ 2147483647 h 223"/>
              <a:gd name="T8" fmla="*/ 2147483647 w 962"/>
              <a:gd name="T9" fmla="*/ 2147483647 h 22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962"/>
              <a:gd name="T16" fmla="*/ 0 h 223"/>
              <a:gd name="T17" fmla="*/ 962 w 962"/>
              <a:gd name="T18" fmla="*/ 223 h 22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962" h="223">
                <a:moveTo>
                  <a:pt x="7" y="223"/>
                </a:moveTo>
                <a:cubicBezTo>
                  <a:pt x="18" y="194"/>
                  <a:pt x="0" y="82"/>
                  <a:pt x="73" y="46"/>
                </a:cubicBezTo>
                <a:cubicBezTo>
                  <a:pt x="146" y="10"/>
                  <a:pt x="311" y="9"/>
                  <a:pt x="445" y="7"/>
                </a:cubicBezTo>
                <a:cubicBezTo>
                  <a:pt x="579" y="5"/>
                  <a:pt x="792" y="0"/>
                  <a:pt x="877" y="34"/>
                </a:cubicBezTo>
                <a:cubicBezTo>
                  <a:pt x="962" y="68"/>
                  <a:pt x="939" y="174"/>
                  <a:pt x="955" y="211"/>
                </a:cubicBezTo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 type="none" w="lg" len="lg"/>
          </a:ln>
        </p:spPr>
        <p:txBody>
          <a:bodyPr/>
          <a:lstStyle/>
          <a:p>
            <a:pPr eaLnBrk="0" hangingPunct="0"/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708" name="Freeform 130"/>
          <p:cNvSpPr>
            <a:spLocks/>
          </p:cNvSpPr>
          <p:nvPr/>
        </p:nvSpPr>
        <p:spPr bwMode="auto">
          <a:xfrm flipV="1">
            <a:off x="3975100" y="5503863"/>
            <a:ext cx="1527175" cy="354012"/>
          </a:xfrm>
          <a:custGeom>
            <a:avLst/>
            <a:gdLst>
              <a:gd name="T0" fmla="*/ 2147483647 w 962"/>
              <a:gd name="T1" fmla="*/ 2147483647 h 223"/>
              <a:gd name="T2" fmla="*/ 2147483647 w 962"/>
              <a:gd name="T3" fmla="*/ 2147483647 h 223"/>
              <a:gd name="T4" fmla="*/ 2147483647 w 962"/>
              <a:gd name="T5" fmla="*/ 2147483647 h 223"/>
              <a:gd name="T6" fmla="*/ 2147483647 w 962"/>
              <a:gd name="T7" fmla="*/ 2147483647 h 223"/>
              <a:gd name="T8" fmla="*/ 2147483647 w 962"/>
              <a:gd name="T9" fmla="*/ 2147483647 h 22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962"/>
              <a:gd name="T16" fmla="*/ 0 h 223"/>
              <a:gd name="T17" fmla="*/ 962 w 962"/>
              <a:gd name="T18" fmla="*/ 223 h 22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962" h="223">
                <a:moveTo>
                  <a:pt x="7" y="223"/>
                </a:moveTo>
                <a:cubicBezTo>
                  <a:pt x="18" y="194"/>
                  <a:pt x="0" y="82"/>
                  <a:pt x="73" y="46"/>
                </a:cubicBezTo>
                <a:cubicBezTo>
                  <a:pt x="146" y="10"/>
                  <a:pt x="311" y="9"/>
                  <a:pt x="445" y="7"/>
                </a:cubicBezTo>
                <a:cubicBezTo>
                  <a:pt x="579" y="5"/>
                  <a:pt x="792" y="0"/>
                  <a:pt x="877" y="34"/>
                </a:cubicBezTo>
                <a:cubicBezTo>
                  <a:pt x="962" y="68"/>
                  <a:pt x="939" y="174"/>
                  <a:pt x="955" y="211"/>
                </a:cubicBezTo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 type="none" w="lg" len="lg"/>
          </a:ln>
        </p:spPr>
        <p:txBody>
          <a:bodyPr/>
          <a:lstStyle/>
          <a:p>
            <a:pPr eaLnBrk="0" hangingPunct="0"/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709" name="Rectangle 131"/>
          <p:cNvSpPr>
            <a:spLocks noChangeArrowheads="1"/>
          </p:cNvSpPr>
          <p:nvPr/>
        </p:nvSpPr>
        <p:spPr bwMode="auto">
          <a:xfrm>
            <a:off x="7488238" y="2760663"/>
            <a:ext cx="490537" cy="338137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ru-RU" altLang="ru-RU" sz="1600" b="1" baseline="0">
                <a:latin typeface="Times New Roman" pitchFamily="18" charset="0"/>
                <a:cs typeface="Times New Roman" pitchFamily="18" charset="0"/>
              </a:rPr>
              <a:t>хаб</a:t>
            </a:r>
          </a:p>
        </p:txBody>
      </p:sp>
      <p:sp>
        <p:nvSpPr>
          <p:cNvPr id="29710" name="Rectangle 132"/>
          <p:cNvSpPr>
            <a:spLocks noChangeArrowheads="1"/>
          </p:cNvSpPr>
          <p:nvPr/>
        </p:nvSpPr>
        <p:spPr bwMode="auto">
          <a:xfrm>
            <a:off x="6977063" y="2779713"/>
            <a:ext cx="452437" cy="314325"/>
          </a:xfrm>
          <a:prstGeom prst="rect">
            <a:avLst/>
          </a:prstGeom>
          <a:solidFill>
            <a:schemeClr val="tx1"/>
          </a:solidFill>
          <a:ln w="12700">
            <a:solidFill>
              <a:schemeClr val="tx1"/>
            </a:solidFill>
            <a:miter lim="800000"/>
            <a:headEnd/>
            <a:tailEnd type="none" w="lg" len="lg"/>
          </a:ln>
        </p:spPr>
        <p:txBody>
          <a:bodyPr wrap="none" anchor="ctr"/>
          <a:lstStyle/>
          <a:p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711" name="Freeform 142"/>
          <p:cNvSpPr>
            <a:spLocks/>
          </p:cNvSpPr>
          <p:nvPr/>
        </p:nvSpPr>
        <p:spPr bwMode="auto">
          <a:xfrm>
            <a:off x="7219950" y="1568450"/>
            <a:ext cx="223838" cy="1263650"/>
          </a:xfrm>
          <a:custGeom>
            <a:avLst/>
            <a:gdLst>
              <a:gd name="T0" fmla="*/ 2147483647 w 141"/>
              <a:gd name="T1" fmla="*/ 2147483647 h 796"/>
              <a:gd name="T2" fmla="*/ 2147483647 w 141"/>
              <a:gd name="T3" fmla="*/ 2147483647 h 796"/>
              <a:gd name="T4" fmla="*/ 2147483647 w 141"/>
              <a:gd name="T5" fmla="*/ 2147483647 h 796"/>
              <a:gd name="T6" fmla="*/ 2147483647 w 141"/>
              <a:gd name="T7" fmla="*/ 2147483647 h 796"/>
              <a:gd name="T8" fmla="*/ 2147483647 w 141"/>
              <a:gd name="T9" fmla="*/ 0 h 79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1"/>
              <a:gd name="T16" fmla="*/ 0 h 796"/>
              <a:gd name="T17" fmla="*/ 141 w 141"/>
              <a:gd name="T18" fmla="*/ 796 h 79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1" h="796">
                <a:moveTo>
                  <a:pt x="4" y="796"/>
                </a:moveTo>
                <a:cubicBezTo>
                  <a:pt x="2" y="748"/>
                  <a:pt x="0" y="700"/>
                  <a:pt x="20" y="606"/>
                </a:cubicBezTo>
                <a:cubicBezTo>
                  <a:pt x="40" y="512"/>
                  <a:pt x="103" y="318"/>
                  <a:pt x="122" y="230"/>
                </a:cubicBezTo>
                <a:cubicBezTo>
                  <a:pt x="141" y="142"/>
                  <a:pt x="134" y="114"/>
                  <a:pt x="136" y="76"/>
                </a:cubicBezTo>
                <a:cubicBezTo>
                  <a:pt x="138" y="38"/>
                  <a:pt x="135" y="19"/>
                  <a:pt x="132" y="0"/>
                </a:cubicBezTo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 type="none" w="lg" len="lg"/>
          </a:ln>
        </p:spPr>
        <p:txBody>
          <a:bodyPr/>
          <a:lstStyle/>
          <a:p>
            <a:pPr eaLnBrk="0" hangingPunct="0"/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712" name="Freeform 143"/>
          <p:cNvSpPr>
            <a:spLocks/>
          </p:cNvSpPr>
          <p:nvPr/>
        </p:nvSpPr>
        <p:spPr bwMode="auto">
          <a:xfrm>
            <a:off x="7305675" y="2276475"/>
            <a:ext cx="1038225" cy="542925"/>
          </a:xfrm>
          <a:custGeom>
            <a:avLst/>
            <a:gdLst>
              <a:gd name="T0" fmla="*/ 2147483647 w 654"/>
              <a:gd name="T1" fmla="*/ 2147483647 h 342"/>
              <a:gd name="T2" fmla="*/ 2147483647 w 654"/>
              <a:gd name="T3" fmla="*/ 2147483647 h 342"/>
              <a:gd name="T4" fmla="*/ 2147483647 w 654"/>
              <a:gd name="T5" fmla="*/ 2147483647 h 342"/>
              <a:gd name="T6" fmla="*/ 2147483647 w 654"/>
              <a:gd name="T7" fmla="*/ 2147483647 h 342"/>
              <a:gd name="T8" fmla="*/ 2147483647 w 654"/>
              <a:gd name="T9" fmla="*/ 2147483647 h 34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54"/>
              <a:gd name="T16" fmla="*/ 0 h 342"/>
              <a:gd name="T17" fmla="*/ 654 w 654"/>
              <a:gd name="T18" fmla="*/ 342 h 34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54" h="342">
                <a:moveTo>
                  <a:pt x="8" y="342"/>
                </a:moveTo>
                <a:cubicBezTo>
                  <a:pt x="12" y="316"/>
                  <a:pt x="0" y="240"/>
                  <a:pt x="32" y="186"/>
                </a:cubicBezTo>
                <a:cubicBezTo>
                  <a:pt x="64" y="132"/>
                  <a:pt x="120" y="36"/>
                  <a:pt x="200" y="18"/>
                </a:cubicBezTo>
                <a:cubicBezTo>
                  <a:pt x="280" y="0"/>
                  <a:pt x="434" y="60"/>
                  <a:pt x="510" y="80"/>
                </a:cubicBezTo>
                <a:cubicBezTo>
                  <a:pt x="586" y="100"/>
                  <a:pt x="620" y="118"/>
                  <a:pt x="654" y="136"/>
                </a:cubicBezTo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 type="none" w="lg" len="lg"/>
          </a:ln>
        </p:spPr>
        <p:txBody>
          <a:bodyPr/>
          <a:lstStyle/>
          <a:p>
            <a:pPr eaLnBrk="0" hangingPunct="0"/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713" name="Picture 139" descr="Компьютер-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73913" y="1127125"/>
            <a:ext cx="569912" cy="65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14" name="Picture 141" descr="Компьютер-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26413" y="2006600"/>
            <a:ext cx="569912" cy="65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3"/>
          <p:cNvSpPr txBox="1">
            <a:spLocks noChangeArrowheads="1"/>
          </p:cNvSpPr>
          <p:nvPr/>
        </p:nvSpPr>
        <p:spPr bwMode="auto">
          <a:xfrm>
            <a:off x="395288" y="328613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altLang="ru-RU" sz="3000" b="1" baseline="0">
                <a:latin typeface="Times New Roman" pitchFamily="18" charset="0"/>
                <a:cs typeface="Times New Roman" pitchFamily="18" charset="0"/>
              </a:rPr>
              <a:t>Связи между сетями</a:t>
            </a:r>
          </a:p>
        </p:txBody>
      </p:sp>
      <p:sp>
        <p:nvSpPr>
          <p:cNvPr id="30723" name="Rectangle 4"/>
          <p:cNvSpPr>
            <a:spLocks noChangeArrowheads="1"/>
          </p:cNvSpPr>
          <p:nvPr/>
        </p:nvSpPr>
        <p:spPr bwMode="auto">
          <a:xfrm>
            <a:off x="390525" y="865188"/>
            <a:ext cx="7553325" cy="446087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ru-RU" altLang="ru-RU" sz="2300" b="1" baseline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Мост </a:t>
            </a:r>
            <a:r>
              <a:rPr lang="ru-RU" altLang="ru-RU" sz="2300" b="1" i="1" baseline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altLang="ru-RU" sz="2300" b="1" i="1" baseline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bridge</a:t>
            </a:r>
            <a:r>
              <a:rPr lang="ru-RU" altLang="ru-RU" sz="2300" b="1" i="1" baseline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altLang="ru-RU" sz="2300" baseline="0">
                <a:latin typeface="Times New Roman" pitchFamily="18" charset="0"/>
                <a:cs typeface="Times New Roman" pitchFamily="18" charset="0"/>
              </a:rPr>
              <a:t> соединяет две локальные сети</a:t>
            </a:r>
            <a:r>
              <a:rPr lang="en-US" altLang="ru-RU" sz="2300" baseline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300" baseline="0">
                <a:latin typeface="Times New Roman" pitchFamily="18" charset="0"/>
                <a:cs typeface="Times New Roman" pitchFamily="18" charset="0"/>
              </a:rPr>
              <a:t>разного типа.</a:t>
            </a:r>
            <a:endParaRPr lang="ru-RU" altLang="ru-RU" sz="2300" b="1" baseline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0724" name="Group 48"/>
          <p:cNvGrpSpPr>
            <a:grpSpLocks/>
          </p:cNvGrpSpPr>
          <p:nvPr/>
        </p:nvGrpSpPr>
        <p:grpSpPr bwMode="auto">
          <a:xfrm>
            <a:off x="392113" y="1254125"/>
            <a:ext cx="3627437" cy="1343025"/>
            <a:chOff x="880" y="883"/>
            <a:chExt cx="2285" cy="846"/>
          </a:xfrm>
        </p:grpSpPr>
        <p:sp>
          <p:nvSpPr>
            <p:cNvPr id="30768" name="Line 6"/>
            <p:cNvSpPr>
              <a:spLocks noChangeShapeType="1"/>
            </p:cNvSpPr>
            <p:nvPr/>
          </p:nvSpPr>
          <p:spPr bwMode="auto">
            <a:xfrm>
              <a:off x="956" y="1517"/>
              <a:ext cx="2143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none" w="lg" len="lg"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30769" name="Group 7"/>
            <p:cNvGrpSpPr>
              <a:grpSpLocks/>
            </p:cNvGrpSpPr>
            <p:nvPr/>
          </p:nvGrpSpPr>
          <p:grpSpPr bwMode="auto">
            <a:xfrm>
              <a:off x="1640" y="1302"/>
              <a:ext cx="98" cy="236"/>
              <a:chOff x="2372" y="1448"/>
              <a:chExt cx="135" cy="339"/>
            </a:xfrm>
          </p:grpSpPr>
          <p:sp>
            <p:nvSpPr>
              <p:cNvPr id="30804" name="Rectangle 8"/>
              <p:cNvSpPr>
                <a:spLocks noChangeArrowheads="1"/>
              </p:cNvSpPr>
              <p:nvPr/>
            </p:nvSpPr>
            <p:spPr bwMode="auto">
              <a:xfrm>
                <a:off x="2372" y="1731"/>
                <a:ext cx="135" cy="5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30805" name="Rectangle 9"/>
              <p:cNvSpPr>
                <a:spLocks noChangeArrowheads="1"/>
              </p:cNvSpPr>
              <p:nvPr/>
            </p:nvSpPr>
            <p:spPr bwMode="auto">
              <a:xfrm>
                <a:off x="2412" y="1689"/>
                <a:ext cx="56" cy="9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30806" name="Line 10"/>
              <p:cNvSpPr>
                <a:spLocks noChangeShapeType="1"/>
              </p:cNvSpPr>
              <p:nvPr/>
            </p:nvSpPr>
            <p:spPr bwMode="auto">
              <a:xfrm flipV="1">
                <a:off x="2440" y="1448"/>
                <a:ext cx="0" cy="295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 type="none" w="lg" len="lg"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30770" name="Group 11"/>
            <p:cNvGrpSpPr>
              <a:grpSpLocks/>
            </p:cNvGrpSpPr>
            <p:nvPr/>
          </p:nvGrpSpPr>
          <p:grpSpPr bwMode="auto">
            <a:xfrm>
              <a:off x="2139" y="1302"/>
              <a:ext cx="97" cy="236"/>
              <a:chOff x="2372" y="1448"/>
              <a:chExt cx="135" cy="339"/>
            </a:xfrm>
          </p:grpSpPr>
          <p:sp>
            <p:nvSpPr>
              <p:cNvPr id="30801" name="Rectangle 12"/>
              <p:cNvSpPr>
                <a:spLocks noChangeArrowheads="1"/>
              </p:cNvSpPr>
              <p:nvPr/>
            </p:nvSpPr>
            <p:spPr bwMode="auto">
              <a:xfrm>
                <a:off x="2372" y="1731"/>
                <a:ext cx="135" cy="5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30802" name="Rectangle 13"/>
              <p:cNvSpPr>
                <a:spLocks noChangeArrowheads="1"/>
              </p:cNvSpPr>
              <p:nvPr/>
            </p:nvSpPr>
            <p:spPr bwMode="auto">
              <a:xfrm>
                <a:off x="2412" y="1689"/>
                <a:ext cx="56" cy="9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30803" name="Line 14"/>
              <p:cNvSpPr>
                <a:spLocks noChangeShapeType="1"/>
              </p:cNvSpPr>
              <p:nvPr/>
            </p:nvSpPr>
            <p:spPr bwMode="auto">
              <a:xfrm flipV="1">
                <a:off x="2440" y="1448"/>
                <a:ext cx="0" cy="295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 type="none" w="lg" len="lg"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30771" name="Group 15"/>
            <p:cNvGrpSpPr>
              <a:grpSpLocks/>
            </p:cNvGrpSpPr>
            <p:nvPr/>
          </p:nvGrpSpPr>
          <p:grpSpPr bwMode="auto">
            <a:xfrm>
              <a:off x="2608" y="1302"/>
              <a:ext cx="97" cy="236"/>
              <a:chOff x="2372" y="1448"/>
              <a:chExt cx="135" cy="339"/>
            </a:xfrm>
          </p:grpSpPr>
          <p:sp>
            <p:nvSpPr>
              <p:cNvPr id="30798" name="Rectangle 16"/>
              <p:cNvSpPr>
                <a:spLocks noChangeArrowheads="1"/>
              </p:cNvSpPr>
              <p:nvPr/>
            </p:nvSpPr>
            <p:spPr bwMode="auto">
              <a:xfrm>
                <a:off x="2372" y="1731"/>
                <a:ext cx="135" cy="5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30799" name="Rectangle 17"/>
              <p:cNvSpPr>
                <a:spLocks noChangeArrowheads="1"/>
              </p:cNvSpPr>
              <p:nvPr/>
            </p:nvSpPr>
            <p:spPr bwMode="auto">
              <a:xfrm>
                <a:off x="2412" y="1689"/>
                <a:ext cx="56" cy="9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30800" name="Line 18"/>
              <p:cNvSpPr>
                <a:spLocks noChangeShapeType="1"/>
              </p:cNvSpPr>
              <p:nvPr/>
            </p:nvSpPr>
            <p:spPr bwMode="auto">
              <a:xfrm flipV="1">
                <a:off x="2440" y="1448"/>
                <a:ext cx="0" cy="295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 type="none" w="lg" len="lg"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30772" name="Group 19"/>
            <p:cNvGrpSpPr>
              <a:grpSpLocks/>
            </p:cNvGrpSpPr>
            <p:nvPr/>
          </p:nvGrpSpPr>
          <p:grpSpPr bwMode="auto">
            <a:xfrm flipV="1">
              <a:off x="2918" y="1493"/>
              <a:ext cx="98" cy="236"/>
              <a:chOff x="2372" y="1448"/>
              <a:chExt cx="135" cy="339"/>
            </a:xfrm>
          </p:grpSpPr>
          <p:sp>
            <p:nvSpPr>
              <p:cNvPr id="30795" name="Rectangle 20"/>
              <p:cNvSpPr>
                <a:spLocks noChangeArrowheads="1"/>
              </p:cNvSpPr>
              <p:nvPr/>
            </p:nvSpPr>
            <p:spPr bwMode="auto">
              <a:xfrm>
                <a:off x="2372" y="1731"/>
                <a:ext cx="135" cy="5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30796" name="Rectangle 21"/>
              <p:cNvSpPr>
                <a:spLocks noChangeArrowheads="1"/>
              </p:cNvSpPr>
              <p:nvPr/>
            </p:nvSpPr>
            <p:spPr bwMode="auto">
              <a:xfrm>
                <a:off x="2412" y="1689"/>
                <a:ext cx="56" cy="9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30797" name="Line 22"/>
              <p:cNvSpPr>
                <a:spLocks noChangeShapeType="1"/>
              </p:cNvSpPr>
              <p:nvPr/>
            </p:nvSpPr>
            <p:spPr bwMode="auto">
              <a:xfrm flipV="1">
                <a:off x="2440" y="1448"/>
                <a:ext cx="0" cy="295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 type="none" w="lg" len="lg"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30773" name="Group 23"/>
            <p:cNvGrpSpPr>
              <a:grpSpLocks/>
            </p:cNvGrpSpPr>
            <p:nvPr/>
          </p:nvGrpSpPr>
          <p:grpSpPr bwMode="auto">
            <a:xfrm>
              <a:off x="1176" y="1300"/>
              <a:ext cx="98" cy="236"/>
              <a:chOff x="2372" y="1448"/>
              <a:chExt cx="135" cy="339"/>
            </a:xfrm>
          </p:grpSpPr>
          <p:sp>
            <p:nvSpPr>
              <p:cNvPr id="30792" name="Rectangle 24"/>
              <p:cNvSpPr>
                <a:spLocks noChangeArrowheads="1"/>
              </p:cNvSpPr>
              <p:nvPr/>
            </p:nvSpPr>
            <p:spPr bwMode="auto">
              <a:xfrm>
                <a:off x="2372" y="1731"/>
                <a:ext cx="135" cy="5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30793" name="Rectangle 25"/>
              <p:cNvSpPr>
                <a:spLocks noChangeArrowheads="1"/>
              </p:cNvSpPr>
              <p:nvPr/>
            </p:nvSpPr>
            <p:spPr bwMode="auto">
              <a:xfrm>
                <a:off x="2412" y="1689"/>
                <a:ext cx="56" cy="9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30794" name="Line 26"/>
              <p:cNvSpPr>
                <a:spLocks noChangeShapeType="1"/>
              </p:cNvSpPr>
              <p:nvPr/>
            </p:nvSpPr>
            <p:spPr bwMode="auto">
              <a:xfrm flipV="1">
                <a:off x="2440" y="1448"/>
                <a:ext cx="0" cy="295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 type="none" w="lg" len="lg"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30774" name="Group 28"/>
            <p:cNvGrpSpPr>
              <a:grpSpLocks/>
            </p:cNvGrpSpPr>
            <p:nvPr/>
          </p:nvGrpSpPr>
          <p:grpSpPr bwMode="auto">
            <a:xfrm>
              <a:off x="1074" y="883"/>
              <a:ext cx="352" cy="509"/>
              <a:chOff x="1386" y="664"/>
              <a:chExt cx="487" cy="732"/>
            </a:xfrm>
          </p:grpSpPr>
          <p:sp>
            <p:nvSpPr>
              <p:cNvPr id="30790" name="Rectangle 29"/>
              <p:cNvSpPr>
                <a:spLocks noChangeArrowheads="1"/>
              </p:cNvSpPr>
              <p:nvPr/>
            </p:nvSpPr>
            <p:spPr bwMode="auto">
              <a:xfrm>
                <a:off x="1483" y="664"/>
                <a:ext cx="160" cy="30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 type="none" w="lg" len="lg"/>
              </a:ln>
            </p:spPr>
            <p:txBody>
              <a:bodyPr wrap="none">
                <a:spAutoFit/>
              </a:bodyPr>
              <a:lstStyle/>
              <a:p>
                <a:endParaRPr lang="ru-RU" altLang="ru-RU" sz="1600" b="1" baseline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pic>
            <p:nvPicPr>
              <p:cNvPr id="30791" name="Picture 30" descr="Компьютер-5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1386" y="877"/>
                <a:ext cx="487" cy="5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30775" name="Group 31"/>
            <p:cNvGrpSpPr>
              <a:grpSpLocks/>
            </p:cNvGrpSpPr>
            <p:nvPr/>
          </p:nvGrpSpPr>
          <p:grpSpPr bwMode="auto">
            <a:xfrm>
              <a:off x="1542" y="883"/>
              <a:ext cx="352" cy="509"/>
              <a:chOff x="1386" y="664"/>
              <a:chExt cx="487" cy="732"/>
            </a:xfrm>
          </p:grpSpPr>
          <p:sp>
            <p:nvSpPr>
              <p:cNvPr id="30788" name="Rectangle 32"/>
              <p:cNvSpPr>
                <a:spLocks noChangeArrowheads="1"/>
              </p:cNvSpPr>
              <p:nvPr/>
            </p:nvSpPr>
            <p:spPr bwMode="auto">
              <a:xfrm>
                <a:off x="1486" y="664"/>
                <a:ext cx="160" cy="30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 type="none" w="lg" len="lg"/>
              </a:ln>
            </p:spPr>
            <p:txBody>
              <a:bodyPr wrap="none">
                <a:spAutoFit/>
              </a:bodyPr>
              <a:lstStyle/>
              <a:p>
                <a:endParaRPr lang="ru-RU" altLang="ru-RU" sz="1600" b="1" baseline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pic>
            <p:nvPicPr>
              <p:cNvPr id="30789" name="Picture 33" descr="Компьютер-5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1386" y="877"/>
                <a:ext cx="487" cy="5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30776" name="Group 34"/>
            <p:cNvGrpSpPr>
              <a:grpSpLocks/>
            </p:cNvGrpSpPr>
            <p:nvPr/>
          </p:nvGrpSpPr>
          <p:grpSpPr bwMode="auto">
            <a:xfrm>
              <a:off x="2010" y="883"/>
              <a:ext cx="352" cy="509"/>
              <a:chOff x="1386" y="664"/>
              <a:chExt cx="487" cy="732"/>
            </a:xfrm>
          </p:grpSpPr>
          <p:sp>
            <p:nvSpPr>
              <p:cNvPr id="30786" name="Rectangle 35"/>
              <p:cNvSpPr>
                <a:spLocks noChangeArrowheads="1"/>
              </p:cNvSpPr>
              <p:nvPr/>
            </p:nvSpPr>
            <p:spPr bwMode="auto">
              <a:xfrm>
                <a:off x="1486" y="664"/>
                <a:ext cx="160" cy="30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 type="none" w="lg" len="lg"/>
              </a:ln>
            </p:spPr>
            <p:txBody>
              <a:bodyPr wrap="none">
                <a:spAutoFit/>
              </a:bodyPr>
              <a:lstStyle/>
              <a:p>
                <a:endParaRPr lang="ru-RU" altLang="ru-RU" sz="1600" b="1" baseline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pic>
            <p:nvPicPr>
              <p:cNvPr id="30787" name="Picture 36" descr="Компьютер-5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1386" y="877"/>
                <a:ext cx="487" cy="5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30777" name="Group 37"/>
            <p:cNvGrpSpPr>
              <a:grpSpLocks/>
            </p:cNvGrpSpPr>
            <p:nvPr/>
          </p:nvGrpSpPr>
          <p:grpSpPr bwMode="auto">
            <a:xfrm>
              <a:off x="2478" y="883"/>
              <a:ext cx="352" cy="509"/>
              <a:chOff x="1386" y="664"/>
              <a:chExt cx="487" cy="732"/>
            </a:xfrm>
          </p:grpSpPr>
          <p:sp>
            <p:nvSpPr>
              <p:cNvPr id="30784" name="Rectangle 38"/>
              <p:cNvSpPr>
                <a:spLocks noChangeArrowheads="1"/>
              </p:cNvSpPr>
              <p:nvPr/>
            </p:nvSpPr>
            <p:spPr bwMode="auto">
              <a:xfrm>
                <a:off x="1480" y="664"/>
                <a:ext cx="160" cy="30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 type="none" w="lg" len="lg"/>
              </a:ln>
            </p:spPr>
            <p:txBody>
              <a:bodyPr wrap="none">
                <a:spAutoFit/>
              </a:bodyPr>
              <a:lstStyle/>
              <a:p>
                <a:endParaRPr lang="ru-RU" altLang="ru-RU" sz="1600" b="1" baseline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pic>
            <p:nvPicPr>
              <p:cNvPr id="30785" name="Picture 39" descr="Компьютер-5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1386" y="877"/>
                <a:ext cx="487" cy="5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30778" name="Group 40"/>
            <p:cNvGrpSpPr>
              <a:grpSpLocks/>
            </p:cNvGrpSpPr>
            <p:nvPr/>
          </p:nvGrpSpPr>
          <p:grpSpPr bwMode="auto">
            <a:xfrm>
              <a:off x="880" y="1488"/>
              <a:ext cx="77" cy="59"/>
              <a:chOff x="1320" y="1716"/>
              <a:chExt cx="106" cy="84"/>
            </a:xfrm>
          </p:grpSpPr>
          <p:sp>
            <p:nvSpPr>
              <p:cNvPr id="30782" name="AutoShape 41"/>
              <p:cNvSpPr>
                <a:spLocks noChangeArrowheads="1"/>
              </p:cNvSpPr>
              <p:nvPr/>
            </p:nvSpPr>
            <p:spPr bwMode="auto">
              <a:xfrm>
                <a:off x="1320" y="1730"/>
                <a:ext cx="89" cy="56"/>
              </a:xfrm>
              <a:prstGeom prst="roundRect">
                <a:avLst>
                  <a:gd name="adj" fmla="val 16667"/>
                </a:avLst>
              </a:prstGeom>
              <a:solidFill>
                <a:srgbClr val="969696"/>
              </a:solidFill>
              <a:ln w="12700">
                <a:solidFill>
                  <a:srgbClr val="808080"/>
                </a:solidFill>
                <a:round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30783" name="Rectangle 42"/>
              <p:cNvSpPr>
                <a:spLocks noChangeArrowheads="1"/>
              </p:cNvSpPr>
              <p:nvPr/>
            </p:nvSpPr>
            <p:spPr bwMode="auto">
              <a:xfrm>
                <a:off x="1370" y="1716"/>
                <a:ext cx="56" cy="84"/>
              </a:xfrm>
              <a:prstGeom prst="rect">
                <a:avLst/>
              </a:prstGeom>
              <a:solidFill>
                <a:srgbClr val="969696"/>
              </a:solidFill>
              <a:ln w="12700">
                <a:solidFill>
                  <a:srgbClr val="808080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30779" name="Group 43"/>
            <p:cNvGrpSpPr>
              <a:grpSpLocks/>
            </p:cNvGrpSpPr>
            <p:nvPr/>
          </p:nvGrpSpPr>
          <p:grpSpPr bwMode="auto">
            <a:xfrm flipH="1">
              <a:off x="3088" y="1488"/>
              <a:ext cx="77" cy="59"/>
              <a:chOff x="1320" y="1716"/>
              <a:chExt cx="106" cy="84"/>
            </a:xfrm>
          </p:grpSpPr>
          <p:sp>
            <p:nvSpPr>
              <p:cNvPr id="30780" name="AutoShape 44"/>
              <p:cNvSpPr>
                <a:spLocks noChangeArrowheads="1"/>
              </p:cNvSpPr>
              <p:nvPr/>
            </p:nvSpPr>
            <p:spPr bwMode="auto">
              <a:xfrm>
                <a:off x="1320" y="1730"/>
                <a:ext cx="89" cy="56"/>
              </a:xfrm>
              <a:prstGeom prst="roundRect">
                <a:avLst>
                  <a:gd name="adj" fmla="val 16667"/>
                </a:avLst>
              </a:prstGeom>
              <a:solidFill>
                <a:srgbClr val="969696"/>
              </a:solidFill>
              <a:ln w="12700">
                <a:solidFill>
                  <a:srgbClr val="808080"/>
                </a:solidFill>
                <a:round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30781" name="Rectangle 45"/>
              <p:cNvSpPr>
                <a:spLocks noChangeArrowheads="1"/>
              </p:cNvSpPr>
              <p:nvPr/>
            </p:nvSpPr>
            <p:spPr bwMode="auto">
              <a:xfrm>
                <a:off x="1370" y="1716"/>
                <a:ext cx="56" cy="84"/>
              </a:xfrm>
              <a:prstGeom prst="rect">
                <a:avLst/>
              </a:prstGeom>
              <a:solidFill>
                <a:srgbClr val="969696"/>
              </a:solidFill>
              <a:ln w="12700">
                <a:solidFill>
                  <a:srgbClr val="808080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</p:grpSp>
      <p:grpSp>
        <p:nvGrpSpPr>
          <p:cNvPr id="30725" name="Group 49"/>
          <p:cNvGrpSpPr>
            <a:grpSpLocks/>
          </p:cNvGrpSpPr>
          <p:nvPr/>
        </p:nvGrpSpPr>
        <p:grpSpPr bwMode="auto">
          <a:xfrm flipH="1">
            <a:off x="4910138" y="1255713"/>
            <a:ext cx="3627437" cy="1343025"/>
            <a:chOff x="880" y="883"/>
            <a:chExt cx="2285" cy="846"/>
          </a:xfrm>
        </p:grpSpPr>
        <p:sp>
          <p:nvSpPr>
            <p:cNvPr id="30729" name="Line 50"/>
            <p:cNvSpPr>
              <a:spLocks noChangeShapeType="1"/>
            </p:cNvSpPr>
            <p:nvPr/>
          </p:nvSpPr>
          <p:spPr bwMode="auto">
            <a:xfrm>
              <a:off x="956" y="1517"/>
              <a:ext cx="2143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none" w="lg" len="lg"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30730" name="Group 51"/>
            <p:cNvGrpSpPr>
              <a:grpSpLocks/>
            </p:cNvGrpSpPr>
            <p:nvPr/>
          </p:nvGrpSpPr>
          <p:grpSpPr bwMode="auto">
            <a:xfrm>
              <a:off x="1640" y="1302"/>
              <a:ext cx="98" cy="236"/>
              <a:chOff x="2372" y="1448"/>
              <a:chExt cx="135" cy="339"/>
            </a:xfrm>
          </p:grpSpPr>
          <p:sp>
            <p:nvSpPr>
              <p:cNvPr id="30765" name="Rectangle 52"/>
              <p:cNvSpPr>
                <a:spLocks noChangeArrowheads="1"/>
              </p:cNvSpPr>
              <p:nvPr/>
            </p:nvSpPr>
            <p:spPr bwMode="auto">
              <a:xfrm>
                <a:off x="2372" y="1731"/>
                <a:ext cx="135" cy="5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30766" name="Rectangle 53"/>
              <p:cNvSpPr>
                <a:spLocks noChangeArrowheads="1"/>
              </p:cNvSpPr>
              <p:nvPr/>
            </p:nvSpPr>
            <p:spPr bwMode="auto">
              <a:xfrm>
                <a:off x="2412" y="1689"/>
                <a:ext cx="56" cy="9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30767" name="Line 54"/>
              <p:cNvSpPr>
                <a:spLocks noChangeShapeType="1"/>
              </p:cNvSpPr>
              <p:nvPr/>
            </p:nvSpPr>
            <p:spPr bwMode="auto">
              <a:xfrm flipV="1">
                <a:off x="2440" y="1448"/>
                <a:ext cx="0" cy="295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 type="none" w="lg" len="lg"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30731" name="Group 55"/>
            <p:cNvGrpSpPr>
              <a:grpSpLocks/>
            </p:cNvGrpSpPr>
            <p:nvPr/>
          </p:nvGrpSpPr>
          <p:grpSpPr bwMode="auto">
            <a:xfrm>
              <a:off x="2139" y="1302"/>
              <a:ext cx="97" cy="236"/>
              <a:chOff x="2372" y="1448"/>
              <a:chExt cx="135" cy="339"/>
            </a:xfrm>
          </p:grpSpPr>
          <p:sp>
            <p:nvSpPr>
              <p:cNvPr id="30762" name="Rectangle 56"/>
              <p:cNvSpPr>
                <a:spLocks noChangeArrowheads="1"/>
              </p:cNvSpPr>
              <p:nvPr/>
            </p:nvSpPr>
            <p:spPr bwMode="auto">
              <a:xfrm>
                <a:off x="2372" y="1731"/>
                <a:ext cx="135" cy="5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30763" name="Rectangle 57"/>
              <p:cNvSpPr>
                <a:spLocks noChangeArrowheads="1"/>
              </p:cNvSpPr>
              <p:nvPr/>
            </p:nvSpPr>
            <p:spPr bwMode="auto">
              <a:xfrm>
                <a:off x="2412" y="1689"/>
                <a:ext cx="56" cy="9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30764" name="Line 58"/>
              <p:cNvSpPr>
                <a:spLocks noChangeShapeType="1"/>
              </p:cNvSpPr>
              <p:nvPr/>
            </p:nvSpPr>
            <p:spPr bwMode="auto">
              <a:xfrm flipV="1">
                <a:off x="2440" y="1448"/>
                <a:ext cx="0" cy="295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 type="none" w="lg" len="lg"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30732" name="Group 59"/>
            <p:cNvGrpSpPr>
              <a:grpSpLocks/>
            </p:cNvGrpSpPr>
            <p:nvPr/>
          </p:nvGrpSpPr>
          <p:grpSpPr bwMode="auto">
            <a:xfrm>
              <a:off x="2608" y="1302"/>
              <a:ext cx="97" cy="236"/>
              <a:chOff x="2372" y="1448"/>
              <a:chExt cx="135" cy="339"/>
            </a:xfrm>
          </p:grpSpPr>
          <p:sp>
            <p:nvSpPr>
              <p:cNvPr id="30759" name="Rectangle 60"/>
              <p:cNvSpPr>
                <a:spLocks noChangeArrowheads="1"/>
              </p:cNvSpPr>
              <p:nvPr/>
            </p:nvSpPr>
            <p:spPr bwMode="auto">
              <a:xfrm>
                <a:off x="2372" y="1731"/>
                <a:ext cx="135" cy="5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30760" name="Rectangle 61"/>
              <p:cNvSpPr>
                <a:spLocks noChangeArrowheads="1"/>
              </p:cNvSpPr>
              <p:nvPr/>
            </p:nvSpPr>
            <p:spPr bwMode="auto">
              <a:xfrm>
                <a:off x="2412" y="1689"/>
                <a:ext cx="56" cy="9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30761" name="Line 62"/>
              <p:cNvSpPr>
                <a:spLocks noChangeShapeType="1"/>
              </p:cNvSpPr>
              <p:nvPr/>
            </p:nvSpPr>
            <p:spPr bwMode="auto">
              <a:xfrm flipV="1">
                <a:off x="2440" y="1448"/>
                <a:ext cx="0" cy="295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 type="none" w="lg" len="lg"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30733" name="Group 63"/>
            <p:cNvGrpSpPr>
              <a:grpSpLocks/>
            </p:cNvGrpSpPr>
            <p:nvPr/>
          </p:nvGrpSpPr>
          <p:grpSpPr bwMode="auto">
            <a:xfrm flipV="1">
              <a:off x="2918" y="1493"/>
              <a:ext cx="98" cy="236"/>
              <a:chOff x="2372" y="1448"/>
              <a:chExt cx="135" cy="339"/>
            </a:xfrm>
          </p:grpSpPr>
          <p:sp>
            <p:nvSpPr>
              <p:cNvPr id="30756" name="Rectangle 64"/>
              <p:cNvSpPr>
                <a:spLocks noChangeArrowheads="1"/>
              </p:cNvSpPr>
              <p:nvPr/>
            </p:nvSpPr>
            <p:spPr bwMode="auto">
              <a:xfrm>
                <a:off x="2372" y="1731"/>
                <a:ext cx="135" cy="5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30757" name="Rectangle 65"/>
              <p:cNvSpPr>
                <a:spLocks noChangeArrowheads="1"/>
              </p:cNvSpPr>
              <p:nvPr/>
            </p:nvSpPr>
            <p:spPr bwMode="auto">
              <a:xfrm>
                <a:off x="2412" y="1689"/>
                <a:ext cx="56" cy="9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30758" name="Line 66"/>
              <p:cNvSpPr>
                <a:spLocks noChangeShapeType="1"/>
              </p:cNvSpPr>
              <p:nvPr/>
            </p:nvSpPr>
            <p:spPr bwMode="auto">
              <a:xfrm flipV="1">
                <a:off x="2440" y="1448"/>
                <a:ext cx="0" cy="295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 type="none" w="lg" len="lg"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30734" name="Group 67"/>
            <p:cNvGrpSpPr>
              <a:grpSpLocks/>
            </p:cNvGrpSpPr>
            <p:nvPr/>
          </p:nvGrpSpPr>
          <p:grpSpPr bwMode="auto">
            <a:xfrm>
              <a:off x="1176" y="1300"/>
              <a:ext cx="98" cy="236"/>
              <a:chOff x="2372" y="1448"/>
              <a:chExt cx="135" cy="339"/>
            </a:xfrm>
          </p:grpSpPr>
          <p:sp>
            <p:nvSpPr>
              <p:cNvPr id="30753" name="Rectangle 68"/>
              <p:cNvSpPr>
                <a:spLocks noChangeArrowheads="1"/>
              </p:cNvSpPr>
              <p:nvPr/>
            </p:nvSpPr>
            <p:spPr bwMode="auto">
              <a:xfrm>
                <a:off x="2372" y="1731"/>
                <a:ext cx="135" cy="5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30754" name="Rectangle 69"/>
              <p:cNvSpPr>
                <a:spLocks noChangeArrowheads="1"/>
              </p:cNvSpPr>
              <p:nvPr/>
            </p:nvSpPr>
            <p:spPr bwMode="auto">
              <a:xfrm>
                <a:off x="2412" y="1689"/>
                <a:ext cx="56" cy="9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30755" name="Line 70"/>
              <p:cNvSpPr>
                <a:spLocks noChangeShapeType="1"/>
              </p:cNvSpPr>
              <p:nvPr/>
            </p:nvSpPr>
            <p:spPr bwMode="auto">
              <a:xfrm flipV="1">
                <a:off x="2440" y="1448"/>
                <a:ext cx="0" cy="295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 type="none" w="lg" len="lg"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30735" name="Group 71"/>
            <p:cNvGrpSpPr>
              <a:grpSpLocks/>
            </p:cNvGrpSpPr>
            <p:nvPr/>
          </p:nvGrpSpPr>
          <p:grpSpPr bwMode="auto">
            <a:xfrm>
              <a:off x="1074" y="883"/>
              <a:ext cx="352" cy="509"/>
              <a:chOff x="1386" y="664"/>
              <a:chExt cx="487" cy="732"/>
            </a:xfrm>
          </p:grpSpPr>
          <p:sp>
            <p:nvSpPr>
              <p:cNvPr id="30751" name="Rectangle 72"/>
              <p:cNvSpPr>
                <a:spLocks noChangeArrowheads="1"/>
              </p:cNvSpPr>
              <p:nvPr/>
            </p:nvSpPr>
            <p:spPr bwMode="auto">
              <a:xfrm>
                <a:off x="1483" y="664"/>
                <a:ext cx="160" cy="30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 type="none" w="lg" len="lg"/>
              </a:ln>
            </p:spPr>
            <p:txBody>
              <a:bodyPr wrap="none">
                <a:spAutoFit/>
              </a:bodyPr>
              <a:lstStyle/>
              <a:p>
                <a:endParaRPr lang="ru-RU" altLang="ru-RU" sz="1600" b="1" baseline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pic>
            <p:nvPicPr>
              <p:cNvPr id="30752" name="Picture 73" descr="Компьютер-5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1386" y="877"/>
                <a:ext cx="487" cy="5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30736" name="Group 74"/>
            <p:cNvGrpSpPr>
              <a:grpSpLocks/>
            </p:cNvGrpSpPr>
            <p:nvPr/>
          </p:nvGrpSpPr>
          <p:grpSpPr bwMode="auto">
            <a:xfrm>
              <a:off x="1542" y="883"/>
              <a:ext cx="352" cy="509"/>
              <a:chOff x="1386" y="664"/>
              <a:chExt cx="487" cy="732"/>
            </a:xfrm>
          </p:grpSpPr>
          <p:sp>
            <p:nvSpPr>
              <p:cNvPr id="30749" name="Rectangle 75"/>
              <p:cNvSpPr>
                <a:spLocks noChangeArrowheads="1"/>
              </p:cNvSpPr>
              <p:nvPr/>
            </p:nvSpPr>
            <p:spPr bwMode="auto">
              <a:xfrm>
                <a:off x="1486" y="664"/>
                <a:ext cx="160" cy="30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 type="none" w="lg" len="lg"/>
              </a:ln>
            </p:spPr>
            <p:txBody>
              <a:bodyPr wrap="none">
                <a:spAutoFit/>
              </a:bodyPr>
              <a:lstStyle/>
              <a:p>
                <a:endParaRPr lang="ru-RU" altLang="ru-RU" sz="1600" b="1" baseline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pic>
            <p:nvPicPr>
              <p:cNvPr id="30750" name="Picture 76" descr="Компьютер-5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1386" y="877"/>
                <a:ext cx="487" cy="5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30737" name="Group 77"/>
            <p:cNvGrpSpPr>
              <a:grpSpLocks/>
            </p:cNvGrpSpPr>
            <p:nvPr/>
          </p:nvGrpSpPr>
          <p:grpSpPr bwMode="auto">
            <a:xfrm>
              <a:off x="2010" y="883"/>
              <a:ext cx="352" cy="509"/>
              <a:chOff x="1386" y="664"/>
              <a:chExt cx="487" cy="732"/>
            </a:xfrm>
          </p:grpSpPr>
          <p:sp>
            <p:nvSpPr>
              <p:cNvPr id="30747" name="Rectangle 78"/>
              <p:cNvSpPr>
                <a:spLocks noChangeArrowheads="1"/>
              </p:cNvSpPr>
              <p:nvPr/>
            </p:nvSpPr>
            <p:spPr bwMode="auto">
              <a:xfrm>
                <a:off x="1486" y="664"/>
                <a:ext cx="160" cy="30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 type="none" w="lg" len="lg"/>
              </a:ln>
            </p:spPr>
            <p:txBody>
              <a:bodyPr wrap="none">
                <a:spAutoFit/>
              </a:bodyPr>
              <a:lstStyle/>
              <a:p>
                <a:endParaRPr lang="ru-RU" altLang="ru-RU" sz="1600" b="1" baseline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pic>
            <p:nvPicPr>
              <p:cNvPr id="30748" name="Picture 79" descr="Компьютер-5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1386" y="877"/>
                <a:ext cx="487" cy="5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30738" name="Group 80"/>
            <p:cNvGrpSpPr>
              <a:grpSpLocks/>
            </p:cNvGrpSpPr>
            <p:nvPr/>
          </p:nvGrpSpPr>
          <p:grpSpPr bwMode="auto">
            <a:xfrm>
              <a:off x="2478" y="883"/>
              <a:ext cx="352" cy="509"/>
              <a:chOff x="1386" y="664"/>
              <a:chExt cx="487" cy="732"/>
            </a:xfrm>
          </p:grpSpPr>
          <p:sp>
            <p:nvSpPr>
              <p:cNvPr id="30745" name="Rectangle 81"/>
              <p:cNvSpPr>
                <a:spLocks noChangeArrowheads="1"/>
              </p:cNvSpPr>
              <p:nvPr/>
            </p:nvSpPr>
            <p:spPr bwMode="auto">
              <a:xfrm>
                <a:off x="1480" y="664"/>
                <a:ext cx="160" cy="305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 type="none" w="lg" len="lg"/>
              </a:ln>
            </p:spPr>
            <p:txBody>
              <a:bodyPr wrap="none">
                <a:spAutoFit/>
              </a:bodyPr>
              <a:lstStyle/>
              <a:p>
                <a:endParaRPr lang="ru-RU" altLang="ru-RU" sz="1600" b="1" baseline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pic>
            <p:nvPicPr>
              <p:cNvPr id="30746" name="Picture 82" descr="Компьютер-5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1386" y="877"/>
                <a:ext cx="487" cy="5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30739" name="Group 83"/>
            <p:cNvGrpSpPr>
              <a:grpSpLocks/>
            </p:cNvGrpSpPr>
            <p:nvPr/>
          </p:nvGrpSpPr>
          <p:grpSpPr bwMode="auto">
            <a:xfrm>
              <a:off x="880" y="1488"/>
              <a:ext cx="77" cy="59"/>
              <a:chOff x="1320" y="1716"/>
              <a:chExt cx="106" cy="84"/>
            </a:xfrm>
          </p:grpSpPr>
          <p:sp>
            <p:nvSpPr>
              <p:cNvPr id="30743" name="AutoShape 84"/>
              <p:cNvSpPr>
                <a:spLocks noChangeArrowheads="1"/>
              </p:cNvSpPr>
              <p:nvPr/>
            </p:nvSpPr>
            <p:spPr bwMode="auto">
              <a:xfrm>
                <a:off x="1320" y="1730"/>
                <a:ext cx="89" cy="56"/>
              </a:xfrm>
              <a:prstGeom prst="roundRect">
                <a:avLst>
                  <a:gd name="adj" fmla="val 16667"/>
                </a:avLst>
              </a:prstGeom>
              <a:solidFill>
                <a:srgbClr val="969696"/>
              </a:solidFill>
              <a:ln w="12700">
                <a:solidFill>
                  <a:srgbClr val="808080"/>
                </a:solidFill>
                <a:round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30744" name="Rectangle 85"/>
              <p:cNvSpPr>
                <a:spLocks noChangeArrowheads="1"/>
              </p:cNvSpPr>
              <p:nvPr/>
            </p:nvSpPr>
            <p:spPr bwMode="auto">
              <a:xfrm>
                <a:off x="1370" y="1716"/>
                <a:ext cx="56" cy="84"/>
              </a:xfrm>
              <a:prstGeom prst="rect">
                <a:avLst/>
              </a:prstGeom>
              <a:solidFill>
                <a:srgbClr val="969696"/>
              </a:solidFill>
              <a:ln w="12700">
                <a:solidFill>
                  <a:srgbClr val="808080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30740" name="Group 86"/>
            <p:cNvGrpSpPr>
              <a:grpSpLocks/>
            </p:cNvGrpSpPr>
            <p:nvPr/>
          </p:nvGrpSpPr>
          <p:grpSpPr bwMode="auto">
            <a:xfrm flipH="1">
              <a:off x="3088" y="1488"/>
              <a:ext cx="77" cy="59"/>
              <a:chOff x="1320" y="1716"/>
              <a:chExt cx="106" cy="84"/>
            </a:xfrm>
          </p:grpSpPr>
          <p:sp>
            <p:nvSpPr>
              <p:cNvPr id="30741" name="AutoShape 87"/>
              <p:cNvSpPr>
                <a:spLocks noChangeArrowheads="1"/>
              </p:cNvSpPr>
              <p:nvPr/>
            </p:nvSpPr>
            <p:spPr bwMode="auto">
              <a:xfrm>
                <a:off x="1320" y="1730"/>
                <a:ext cx="89" cy="56"/>
              </a:xfrm>
              <a:prstGeom prst="roundRect">
                <a:avLst>
                  <a:gd name="adj" fmla="val 16667"/>
                </a:avLst>
              </a:prstGeom>
              <a:solidFill>
                <a:srgbClr val="969696"/>
              </a:solidFill>
              <a:ln w="12700">
                <a:solidFill>
                  <a:srgbClr val="808080"/>
                </a:solidFill>
                <a:round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30742" name="Rectangle 88"/>
              <p:cNvSpPr>
                <a:spLocks noChangeArrowheads="1"/>
              </p:cNvSpPr>
              <p:nvPr/>
            </p:nvSpPr>
            <p:spPr bwMode="auto">
              <a:xfrm>
                <a:off x="1370" y="1716"/>
                <a:ext cx="56" cy="84"/>
              </a:xfrm>
              <a:prstGeom prst="rect">
                <a:avLst/>
              </a:prstGeom>
              <a:solidFill>
                <a:srgbClr val="969696"/>
              </a:solidFill>
              <a:ln w="12700">
                <a:solidFill>
                  <a:srgbClr val="808080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</p:grpSp>
      <p:sp>
        <p:nvSpPr>
          <p:cNvPr id="30726" name="Line 89"/>
          <p:cNvSpPr>
            <a:spLocks noChangeShapeType="1"/>
          </p:cNvSpPr>
          <p:nvPr/>
        </p:nvSpPr>
        <p:spPr bwMode="auto">
          <a:xfrm>
            <a:off x="3695700" y="2590800"/>
            <a:ext cx="15462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none" w="lg" len="lg"/>
          </a:ln>
        </p:spPr>
        <p:txBody>
          <a:bodyPr/>
          <a:lstStyle/>
          <a:p>
            <a:endParaRPr lang="ru-RU"/>
          </a:p>
        </p:txBody>
      </p:sp>
      <p:sp>
        <p:nvSpPr>
          <p:cNvPr id="30727" name="Rectangle 46"/>
          <p:cNvSpPr>
            <a:spLocks noChangeArrowheads="1"/>
          </p:cNvSpPr>
          <p:nvPr/>
        </p:nvSpPr>
        <p:spPr bwMode="auto">
          <a:xfrm>
            <a:off x="4221163" y="2455863"/>
            <a:ext cx="585787" cy="33655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 type="none" w="lg" len="lg"/>
          </a:ln>
        </p:spPr>
        <p:txBody>
          <a:bodyPr wrap="none" anchor="ctr"/>
          <a:lstStyle/>
          <a:p>
            <a:pPr algn="ctr"/>
            <a:r>
              <a:rPr lang="ru-RU" altLang="ru-RU" sz="1600" baseline="0">
                <a:latin typeface="Times New Roman" pitchFamily="18" charset="0"/>
                <a:cs typeface="Times New Roman" pitchFamily="18" charset="0"/>
              </a:rPr>
              <a:t>мост</a:t>
            </a:r>
          </a:p>
        </p:txBody>
      </p:sp>
      <p:sp>
        <p:nvSpPr>
          <p:cNvPr id="30728" name="Rectangle 90"/>
          <p:cNvSpPr>
            <a:spLocks noChangeArrowheads="1"/>
          </p:cNvSpPr>
          <p:nvPr/>
        </p:nvSpPr>
        <p:spPr bwMode="auto">
          <a:xfrm>
            <a:off x="409575" y="2887663"/>
            <a:ext cx="8486775" cy="2373312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ru-RU" altLang="ru-RU" sz="2300" b="1" baseline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Маршрутизатор </a:t>
            </a:r>
            <a:r>
              <a:rPr lang="ru-RU" altLang="ru-RU" sz="2300" b="1" i="1" baseline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altLang="ru-RU" sz="2300" b="1" i="1" baseline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router</a:t>
            </a:r>
            <a:r>
              <a:rPr lang="ru-RU" altLang="ru-RU" sz="2300" b="1" i="1" baseline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altLang="ru-RU" sz="2300" baseline="0">
                <a:latin typeface="Times New Roman" pitchFamily="18" charset="0"/>
                <a:cs typeface="Times New Roman" pitchFamily="18" charset="0"/>
              </a:rPr>
              <a:t> не просто пересылает данные, а может выбирать маршрут для каждого пакета (обход неисправных участков, снижение нагрузки на сегменты).</a:t>
            </a:r>
          </a:p>
          <a:p>
            <a:pPr marL="342900" indent="-342900">
              <a:spcBef>
                <a:spcPct val="50000"/>
              </a:spcBef>
            </a:pPr>
            <a:r>
              <a:rPr lang="ru-RU" altLang="ru-RU" sz="2300" b="1" baseline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Шлюз </a:t>
            </a:r>
            <a:r>
              <a:rPr lang="ru-RU" altLang="ru-RU" sz="2300" b="1" i="1" baseline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altLang="ru-RU" sz="2300" b="1" i="1" baseline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gateway</a:t>
            </a:r>
            <a:r>
              <a:rPr lang="ru-RU" altLang="ru-RU" sz="2300" b="1" i="1" baseline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altLang="ru-RU" sz="2300" baseline="0">
                <a:latin typeface="Times New Roman" pitchFamily="18" charset="0"/>
                <a:cs typeface="Times New Roman" pitchFamily="18" charset="0"/>
              </a:rPr>
              <a:t> – служит для соединения сетей с разными протоколами (сеть персональных компьютеров и сеть мэйнфреймов).</a:t>
            </a: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3"/>
          <p:cNvSpPr txBox="1">
            <a:spLocks noChangeArrowheads="1"/>
          </p:cNvSpPr>
          <p:nvPr/>
        </p:nvSpPr>
        <p:spPr bwMode="auto">
          <a:xfrm>
            <a:off x="395288" y="339725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altLang="ru-RU" sz="3000" b="1" baseline="0">
                <a:latin typeface="Times New Roman" pitchFamily="18" charset="0"/>
                <a:cs typeface="Times New Roman" pitchFamily="18" charset="0"/>
              </a:rPr>
              <a:t>Беспроводные сети</a:t>
            </a:r>
          </a:p>
        </p:txBody>
      </p:sp>
      <p:sp>
        <p:nvSpPr>
          <p:cNvPr id="31747" name="Rectangle 4"/>
          <p:cNvSpPr>
            <a:spLocks noChangeArrowheads="1"/>
          </p:cNvSpPr>
          <p:nvPr/>
        </p:nvSpPr>
        <p:spPr bwMode="auto">
          <a:xfrm>
            <a:off x="381000" y="846138"/>
            <a:ext cx="8035925" cy="1595437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ru-RU" altLang="ru-RU" sz="2300" b="1" baseline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Каналы связи:</a:t>
            </a:r>
          </a:p>
          <a:p>
            <a:pPr marL="800100" lvl="1" indent="-342900">
              <a:spcBef>
                <a:spcPct val="20000"/>
              </a:spcBef>
              <a:buFontTx/>
              <a:buChar char="•"/>
            </a:pPr>
            <a:r>
              <a:rPr lang="ru-RU" altLang="ru-RU" sz="2100" baseline="0">
                <a:latin typeface="Times New Roman" pitchFamily="18" charset="0"/>
                <a:cs typeface="Times New Roman" pitchFamily="18" charset="0"/>
              </a:rPr>
              <a:t>радиосвязь, обычно до 100 м (11 Мбит</a:t>
            </a:r>
            <a:r>
              <a:rPr lang="en-US" altLang="ru-RU" sz="2100" baseline="0">
                <a:latin typeface="Times New Roman" pitchFamily="18" charset="0"/>
                <a:cs typeface="Times New Roman" pitchFamily="18" charset="0"/>
              </a:rPr>
              <a:t>/c, </a:t>
            </a:r>
            <a:r>
              <a:rPr lang="ru-RU" altLang="ru-RU" sz="2100" baseline="0">
                <a:latin typeface="Times New Roman" pitchFamily="18" charset="0"/>
                <a:cs typeface="Times New Roman" pitchFamily="18" charset="0"/>
              </a:rPr>
              <a:t>54 Мбит</a:t>
            </a:r>
            <a:r>
              <a:rPr lang="en-US" altLang="ru-RU" sz="2100" baseline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ru-RU" altLang="ru-RU" sz="2100" baseline="0">
                <a:latin typeface="Times New Roman" pitchFamily="18" charset="0"/>
                <a:cs typeface="Times New Roman" pitchFamily="18" charset="0"/>
              </a:rPr>
              <a:t>с)</a:t>
            </a:r>
          </a:p>
          <a:p>
            <a:pPr marL="800100" lvl="1" indent="-342900">
              <a:spcBef>
                <a:spcPct val="20000"/>
              </a:spcBef>
              <a:buFontTx/>
              <a:buChar char="•"/>
            </a:pPr>
            <a:r>
              <a:rPr lang="ru-RU" altLang="ru-RU" sz="2100" baseline="0">
                <a:latin typeface="Times New Roman" pitchFamily="18" charset="0"/>
                <a:cs typeface="Times New Roman" pitchFamily="18" charset="0"/>
              </a:rPr>
              <a:t>инфракрасное излучение (5-10 Мбит</a:t>
            </a:r>
            <a:r>
              <a:rPr lang="en-US" altLang="ru-RU" sz="2100" baseline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ru-RU" altLang="ru-RU" sz="2100" baseline="0">
                <a:latin typeface="Times New Roman" pitchFamily="18" charset="0"/>
                <a:cs typeface="Times New Roman" pitchFamily="18" charset="0"/>
              </a:rPr>
              <a:t>с)</a:t>
            </a:r>
          </a:p>
          <a:p>
            <a:pPr marL="800100" lvl="1" indent="-342900">
              <a:spcBef>
                <a:spcPct val="20000"/>
              </a:spcBef>
              <a:buFontTx/>
              <a:buChar char="•"/>
            </a:pPr>
            <a:r>
              <a:rPr lang="ru-RU" altLang="ru-RU" sz="2100" baseline="0">
                <a:latin typeface="Times New Roman" pitchFamily="18" charset="0"/>
                <a:cs typeface="Times New Roman" pitchFamily="18" charset="0"/>
              </a:rPr>
              <a:t>инфракрасные лазеры (до 100 Мбит</a:t>
            </a:r>
            <a:r>
              <a:rPr lang="en-US" altLang="ru-RU" sz="2100" baseline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ru-RU" altLang="ru-RU" sz="2100" baseline="0">
                <a:latin typeface="Times New Roman" pitchFamily="18" charset="0"/>
                <a:cs typeface="Times New Roman" pitchFamily="18" charset="0"/>
              </a:rPr>
              <a:t>с)</a:t>
            </a:r>
          </a:p>
        </p:txBody>
      </p:sp>
      <p:grpSp>
        <p:nvGrpSpPr>
          <p:cNvPr id="31748" name="Group 5"/>
          <p:cNvGrpSpPr>
            <a:grpSpLocks noChangeAspect="1"/>
          </p:cNvGrpSpPr>
          <p:nvPr/>
        </p:nvGrpSpPr>
        <p:grpSpPr bwMode="auto">
          <a:xfrm>
            <a:off x="533400" y="2400300"/>
            <a:ext cx="368300" cy="368300"/>
            <a:chOff x="2816" y="2458"/>
            <a:chExt cx="1728" cy="1728"/>
          </a:xfrm>
        </p:grpSpPr>
        <p:sp>
          <p:nvSpPr>
            <p:cNvPr id="31813" name="Oval 6"/>
            <p:cNvSpPr>
              <a:spLocks noChangeAspect="1" noChangeArrowheads="1"/>
            </p:cNvSpPr>
            <p:nvPr/>
          </p:nvSpPr>
          <p:spPr bwMode="auto">
            <a:xfrm>
              <a:off x="2816" y="2458"/>
              <a:ext cx="1728" cy="1728"/>
            </a:xfrm>
            <a:prstGeom prst="ellipse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31814" name="Group 7"/>
            <p:cNvGrpSpPr>
              <a:grpSpLocks noChangeAspect="1"/>
            </p:cNvGrpSpPr>
            <p:nvPr/>
          </p:nvGrpSpPr>
          <p:grpSpPr bwMode="auto">
            <a:xfrm>
              <a:off x="3051" y="2667"/>
              <a:ext cx="1299" cy="1299"/>
              <a:chOff x="3051" y="2667"/>
              <a:chExt cx="1299" cy="1299"/>
            </a:xfrm>
          </p:grpSpPr>
          <p:sp>
            <p:nvSpPr>
              <p:cNvPr id="31816" name="Rectangle 8"/>
              <p:cNvSpPr>
                <a:spLocks noChangeAspect="1" noChangeArrowheads="1"/>
              </p:cNvSpPr>
              <p:nvPr/>
            </p:nvSpPr>
            <p:spPr bwMode="auto">
              <a:xfrm>
                <a:off x="3051" y="3105"/>
                <a:ext cx="1299" cy="423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31817" name="Rectangle 9"/>
              <p:cNvSpPr>
                <a:spLocks noChangeAspect="1" noChangeArrowheads="1"/>
              </p:cNvSpPr>
              <p:nvPr/>
            </p:nvSpPr>
            <p:spPr bwMode="auto">
              <a:xfrm rot="-5400000">
                <a:off x="3057" y="3105"/>
                <a:ext cx="1299" cy="423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31815" name="Freeform 10"/>
            <p:cNvSpPr>
              <a:spLocks noChangeAspect="1"/>
            </p:cNvSpPr>
            <p:nvPr/>
          </p:nvSpPr>
          <p:spPr bwMode="auto">
            <a:xfrm>
              <a:off x="3048" y="2664"/>
              <a:ext cx="1302" cy="1299"/>
            </a:xfrm>
            <a:custGeom>
              <a:avLst/>
              <a:gdLst>
                <a:gd name="T0" fmla="*/ 3 w 1302"/>
                <a:gd name="T1" fmla="*/ 438 h 1299"/>
                <a:gd name="T2" fmla="*/ 444 w 1302"/>
                <a:gd name="T3" fmla="*/ 438 h 1299"/>
                <a:gd name="T4" fmla="*/ 444 w 1302"/>
                <a:gd name="T5" fmla="*/ 0 h 1299"/>
                <a:gd name="T6" fmla="*/ 870 w 1302"/>
                <a:gd name="T7" fmla="*/ 0 h 1299"/>
                <a:gd name="T8" fmla="*/ 870 w 1302"/>
                <a:gd name="T9" fmla="*/ 441 h 1299"/>
                <a:gd name="T10" fmla="*/ 1302 w 1302"/>
                <a:gd name="T11" fmla="*/ 441 h 1299"/>
                <a:gd name="T12" fmla="*/ 1302 w 1302"/>
                <a:gd name="T13" fmla="*/ 864 h 1299"/>
                <a:gd name="T14" fmla="*/ 870 w 1302"/>
                <a:gd name="T15" fmla="*/ 864 h 1299"/>
                <a:gd name="T16" fmla="*/ 870 w 1302"/>
                <a:gd name="T17" fmla="*/ 1299 h 1299"/>
                <a:gd name="T18" fmla="*/ 447 w 1302"/>
                <a:gd name="T19" fmla="*/ 1299 h 1299"/>
                <a:gd name="T20" fmla="*/ 447 w 1302"/>
                <a:gd name="T21" fmla="*/ 867 h 1299"/>
                <a:gd name="T22" fmla="*/ 0 w 1302"/>
                <a:gd name="T23" fmla="*/ 867 h 1299"/>
                <a:gd name="T24" fmla="*/ 3 w 1302"/>
                <a:gd name="T25" fmla="*/ 438 h 1299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302"/>
                <a:gd name="T40" fmla="*/ 0 h 1299"/>
                <a:gd name="T41" fmla="*/ 1302 w 1302"/>
                <a:gd name="T42" fmla="*/ 1299 h 1299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302" h="1299">
                  <a:moveTo>
                    <a:pt x="3" y="438"/>
                  </a:moveTo>
                  <a:lnTo>
                    <a:pt x="444" y="438"/>
                  </a:lnTo>
                  <a:lnTo>
                    <a:pt x="444" y="0"/>
                  </a:lnTo>
                  <a:lnTo>
                    <a:pt x="870" y="0"/>
                  </a:lnTo>
                  <a:lnTo>
                    <a:pt x="870" y="441"/>
                  </a:lnTo>
                  <a:lnTo>
                    <a:pt x="1302" y="441"/>
                  </a:lnTo>
                  <a:lnTo>
                    <a:pt x="1302" y="864"/>
                  </a:lnTo>
                  <a:lnTo>
                    <a:pt x="870" y="864"/>
                  </a:lnTo>
                  <a:lnTo>
                    <a:pt x="870" y="1299"/>
                  </a:lnTo>
                  <a:lnTo>
                    <a:pt x="447" y="1299"/>
                  </a:lnTo>
                  <a:lnTo>
                    <a:pt x="447" y="867"/>
                  </a:lnTo>
                  <a:lnTo>
                    <a:pt x="0" y="867"/>
                  </a:lnTo>
                  <a:lnTo>
                    <a:pt x="3" y="438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31749" name="Group 11"/>
          <p:cNvGrpSpPr>
            <a:grpSpLocks noChangeAspect="1"/>
          </p:cNvGrpSpPr>
          <p:nvPr/>
        </p:nvGrpSpPr>
        <p:grpSpPr bwMode="auto">
          <a:xfrm>
            <a:off x="549275" y="3338513"/>
            <a:ext cx="366713" cy="366712"/>
            <a:chOff x="552" y="2523"/>
            <a:chExt cx="1728" cy="1728"/>
          </a:xfrm>
        </p:grpSpPr>
        <p:sp>
          <p:nvSpPr>
            <p:cNvPr id="31811" name="Oval 12"/>
            <p:cNvSpPr>
              <a:spLocks noChangeAspect="1" noChangeArrowheads="1"/>
            </p:cNvSpPr>
            <p:nvPr/>
          </p:nvSpPr>
          <p:spPr bwMode="auto">
            <a:xfrm>
              <a:off x="552" y="2523"/>
              <a:ext cx="1728" cy="1728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1812" name="Rectangle 13"/>
            <p:cNvSpPr>
              <a:spLocks noChangeAspect="1" noChangeArrowheads="1"/>
            </p:cNvSpPr>
            <p:nvPr/>
          </p:nvSpPr>
          <p:spPr bwMode="auto">
            <a:xfrm>
              <a:off x="774" y="3183"/>
              <a:ext cx="1299" cy="42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31750" name="Text Box 14"/>
          <p:cNvSpPr txBox="1">
            <a:spLocks noChangeArrowheads="1"/>
          </p:cNvSpPr>
          <p:nvPr/>
        </p:nvSpPr>
        <p:spPr bwMode="auto">
          <a:xfrm>
            <a:off x="977900" y="3367088"/>
            <a:ext cx="7319963" cy="969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проблемы совместимости с другими радиоисточниками</a:t>
            </a:r>
          </a:p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низкая безопасность обмена данными</a:t>
            </a:r>
          </a:p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слабая помехозащищенность</a:t>
            </a:r>
          </a:p>
        </p:txBody>
      </p:sp>
      <p:sp>
        <p:nvSpPr>
          <p:cNvPr id="31751" name="Text Box 15"/>
          <p:cNvSpPr txBox="1">
            <a:spLocks noChangeArrowheads="1"/>
          </p:cNvSpPr>
          <p:nvPr/>
        </p:nvSpPr>
        <p:spPr bwMode="auto">
          <a:xfrm>
            <a:off x="976313" y="2430463"/>
            <a:ext cx="7246937" cy="969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не нужно прокладывать кабель</a:t>
            </a:r>
          </a:p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удобно для пользователей с ноутбуками</a:t>
            </a:r>
          </a:p>
          <a:p>
            <a:pPr marL="360363" indent="-360363" eaLnBrk="0" hangingPunct="0">
              <a:spcBef>
                <a:spcPct val="10000"/>
              </a:spcBef>
              <a:buFont typeface="Wingdings" pitchFamily="2" charset="2"/>
              <a:buChar char="q"/>
            </a:pPr>
            <a:r>
              <a:rPr lang="ru-RU" altLang="ru-RU" baseline="0">
                <a:latin typeface="Times New Roman" pitchFamily="18" charset="0"/>
                <a:cs typeface="Times New Roman" pitchFamily="18" charset="0"/>
              </a:rPr>
              <a:t>дальняя связь – до нескольких тысяч километров</a:t>
            </a:r>
          </a:p>
        </p:txBody>
      </p:sp>
      <p:sp>
        <p:nvSpPr>
          <p:cNvPr id="31752" name="Rectangle 17"/>
          <p:cNvSpPr>
            <a:spLocks noChangeArrowheads="1"/>
          </p:cNvSpPr>
          <p:nvPr/>
        </p:nvSpPr>
        <p:spPr bwMode="auto">
          <a:xfrm>
            <a:off x="546100" y="4389438"/>
            <a:ext cx="4737100" cy="446087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ru-RU" altLang="ru-RU" sz="2300" b="1" baseline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Технология </a:t>
            </a:r>
            <a:r>
              <a:rPr lang="en-US" altLang="ru-RU" sz="2300" b="1" baseline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WiFi (</a:t>
            </a:r>
            <a:r>
              <a:rPr lang="en-US" altLang="ru-RU" sz="2300" b="1" i="1" baseline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Wireless Fidelity</a:t>
            </a:r>
            <a:r>
              <a:rPr lang="en-US" altLang="ru-RU" sz="2300" b="1" baseline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altLang="ru-RU" sz="2300" b="1" baseline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1753" name="Group 132"/>
          <p:cNvGrpSpPr>
            <a:grpSpLocks/>
          </p:cNvGrpSpPr>
          <p:nvPr/>
        </p:nvGrpSpPr>
        <p:grpSpPr bwMode="auto">
          <a:xfrm>
            <a:off x="3209925" y="4468813"/>
            <a:ext cx="5475288" cy="1054100"/>
            <a:chOff x="2022" y="2815"/>
            <a:chExt cx="3449" cy="664"/>
          </a:xfrm>
        </p:grpSpPr>
        <p:sp>
          <p:nvSpPr>
            <p:cNvPr id="31771" name="Rectangle 61"/>
            <p:cNvSpPr>
              <a:spLocks noChangeArrowheads="1"/>
            </p:cNvSpPr>
            <p:nvPr/>
          </p:nvSpPr>
          <p:spPr bwMode="auto">
            <a:xfrm>
              <a:off x="2022" y="3092"/>
              <a:ext cx="949" cy="21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 type="none" w="lg" len="lg"/>
            </a:ln>
          </p:spPr>
          <p:txBody>
            <a:bodyPr>
              <a:spAutoFit/>
            </a:bodyPr>
            <a:lstStyle/>
            <a:p>
              <a:r>
                <a:rPr lang="ru-RU" altLang="ru-RU" sz="2400">
                  <a:latin typeface="Times New Roman" pitchFamily="18" charset="0"/>
                  <a:cs typeface="Times New Roman" pitchFamily="18" charset="0"/>
                </a:rPr>
                <a:t>точка доступа</a:t>
              </a:r>
            </a:p>
          </p:txBody>
        </p:sp>
        <p:grpSp>
          <p:nvGrpSpPr>
            <p:cNvPr id="31772" name="Group 125"/>
            <p:cNvGrpSpPr>
              <a:grpSpLocks/>
            </p:cNvGrpSpPr>
            <p:nvPr/>
          </p:nvGrpSpPr>
          <p:grpSpPr bwMode="auto">
            <a:xfrm>
              <a:off x="3030" y="3061"/>
              <a:ext cx="326" cy="405"/>
              <a:chOff x="1907" y="3067"/>
              <a:chExt cx="326" cy="405"/>
            </a:xfrm>
          </p:grpSpPr>
          <p:sp>
            <p:nvSpPr>
              <p:cNvPr id="31806" name="Oval 58"/>
              <p:cNvSpPr>
                <a:spLocks noChangeArrowheads="1"/>
              </p:cNvSpPr>
              <p:nvPr/>
            </p:nvSpPr>
            <p:spPr bwMode="auto">
              <a:xfrm>
                <a:off x="2043" y="3208"/>
                <a:ext cx="56" cy="56"/>
              </a:xfrm>
              <a:prstGeom prst="ellipse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round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31807" name="Line 59"/>
              <p:cNvSpPr>
                <a:spLocks noChangeShapeType="1"/>
              </p:cNvSpPr>
              <p:nvPr/>
            </p:nvSpPr>
            <p:spPr bwMode="auto">
              <a:xfrm>
                <a:off x="2071" y="3240"/>
                <a:ext cx="0" cy="18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none" w="lg" len="lg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1808" name="Rectangle 60"/>
              <p:cNvSpPr>
                <a:spLocks noChangeArrowheads="1"/>
              </p:cNvSpPr>
              <p:nvPr/>
            </p:nvSpPr>
            <p:spPr bwMode="auto">
              <a:xfrm>
                <a:off x="2009" y="3416"/>
                <a:ext cx="128" cy="56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31809" name="Oval 63"/>
              <p:cNvSpPr>
                <a:spLocks noChangeArrowheads="1"/>
              </p:cNvSpPr>
              <p:nvPr/>
            </p:nvSpPr>
            <p:spPr bwMode="auto">
              <a:xfrm>
                <a:off x="1907" y="3067"/>
                <a:ext cx="326" cy="326"/>
              </a:xfrm>
              <a:prstGeom prst="ellipse">
                <a:avLst/>
              </a:prstGeom>
              <a:noFill/>
              <a:ln w="12700">
                <a:solidFill>
                  <a:schemeClr val="tx1"/>
                </a:solidFill>
                <a:prstDash val="dash"/>
                <a:round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31810" name="Oval 84"/>
              <p:cNvSpPr>
                <a:spLocks noChangeArrowheads="1"/>
              </p:cNvSpPr>
              <p:nvPr/>
            </p:nvSpPr>
            <p:spPr bwMode="auto">
              <a:xfrm>
                <a:off x="1982" y="3145"/>
                <a:ext cx="176" cy="176"/>
              </a:xfrm>
              <a:prstGeom prst="ellipse">
                <a:avLst/>
              </a:prstGeom>
              <a:noFill/>
              <a:ln w="12700">
                <a:solidFill>
                  <a:schemeClr val="tx1"/>
                </a:solidFill>
                <a:prstDash val="dash"/>
                <a:round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31773" name="Group 131"/>
            <p:cNvGrpSpPr>
              <a:grpSpLocks/>
            </p:cNvGrpSpPr>
            <p:nvPr/>
          </p:nvGrpSpPr>
          <p:grpSpPr bwMode="auto">
            <a:xfrm>
              <a:off x="3252" y="2815"/>
              <a:ext cx="2219" cy="664"/>
              <a:chOff x="3252" y="2815"/>
              <a:chExt cx="2219" cy="664"/>
            </a:xfrm>
          </p:grpSpPr>
          <p:sp>
            <p:nvSpPr>
              <p:cNvPr id="31774" name="Line 86"/>
              <p:cNvSpPr>
                <a:spLocks noChangeShapeType="1"/>
              </p:cNvSpPr>
              <p:nvPr/>
            </p:nvSpPr>
            <p:spPr bwMode="auto">
              <a:xfrm flipH="1">
                <a:off x="3252" y="3449"/>
                <a:ext cx="2143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 type="none" w="lg" len="lg"/>
              </a:ln>
            </p:spPr>
            <p:txBody>
              <a:bodyPr/>
              <a:lstStyle/>
              <a:p>
                <a:endParaRPr lang="ru-RU"/>
              </a:p>
            </p:txBody>
          </p:sp>
          <p:grpSp>
            <p:nvGrpSpPr>
              <p:cNvPr id="31775" name="Group 87"/>
              <p:cNvGrpSpPr>
                <a:grpSpLocks/>
              </p:cNvGrpSpPr>
              <p:nvPr/>
            </p:nvGrpSpPr>
            <p:grpSpPr bwMode="auto">
              <a:xfrm flipH="1">
                <a:off x="4613" y="3234"/>
                <a:ext cx="98" cy="236"/>
                <a:chOff x="2372" y="1448"/>
                <a:chExt cx="135" cy="339"/>
              </a:xfrm>
            </p:grpSpPr>
            <p:sp>
              <p:nvSpPr>
                <p:cNvPr id="31803" name="Rectangle 88"/>
                <p:cNvSpPr>
                  <a:spLocks noChangeArrowheads="1"/>
                </p:cNvSpPr>
                <p:nvPr/>
              </p:nvSpPr>
              <p:spPr bwMode="auto">
                <a:xfrm>
                  <a:off x="2372" y="1731"/>
                  <a:ext cx="135" cy="56"/>
                </a:xfrm>
                <a:prstGeom prst="rect">
                  <a:avLst/>
                </a:prstGeom>
                <a:solidFill>
                  <a:schemeClr val="tx1"/>
                </a:solidFill>
                <a:ln w="12700">
                  <a:solidFill>
                    <a:schemeClr val="tx1"/>
                  </a:solidFill>
                  <a:miter lim="800000"/>
                  <a:headEnd/>
                  <a:tailEnd type="none" w="lg" len="lg"/>
                </a:ln>
              </p:spPr>
              <p:txBody>
                <a:bodyPr wrap="none" anchor="ctr"/>
                <a:lstStyle/>
                <a:p>
                  <a:endParaRPr lang="ru-RU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31804" name="Rectangle 89"/>
                <p:cNvSpPr>
                  <a:spLocks noChangeArrowheads="1"/>
                </p:cNvSpPr>
                <p:nvPr/>
              </p:nvSpPr>
              <p:spPr bwMode="auto">
                <a:xfrm>
                  <a:off x="2412" y="1689"/>
                  <a:ext cx="56" cy="96"/>
                </a:xfrm>
                <a:prstGeom prst="rect">
                  <a:avLst/>
                </a:prstGeom>
                <a:solidFill>
                  <a:schemeClr val="tx1"/>
                </a:solidFill>
                <a:ln w="12700">
                  <a:solidFill>
                    <a:schemeClr val="tx1"/>
                  </a:solidFill>
                  <a:miter lim="800000"/>
                  <a:headEnd/>
                  <a:tailEnd type="none" w="lg" len="lg"/>
                </a:ln>
              </p:spPr>
              <p:txBody>
                <a:bodyPr wrap="none" anchor="ctr"/>
                <a:lstStyle/>
                <a:p>
                  <a:endParaRPr lang="ru-RU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31805" name="Line 90"/>
                <p:cNvSpPr>
                  <a:spLocks noChangeShapeType="1"/>
                </p:cNvSpPr>
                <p:nvPr/>
              </p:nvSpPr>
              <p:spPr bwMode="auto">
                <a:xfrm flipV="1">
                  <a:off x="2440" y="1448"/>
                  <a:ext cx="0" cy="295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31776" name="Group 91"/>
              <p:cNvGrpSpPr>
                <a:grpSpLocks/>
              </p:cNvGrpSpPr>
              <p:nvPr/>
            </p:nvGrpSpPr>
            <p:grpSpPr bwMode="auto">
              <a:xfrm flipH="1">
                <a:off x="4115" y="3234"/>
                <a:ext cx="97" cy="236"/>
                <a:chOff x="2372" y="1448"/>
                <a:chExt cx="135" cy="339"/>
              </a:xfrm>
            </p:grpSpPr>
            <p:sp>
              <p:nvSpPr>
                <p:cNvPr id="31800" name="Rectangle 92"/>
                <p:cNvSpPr>
                  <a:spLocks noChangeArrowheads="1"/>
                </p:cNvSpPr>
                <p:nvPr/>
              </p:nvSpPr>
              <p:spPr bwMode="auto">
                <a:xfrm>
                  <a:off x="2372" y="1731"/>
                  <a:ext cx="135" cy="56"/>
                </a:xfrm>
                <a:prstGeom prst="rect">
                  <a:avLst/>
                </a:prstGeom>
                <a:solidFill>
                  <a:schemeClr val="tx1"/>
                </a:solidFill>
                <a:ln w="12700">
                  <a:solidFill>
                    <a:schemeClr val="tx1"/>
                  </a:solidFill>
                  <a:miter lim="800000"/>
                  <a:headEnd/>
                  <a:tailEnd type="none" w="lg" len="lg"/>
                </a:ln>
              </p:spPr>
              <p:txBody>
                <a:bodyPr wrap="none" anchor="ctr"/>
                <a:lstStyle/>
                <a:p>
                  <a:endParaRPr lang="ru-RU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31801" name="Rectangle 93"/>
                <p:cNvSpPr>
                  <a:spLocks noChangeArrowheads="1"/>
                </p:cNvSpPr>
                <p:nvPr/>
              </p:nvSpPr>
              <p:spPr bwMode="auto">
                <a:xfrm>
                  <a:off x="2412" y="1689"/>
                  <a:ext cx="56" cy="96"/>
                </a:xfrm>
                <a:prstGeom prst="rect">
                  <a:avLst/>
                </a:prstGeom>
                <a:solidFill>
                  <a:schemeClr val="tx1"/>
                </a:solidFill>
                <a:ln w="12700">
                  <a:solidFill>
                    <a:schemeClr val="tx1"/>
                  </a:solidFill>
                  <a:miter lim="800000"/>
                  <a:headEnd/>
                  <a:tailEnd type="none" w="lg" len="lg"/>
                </a:ln>
              </p:spPr>
              <p:txBody>
                <a:bodyPr wrap="none" anchor="ctr"/>
                <a:lstStyle/>
                <a:p>
                  <a:endParaRPr lang="ru-RU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31802" name="Line 94"/>
                <p:cNvSpPr>
                  <a:spLocks noChangeShapeType="1"/>
                </p:cNvSpPr>
                <p:nvPr/>
              </p:nvSpPr>
              <p:spPr bwMode="auto">
                <a:xfrm flipV="1">
                  <a:off x="2440" y="1448"/>
                  <a:ext cx="0" cy="295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31777" name="Group 95"/>
              <p:cNvGrpSpPr>
                <a:grpSpLocks/>
              </p:cNvGrpSpPr>
              <p:nvPr/>
            </p:nvGrpSpPr>
            <p:grpSpPr bwMode="auto">
              <a:xfrm flipH="1">
                <a:off x="3646" y="3234"/>
                <a:ext cx="97" cy="236"/>
                <a:chOff x="2372" y="1448"/>
                <a:chExt cx="135" cy="339"/>
              </a:xfrm>
            </p:grpSpPr>
            <p:sp>
              <p:nvSpPr>
                <p:cNvPr id="31797" name="Rectangle 96"/>
                <p:cNvSpPr>
                  <a:spLocks noChangeArrowheads="1"/>
                </p:cNvSpPr>
                <p:nvPr/>
              </p:nvSpPr>
              <p:spPr bwMode="auto">
                <a:xfrm>
                  <a:off x="2372" y="1731"/>
                  <a:ext cx="135" cy="56"/>
                </a:xfrm>
                <a:prstGeom prst="rect">
                  <a:avLst/>
                </a:prstGeom>
                <a:solidFill>
                  <a:schemeClr val="tx1"/>
                </a:solidFill>
                <a:ln w="12700">
                  <a:solidFill>
                    <a:schemeClr val="tx1"/>
                  </a:solidFill>
                  <a:miter lim="800000"/>
                  <a:headEnd/>
                  <a:tailEnd type="none" w="lg" len="lg"/>
                </a:ln>
              </p:spPr>
              <p:txBody>
                <a:bodyPr wrap="none" anchor="ctr"/>
                <a:lstStyle/>
                <a:p>
                  <a:endParaRPr lang="ru-RU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31798" name="Rectangle 97"/>
                <p:cNvSpPr>
                  <a:spLocks noChangeArrowheads="1"/>
                </p:cNvSpPr>
                <p:nvPr/>
              </p:nvSpPr>
              <p:spPr bwMode="auto">
                <a:xfrm>
                  <a:off x="2412" y="1689"/>
                  <a:ext cx="56" cy="96"/>
                </a:xfrm>
                <a:prstGeom prst="rect">
                  <a:avLst/>
                </a:prstGeom>
                <a:solidFill>
                  <a:schemeClr val="tx1"/>
                </a:solidFill>
                <a:ln w="12700">
                  <a:solidFill>
                    <a:schemeClr val="tx1"/>
                  </a:solidFill>
                  <a:miter lim="800000"/>
                  <a:headEnd/>
                  <a:tailEnd type="none" w="lg" len="lg"/>
                </a:ln>
              </p:spPr>
              <p:txBody>
                <a:bodyPr wrap="none" anchor="ctr"/>
                <a:lstStyle/>
                <a:p>
                  <a:endParaRPr lang="ru-RU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31799" name="Line 98"/>
                <p:cNvSpPr>
                  <a:spLocks noChangeShapeType="1"/>
                </p:cNvSpPr>
                <p:nvPr/>
              </p:nvSpPr>
              <p:spPr bwMode="auto">
                <a:xfrm flipV="1">
                  <a:off x="2440" y="1448"/>
                  <a:ext cx="0" cy="295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31778" name="Group 103"/>
              <p:cNvGrpSpPr>
                <a:grpSpLocks/>
              </p:cNvGrpSpPr>
              <p:nvPr/>
            </p:nvGrpSpPr>
            <p:grpSpPr bwMode="auto">
              <a:xfrm flipH="1">
                <a:off x="5077" y="3232"/>
                <a:ext cx="98" cy="236"/>
                <a:chOff x="2372" y="1448"/>
                <a:chExt cx="135" cy="339"/>
              </a:xfrm>
            </p:grpSpPr>
            <p:sp>
              <p:nvSpPr>
                <p:cNvPr id="31794" name="Rectangle 104"/>
                <p:cNvSpPr>
                  <a:spLocks noChangeArrowheads="1"/>
                </p:cNvSpPr>
                <p:nvPr/>
              </p:nvSpPr>
              <p:spPr bwMode="auto">
                <a:xfrm>
                  <a:off x="2372" y="1731"/>
                  <a:ext cx="135" cy="56"/>
                </a:xfrm>
                <a:prstGeom prst="rect">
                  <a:avLst/>
                </a:prstGeom>
                <a:solidFill>
                  <a:schemeClr val="tx1"/>
                </a:solidFill>
                <a:ln w="12700">
                  <a:solidFill>
                    <a:schemeClr val="tx1"/>
                  </a:solidFill>
                  <a:miter lim="800000"/>
                  <a:headEnd/>
                  <a:tailEnd type="none" w="lg" len="lg"/>
                </a:ln>
              </p:spPr>
              <p:txBody>
                <a:bodyPr wrap="none" anchor="ctr"/>
                <a:lstStyle/>
                <a:p>
                  <a:endParaRPr lang="ru-RU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31795" name="Rectangle 105"/>
                <p:cNvSpPr>
                  <a:spLocks noChangeArrowheads="1"/>
                </p:cNvSpPr>
                <p:nvPr/>
              </p:nvSpPr>
              <p:spPr bwMode="auto">
                <a:xfrm>
                  <a:off x="2412" y="1689"/>
                  <a:ext cx="56" cy="96"/>
                </a:xfrm>
                <a:prstGeom prst="rect">
                  <a:avLst/>
                </a:prstGeom>
                <a:solidFill>
                  <a:schemeClr val="tx1"/>
                </a:solidFill>
                <a:ln w="12700">
                  <a:solidFill>
                    <a:schemeClr val="tx1"/>
                  </a:solidFill>
                  <a:miter lim="800000"/>
                  <a:headEnd/>
                  <a:tailEnd type="none" w="lg" len="lg"/>
                </a:ln>
              </p:spPr>
              <p:txBody>
                <a:bodyPr wrap="none" anchor="ctr"/>
                <a:lstStyle/>
                <a:p>
                  <a:endParaRPr lang="ru-RU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31796" name="Line 106"/>
                <p:cNvSpPr>
                  <a:spLocks noChangeShapeType="1"/>
                </p:cNvSpPr>
                <p:nvPr/>
              </p:nvSpPr>
              <p:spPr bwMode="auto">
                <a:xfrm flipV="1">
                  <a:off x="2440" y="1448"/>
                  <a:ext cx="0" cy="295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31779" name="Group 107"/>
              <p:cNvGrpSpPr>
                <a:grpSpLocks/>
              </p:cNvGrpSpPr>
              <p:nvPr/>
            </p:nvGrpSpPr>
            <p:grpSpPr bwMode="auto">
              <a:xfrm flipH="1">
                <a:off x="4925" y="2815"/>
                <a:ext cx="352" cy="509"/>
                <a:chOff x="1386" y="664"/>
                <a:chExt cx="487" cy="732"/>
              </a:xfrm>
            </p:grpSpPr>
            <p:sp>
              <p:nvSpPr>
                <p:cNvPr id="31792" name="Rectangle 108"/>
                <p:cNvSpPr>
                  <a:spLocks noChangeArrowheads="1"/>
                </p:cNvSpPr>
                <p:nvPr/>
              </p:nvSpPr>
              <p:spPr bwMode="auto">
                <a:xfrm>
                  <a:off x="1483" y="664"/>
                  <a:ext cx="160" cy="305"/>
                </a:xfrm>
                <a:prstGeom prst="rect">
                  <a:avLst/>
                </a:prstGeom>
                <a:noFill/>
                <a:ln w="12700">
                  <a:noFill/>
                  <a:miter lim="800000"/>
                  <a:headEnd/>
                  <a:tailEnd type="none" w="lg" len="lg"/>
                </a:ln>
              </p:spPr>
              <p:txBody>
                <a:bodyPr wrap="none">
                  <a:spAutoFit/>
                </a:bodyPr>
                <a:lstStyle/>
                <a:p>
                  <a:endParaRPr lang="ru-RU" altLang="ru-RU" sz="1600" b="1" baseline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pic>
              <p:nvPicPr>
                <p:cNvPr id="31793" name="Picture 109" descr="Компьютер-5"/>
                <p:cNvPicPr>
                  <a:picLocks noChangeAspect="1" noChangeArrowheads="1"/>
                </p:cNvPicPr>
                <p:nvPr/>
              </p:nvPicPr>
              <p:blipFill>
                <a:blip r:embed="rId3"/>
                <a:srcRect/>
                <a:stretch>
                  <a:fillRect/>
                </a:stretch>
              </p:blipFill>
              <p:spPr bwMode="auto">
                <a:xfrm>
                  <a:off x="1386" y="877"/>
                  <a:ext cx="487" cy="51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grpSp>
            <p:nvGrpSpPr>
              <p:cNvPr id="31780" name="Group 110"/>
              <p:cNvGrpSpPr>
                <a:grpSpLocks/>
              </p:cNvGrpSpPr>
              <p:nvPr/>
            </p:nvGrpSpPr>
            <p:grpSpPr bwMode="auto">
              <a:xfrm flipH="1">
                <a:off x="4457" y="2815"/>
                <a:ext cx="352" cy="509"/>
                <a:chOff x="1386" y="664"/>
                <a:chExt cx="487" cy="732"/>
              </a:xfrm>
            </p:grpSpPr>
            <p:sp>
              <p:nvSpPr>
                <p:cNvPr id="31790" name="Rectangle 111"/>
                <p:cNvSpPr>
                  <a:spLocks noChangeArrowheads="1"/>
                </p:cNvSpPr>
                <p:nvPr/>
              </p:nvSpPr>
              <p:spPr bwMode="auto">
                <a:xfrm>
                  <a:off x="1486" y="664"/>
                  <a:ext cx="160" cy="305"/>
                </a:xfrm>
                <a:prstGeom prst="rect">
                  <a:avLst/>
                </a:prstGeom>
                <a:noFill/>
                <a:ln w="12700">
                  <a:noFill/>
                  <a:miter lim="800000"/>
                  <a:headEnd/>
                  <a:tailEnd type="none" w="lg" len="lg"/>
                </a:ln>
              </p:spPr>
              <p:txBody>
                <a:bodyPr wrap="none">
                  <a:spAutoFit/>
                </a:bodyPr>
                <a:lstStyle/>
                <a:p>
                  <a:endParaRPr lang="ru-RU" altLang="ru-RU" sz="1600" b="1" baseline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pic>
              <p:nvPicPr>
                <p:cNvPr id="31791" name="Picture 112" descr="Компьютер-5"/>
                <p:cNvPicPr>
                  <a:picLocks noChangeAspect="1" noChangeArrowheads="1"/>
                </p:cNvPicPr>
                <p:nvPr/>
              </p:nvPicPr>
              <p:blipFill>
                <a:blip r:embed="rId3"/>
                <a:srcRect/>
                <a:stretch>
                  <a:fillRect/>
                </a:stretch>
              </p:blipFill>
              <p:spPr bwMode="auto">
                <a:xfrm>
                  <a:off x="1386" y="877"/>
                  <a:ext cx="487" cy="51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grpSp>
            <p:nvGrpSpPr>
              <p:cNvPr id="31781" name="Group 113"/>
              <p:cNvGrpSpPr>
                <a:grpSpLocks/>
              </p:cNvGrpSpPr>
              <p:nvPr/>
            </p:nvGrpSpPr>
            <p:grpSpPr bwMode="auto">
              <a:xfrm flipH="1">
                <a:off x="3989" y="2815"/>
                <a:ext cx="352" cy="509"/>
                <a:chOff x="1386" y="664"/>
                <a:chExt cx="487" cy="732"/>
              </a:xfrm>
            </p:grpSpPr>
            <p:sp>
              <p:nvSpPr>
                <p:cNvPr id="31788" name="Rectangle 114"/>
                <p:cNvSpPr>
                  <a:spLocks noChangeArrowheads="1"/>
                </p:cNvSpPr>
                <p:nvPr/>
              </p:nvSpPr>
              <p:spPr bwMode="auto">
                <a:xfrm>
                  <a:off x="1486" y="664"/>
                  <a:ext cx="160" cy="305"/>
                </a:xfrm>
                <a:prstGeom prst="rect">
                  <a:avLst/>
                </a:prstGeom>
                <a:noFill/>
                <a:ln w="12700">
                  <a:noFill/>
                  <a:miter lim="800000"/>
                  <a:headEnd/>
                  <a:tailEnd type="none" w="lg" len="lg"/>
                </a:ln>
              </p:spPr>
              <p:txBody>
                <a:bodyPr wrap="none">
                  <a:spAutoFit/>
                </a:bodyPr>
                <a:lstStyle/>
                <a:p>
                  <a:endParaRPr lang="ru-RU" altLang="ru-RU" sz="1600" b="1" baseline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pic>
              <p:nvPicPr>
                <p:cNvPr id="31789" name="Picture 115" descr="Компьютер-5"/>
                <p:cNvPicPr>
                  <a:picLocks noChangeAspect="1" noChangeArrowheads="1"/>
                </p:cNvPicPr>
                <p:nvPr/>
              </p:nvPicPr>
              <p:blipFill>
                <a:blip r:embed="rId3"/>
                <a:srcRect/>
                <a:stretch>
                  <a:fillRect/>
                </a:stretch>
              </p:blipFill>
              <p:spPr bwMode="auto">
                <a:xfrm>
                  <a:off x="1386" y="877"/>
                  <a:ext cx="487" cy="51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grpSp>
            <p:nvGrpSpPr>
              <p:cNvPr id="31782" name="Group 116"/>
              <p:cNvGrpSpPr>
                <a:grpSpLocks/>
              </p:cNvGrpSpPr>
              <p:nvPr/>
            </p:nvGrpSpPr>
            <p:grpSpPr bwMode="auto">
              <a:xfrm flipH="1">
                <a:off x="3521" y="2815"/>
                <a:ext cx="352" cy="509"/>
                <a:chOff x="1386" y="664"/>
                <a:chExt cx="487" cy="732"/>
              </a:xfrm>
            </p:grpSpPr>
            <p:sp>
              <p:nvSpPr>
                <p:cNvPr id="31786" name="Rectangle 117"/>
                <p:cNvSpPr>
                  <a:spLocks noChangeArrowheads="1"/>
                </p:cNvSpPr>
                <p:nvPr/>
              </p:nvSpPr>
              <p:spPr bwMode="auto">
                <a:xfrm>
                  <a:off x="1480" y="664"/>
                  <a:ext cx="160" cy="305"/>
                </a:xfrm>
                <a:prstGeom prst="rect">
                  <a:avLst/>
                </a:prstGeom>
                <a:noFill/>
                <a:ln w="12700">
                  <a:noFill/>
                  <a:miter lim="800000"/>
                  <a:headEnd/>
                  <a:tailEnd type="none" w="lg" len="lg"/>
                </a:ln>
              </p:spPr>
              <p:txBody>
                <a:bodyPr wrap="none">
                  <a:spAutoFit/>
                </a:bodyPr>
                <a:lstStyle/>
                <a:p>
                  <a:endParaRPr lang="ru-RU" altLang="ru-RU" sz="1600" b="1" baseline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pic>
              <p:nvPicPr>
                <p:cNvPr id="31787" name="Picture 118" descr="Компьютер-5"/>
                <p:cNvPicPr>
                  <a:picLocks noChangeAspect="1" noChangeArrowheads="1"/>
                </p:cNvPicPr>
                <p:nvPr/>
              </p:nvPicPr>
              <p:blipFill>
                <a:blip r:embed="rId3"/>
                <a:srcRect/>
                <a:stretch>
                  <a:fillRect/>
                </a:stretch>
              </p:blipFill>
              <p:spPr bwMode="auto">
                <a:xfrm>
                  <a:off x="1386" y="877"/>
                  <a:ext cx="487" cy="51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grpSp>
            <p:nvGrpSpPr>
              <p:cNvPr id="31783" name="Group 119"/>
              <p:cNvGrpSpPr>
                <a:grpSpLocks/>
              </p:cNvGrpSpPr>
              <p:nvPr/>
            </p:nvGrpSpPr>
            <p:grpSpPr bwMode="auto">
              <a:xfrm flipH="1">
                <a:off x="5394" y="3420"/>
                <a:ext cx="77" cy="59"/>
                <a:chOff x="1320" y="1716"/>
                <a:chExt cx="106" cy="84"/>
              </a:xfrm>
            </p:grpSpPr>
            <p:sp>
              <p:nvSpPr>
                <p:cNvPr id="31784" name="AutoShape 120"/>
                <p:cNvSpPr>
                  <a:spLocks noChangeArrowheads="1"/>
                </p:cNvSpPr>
                <p:nvPr/>
              </p:nvSpPr>
              <p:spPr bwMode="auto">
                <a:xfrm>
                  <a:off x="1320" y="1730"/>
                  <a:ext cx="89" cy="56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969696"/>
                </a:solidFill>
                <a:ln w="12700">
                  <a:solidFill>
                    <a:srgbClr val="808080"/>
                  </a:solidFill>
                  <a:round/>
                  <a:headEnd/>
                  <a:tailEnd type="none" w="lg" len="lg"/>
                </a:ln>
              </p:spPr>
              <p:txBody>
                <a:bodyPr wrap="none" anchor="ctr"/>
                <a:lstStyle/>
                <a:p>
                  <a:endParaRPr lang="ru-RU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31785" name="Rectangle 121"/>
                <p:cNvSpPr>
                  <a:spLocks noChangeArrowheads="1"/>
                </p:cNvSpPr>
                <p:nvPr/>
              </p:nvSpPr>
              <p:spPr bwMode="auto">
                <a:xfrm>
                  <a:off x="1370" y="1716"/>
                  <a:ext cx="56" cy="84"/>
                </a:xfrm>
                <a:prstGeom prst="rect">
                  <a:avLst/>
                </a:prstGeom>
                <a:solidFill>
                  <a:srgbClr val="969696"/>
                </a:solidFill>
                <a:ln w="12700">
                  <a:solidFill>
                    <a:srgbClr val="808080"/>
                  </a:solidFill>
                  <a:miter lim="800000"/>
                  <a:headEnd/>
                  <a:tailEnd type="none" w="lg" len="lg"/>
                </a:ln>
              </p:spPr>
              <p:txBody>
                <a:bodyPr wrap="none" anchor="ctr"/>
                <a:lstStyle/>
                <a:p>
                  <a:endParaRPr lang="ru-RU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p:grpSp>
        </p:grpSp>
      </p:grpSp>
      <p:sp>
        <p:nvSpPr>
          <p:cNvPr id="31754" name="Rectangle 127"/>
          <p:cNvSpPr>
            <a:spLocks noChangeArrowheads="1"/>
          </p:cNvSpPr>
          <p:nvPr/>
        </p:nvSpPr>
        <p:spPr bwMode="auto">
          <a:xfrm>
            <a:off x="5915025" y="5994400"/>
            <a:ext cx="2273300" cy="40005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r>
              <a:rPr lang="ru-RU" altLang="ru-RU" sz="2000" baseline="0">
                <a:latin typeface="Times New Roman" pitchFamily="18" charset="0"/>
                <a:cs typeface="Times New Roman" pitchFamily="18" charset="0"/>
              </a:rPr>
              <a:t>до 50 компьютеров</a:t>
            </a:r>
          </a:p>
        </p:txBody>
      </p:sp>
      <p:grpSp>
        <p:nvGrpSpPr>
          <p:cNvPr id="31755" name="Group 133"/>
          <p:cNvGrpSpPr>
            <a:grpSpLocks/>
          </p:cNvGrpSpPr>
          <p:nvPr/>
        </p:nvGrpSpPr>
        <p:grpSpPr bwMode="auto">
          <a:xfrm>
            <a:off x="933450" y="5451475"/>
            <a:ext cx="4578350" cy="1258888"/>
            <a:chOff x="588" y="3434"/>
            <a:chExt cx="2884" cy="793"/>
          </a:xfrm>
        </p:grpSpPr>
        <p:grpSp>
          <p:nvGrpSpPr>
            <p:cNvPr id="31756" name="Group 67"/>
            <p:cNvGrpSpPr>
              <a:grpSpLocks/>
            </p:cNvGrpSpPr>
            <p:nvPr/>
          </p:nvGrpSpPr>
          <p:grpSpPr bwMode="auto">
            <a:xfrm>
              <a:off x="846" y="3505"/>
              <a:ext cx="681" cy="681"/>
              <a:chOff x="1185" y="3172"/>
              <a:chExt cx="431" cy="431"/>
            </a:xfrm>
          </p:grpSpPr>
          <p:sp>
            <p:nvSpPr>
              <p:cNvPr id="31768" name="Oval 62"/>
              <p:cNvSpPr>
                <a:spLocks noChangeArrowheads="1"/>
              </p:cNvSpPr>
              <p:nvPr/>
            </p:nvSpPr>
            <p:spPr bwMode="auto">
              <a:xfrm>
                <a:off x="1331" y="3318"/>
                <a:ext cx="139" cy="139"/>
              </a:xfrm>
              <a:prstGeom prst="ellipse">
                <a:avLst/>
              </a:prstGeom>
              <a:noFill/>
              <a:ln w="12700">
                <a:solidFill>
                  <a:schemeClr val="tx1"/>
                </a:solidFill>
                <a:prstDash val="dash"/>
                <a:round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31769" name="Oval 64"/>
              <p:cNvSpPr>
                <a:spLocks noChangeArrowheads="1"/>
              </p:cNvSpPr>
              <p:nvPr/>
            </p:nvSpPr>
            <p:spPr bwMode="auto">
              <a:xfrm>
                <a:off x="1262" y="3249"/>
                <a:ext cx="276" cy="277"/>
              </a:xfrm>
              <a:prstGeom prst="ellipse">
                <a:avLst/>
              </a:prstGeom>
              <a:noFill/>
              <a:ln w="12700">
                <a:solidFill>
                  <a:schemeClr val="tx1"/>
                </a:solidFill>
                <a:prstDash val="dash"/>
                <a:round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31770" name="Oval 65"/>
              <p:cNvSpPr>
                <a:spLocks noChangeArrowheads="1"/>
              </p:cNvSpPr>
              <p:nvPr/>
            </p:nvSpPr>
            <p:spPr bwMode="auto">
              <a:xfrm>
                <a:off x="1185" y="3172"/>
                <a:ext cx="431" cy="431"/>
              </a:xfrm>
              <a:prstGeom prst="ellipse">
                <a:avLst/>
              </a:prstGeom>
              <a:noFill/>
              <a:ln w="12700">
                <a:solidFill>
                  <a:schemeClr val="tx1"/>
                </a:solidFill>
                <a:prstDash val="dash"/>
                <a:round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31757" name="Group 76"/>
            <p:cNvGrpSpPr>
              <a:grpSpLocks/>
            </p:cNvGrpSpPr>
            <p:nvPr/>
          </p:nvGrpSpPr>
          <p:grpSpPr bwMode="auto">
            <a:xfrm>
              <a:off x="1731" y="3505"/>
              <a:ext cx="681" cy="681"/>
              <a:chOff x="1185" y="3172"/>
              <a:chExt cx="431" cy="431"/>
            </a:xfrm>
          </p:grpSpPr>
          <p:sp>
            <p:nvSpPr>
              <p:cNvPr id="31765" name="Oval 77"/>
              <p:cNvSpPr>
                <a:spLocks noChangeArrowheads="1"/>
              </p:cNvSpPr>
              <p:nvPr/>
            </p:nvSpPr>
            <p:spPr bwMode="auto">
              <a:xfrm>
                <a:off x="1331" y="3318"/>
                <a:ext cx="139" cy="139"/>
              </a:xfrm>
              <a:prstGeom prst="ellipse">
                <a:avLst/>
              </a:prstGeom>
              <a:noFill/>
              <a:ln w="12700">
                <a:solidFill>
                  <a:schemeClr val="tx1"/>
                </a:solidFill>
                <a:prstDash val="dash"/>
                <a:round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31766" name="Oval 78"/>
              <p:cNvSpPr>
                <a:spLocks noChangeArrowheads="1"/>
              </p:cNvSpPr>
              <p:nvPr/>
            </p:nvSpPr>
            <p:spPr bwMode="auto">
              <a:xfrm>
                <a:off x="1262" y="3249"/>
                <a:ext cx="276" cy="277"/>
              </a:xfrm>
              <a:prstGeom prst="ellipse">
                <a:avLst/>
              </a:prstGeom>
              <a:noFill/>
              <a:ln w="12700">
                <a:solidFill>
                  <a:schemeClr val="tx1"/>
                </a:solidFill>
                <a:prstDash val="dash"/>
                <a:round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31767" name="Oval 79"/>
              <p:cNvSpPr>
                <a:spLocks noChangeArrowheads="1"/>
              </p:cNvSpPr>
              <p:nvPr/>
            </p:nvSpPr>
            <p:spPr bwMode="auto">
              <a:xfrm>
                <a:off x="1185" y="3172"/>
                <a:ext cx="431" cy="431"/>
              </a:xfrm>
              <a:prstGeom prst="ellipse">
                <a:avLst/>
              </a:prstGeom>
              <a:noFill/>
              <a:ln w="12700">
                <a:solidFill>
                  <a:schemeClr val="tx1"/>
                </a:solidFill>
                <a:prstDash val="dash"/>
                <a:round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31758" name="Group 80"/>
            <p:cNvGrpSpPr>
              <a:grpSpLocks/>
            </p:cNvGrpSpPr>
            <p:nvPr/>
          </p:nvGrpSpPr>
          <p:grpSpPr bwMode="auto">
            <a:xfrm>
              <a:off x="2791" y="3546"/>
              <a:ext cx="681" cy="681"/>
              <a:chOff x="1185" y="3172"/>
              <a:chExt cx="431" cy="431"/>
            </a:xfrm>
          </p:grpSpPr>
          <p:sp>
            <p:nvSpPr>
              <p:cNvPr id="31762" name="Oval 81"/>
              <p:cNvSpPr>
                <a:spLocks noChangeArrowheads="1"/>
              </p:cNvSpPr>
              <p:nvPr/>
            </p:nvSpPr>
            <p:spPr bwMode="auto">
              <a:xfrm>
                <a:off x="1331" y="3318"/>
                <a:ext cx="139" cy="139"/>
              </a:xfrm>
              <a:prstGeom prst="ellipse">
                <a:avLst/>
              </a:prstGeom>
              <a:noFill/>
              <a:ln w="12700">
                <a:solidFill>
                  <a:schemeClr val="tx1"/>
                </a:solidFill>
                <a:prstDash val="dash"/>
                <a:round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31763" name="Oval 82"/>
              <p:cNvSpPr>
                <a:spLocks noChangeArrowheads="1"/>
              </p:cNvSpPr>
              <p:nvPr/>
            </p:nvSpPr>
            <p:spPr bwMode="auto">
              <a:xfrm>
                <a:off x="1262" y="3249"/>
                <a:ext cx="276" cy="277"/>
              </a:xfrm>
              <a:prstGeom prst="ellipse">
                <a:avLst/>
              </a:prstGeom>
              <a:noFill/>
              <a:ln w="12700">
                <a:solidFill>
                  <a:schemeClr val="tx1"/>
                </a:solidFill>
                <a:prstDash val="dash"/>
                <a:round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31764" name="Oval 83"/>
              <p:cNvSpPr>
                <a:spLocks noChangeArrowheads="1"/>
              </p:cNvSpPr>
              <p:nvPr/>
            </p:nvSpPr>
            <p:spPr bwMode="auto">
              <a:xfrm>
                <a:off x="1185" y="3172"/>
                <a:ext cx="431" cy="431"/>
              </a:xfrm>
              <a:prstGeom prst="ellipse">
                <a:avLst/>
              </a:prstGeom>
              <a:noFill/>
              <a:ln w="12700">
                <a:solidFill>
                  <a:schemeClr val="tx1"/>
                </a:solidFill>
                <a:prstDash val="dash"/>
                <a:round/>
                <a:headEnd/>
                <a:tailEnd type="none" w="lg" len="lg"/>
              </a:ln>
            </p:spPr>
            <p:txBody>
              <a:bodyPr wrap="none" anchor="ctr"/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pic>
          <p:nvPicPr>
            <p:cNvPr id="31759" name="Picture 128" descr="NootBook-2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588" y="3434"/>
              <a:ext cx="678" cy="6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760" name="Picture 129" descr="NootBook-2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565" y="3475"/>
              <a:ext cx="678" cy="6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761" name="Picture 130" descr="NootBook-2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2507" y="3510"/>
              <a:ext cx="678" cy="6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5" descr="http://kunegin.narod.ru/ref2/wireless/images/acc_05.gif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351338" y="3263900"/>
            <a:ext cx="4198937" cy="3201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Text Box 7"/>
          <p:cNvSpPr txBox="1">
            <a:spLocks noChangeArrowheads="1"/>
          </p:cNvSpPr>
          <p:nvPr/>
        </p:nvSpPr>
        <p:spPr bwMode="auto">
          <a:xfrm>
            <a:off x="428625" y="857250"/>
            <a:ext cx="8251825" cy="371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361950" algn="just" eaLnBrk="0" hangingPunct="0">
              <a:lnSpc>
                <a:spcPct val="120000"/>
              </a:lnSpc>
            </a:pPr>
            <a:r>
              <a:rPr lang="ru-RU" sz="2000" baseline="0">
                <a:latin typeface="Times New Roman" pitchFamily="18" charset="0"/>
                <a:cs typeface="Times New Roman" pitchFamily="18" charset="0"/>
              </a:rPr>
              <a:t>Для повышения скорости передачи данных по телефонным линиям разработана техология ADSL (Asymmetric Digital Subscriber Line - асимметричная цифровая абонентская линия). </a:t>
            </a:r>
          </a:p>
          <a:p>
            <a:pPr indent="361950" algn="just" eaLnBrk="0" hangingPunct="0">
              <a:lnSpc>
                <a:spcPct val="120000"/>
              </a:lnSpc>
            </a:pPr>
            <a:r>
              <a:rPr lang="ru-RU" sz="2000" baseline="0">
                <a:latin typeface="Times New Roman" pitchFamily="18" charset="0"/>
                <a:cs typeface="Times New Roman" pitchFamily="18" charset="0"/>
              </a:rPr>
              <a:t>Как правило, пользователь загружает из Интернета на свой компьютер большой объём информации, а в обратном направлении передаёт значительно меньший объём информации.</a:t>
            </a:r>
          </a:p>
          <a:p>
            <a:pPr indent="361950" algn="just" eaLnBrk="0" hangingPunct="0">
              <a:lnSpc>
                <a:spcPct val="120000"/>
              </a:lnSpc>
            </a:pPr>
            <a:r>
              <a:rPr lang="ru-RU" sz="2000" baseline="0">
                <a:latin typeface="Times New Roman" pitchFamily="18" charset="0"/>
                <a:cs typeface="Times New Roman" pitchFamily="18" charset="0"/>
              </a:rPr>
              <a:t>Специальное оборудование, подключаемое к телефонной линии, обеспечивает достаточно высокую входящую и более низкую исходящую скорость передачи данных.</a:t>
            </a:r>
          </a:p>
          <a:p>
            <a:pPr indent="361950" algn="just" eaLnBrk="0" hangingPunct="0">
              <a:lnSpc>
                <a:spcPct val="120000"/>
              </a:lnSpc>
            </a:pPr>
            <a:endParaRPr lang="ru-RU" baseline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772" name="Text Box 3"/>
          <p:cNvSpPr txBox="1">
            <a:spLocks noChangeArrowheads="1"/>
          </p:cNvSpPr>
          <p:nvPr/>
        </p:nvSpPr>
        <p:spPr bwMode="auto">
          <a:xfrm>
            <a:off x="463550" y="328613"/>
            <a:ext cx="8072438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altLang="ru-RU" sz="3000" b="1" baseline="0">
                <a:latin typeface="Times New Roman" pitchFamily="18" charset="0"/>
                <a:cs typeface="Times New Roman" pitchFamily="18" charset="0"/>
              </a:rPr>
              <a:t>Технология </a:t>
            </a:r>
            <a:r>
              <a:rPr lang="en-US" altLang="ru-RU" sz="3000" b="1" baseline="0">
                <a:latin typeface="Times New Roman" pitchFamily="18" charset="0"/>
                <a:cs typeface="Times New Roman" pitchFamily="18" charset="0"/>
              </a:rPr>
              <a:t> ADSL</a:t>
            </a:r>
            <a:endParaRPr lang="ru-RU" altLang="ru-RU" sz="3000" b="1" baseline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4655</TotalTime>
  <Words>2020</Words>
  <Application>Microsoft Office PowerPoint</Application>
  <PresentationFormat>Экран (4:3)</PresentationFormat>
  <Paragraphs>236</Paragraphs>
  <Slides>27</Slides>
  <Notes>15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7" baseType="lpstr">
      <vt:lpstr>Arial</vt:lpstr>
      <vt:lpstr>Verdana</vt:lpstr>
      <vt:lpstr>Wingdings 2</vt:lpstr>
      <vt:lpstr>Courier New</vt:lpstr>
      <vt:lpstr>Times New Roman</vt:lpstr>
      <vt:lpstr>Wingdings</vt:lpstr>
      <vt:lpstr>굴림</vt:lpstr>
      <vt:lpstr>HY헤드라인M</vt:lpstr>
      <vt:lpstr>Аспект</vt:lpstr>
      <vt:lpstr>Image</vt:lpstr>
      <vt:lpstr>Компьютерные сети</vt:lpstr>
      <vt:lpstr>Слайд 2</vt:lpstr>
      <vt:lpstr>Слайд 3</vt:lpstr>
      <vt:lpstr>Слайд 4</vt:lpstr>
      <vt:lpstr>Слайд 5</vt:lpstr>
      <vt:lpstr>Компьютерная сеть как средство массовой коммуникации</vt:lpstr>
      <vt:lpstr>Internet предоставляет пользователям всевозможные информационные и коммуникационные услуги.</vt:lpstr>
      <vt:lpstr>World Wide Web </vt:lpstr>
      <vt:lpstr>Электронная почта</vt:lpstr>
      <vt:lpstr>Форумы и чаты</vt:lpstr>
      <vt:lpstr>Социальные сети стали своего рода Интернет-пристанищем, где каждый может найти техническую и социальную базу для создания своего виртуального «Я». 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</vt:vector>
  </TitlesOfParts>
  <Company>163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Программное обеспечение (ПО)</dc:title>
  <dc:creator>kp</dc:creator>
  <cp:lastModifiedBy>Элла</cp:lastModifiedBy>
  <cp:revision>580</cp:revision>
  <dcterms:created xsi:type="dcterms:W3CDTF">2007-01-31T19:13:48Z</dcterms:created>
  <dcterms:modified xsi:type="dcterms:W3CDTF">2020-01-19T09:28:24Z</dcterms:modified>
</cp:coreProperties>
</file>