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75" r:id="rId2"/>
    <p:sldId id="287" r:id="rId3"/>
    <p:sldId id="305" r:id="rId4"/>
    <p:sldId id="288" r:id="rId5"/>
    <p:sldId id="289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5" r:id="rId15"/>
    <p:sldId id="314" r:id="rId16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1" autoAdjust="0"/>
    <p:restoredTop sz="94660" autoAdjust="0"/>
  </p:normalViewPr>
  <p:slideViewPr>
    <p:cSldViewPr>
      <p:cViewPr varScale="1">
        <p:scale>
          <a:sx n="75" d="100"/>
          <a:sy n="75" d="100"/>
        </p:scale>
        <p:origin x="-114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D2BFBB69-9DA0-41D9-A127-F9E2E7C7151A}" type="datetimeFigureOut">
              <a:rPr lang="ru-RU"/>
              <a:pPr>
                <a:defRPr/>
              </a:pPr>
              <a:t>19.01.2020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6E42E8A-01E5-4866-BAB7-478C71F4B4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CE526A3-E57F-456A-B7CB-7473FE3FA6D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6B1505-13B6-4412-AB00-AB18AA83CF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656FA2DC-AD5F-4CBD-98DC-FBB29266FC8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AE89B0-CD6F-456B-BCFC-C5DCC5AA1D9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18EE-3DDB-4F75-B344-89D21DF148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CE662-F1C1-4828-9A15-CD58392F92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CE48BD-8BC8-4522-9912-A0E4EB840A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FA5606-C30A-4BF0-B87F-044CB939BF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334EA441-B1AC-4F3A-80E7-98D80CDF57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C725BB-E16D-4785-91D3-814890A83DB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D2F0A6-9360-4198-BE9F-828A4F5BD6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BC820203-C1E4-4180-9132-4C467CE4EB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cover dir="r"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1428735"/>
            <a:ext cx="8351837" cy="1571637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5400" b="1" dirty="0" smtClean="0">
                <a:latin typeface="Courier New" pitchFamily="49" charset="0"/>
                <a:cs typeface="Courier New" pitchFamily="49" charset="0"/>
              </a:rPr>
              <a:t>Файл</a:t>
            </a:r>
            <a:br>
              <a:rPr lang="ru-RU" altLang="ru-RU" sz="5400" b="1" dirty="0" smtClean="0">
                <a:latin typeface="Courier New" pitchFamily="49" charset="0"/>
                <a:cs typeface="Courier New" pitchFamily="49" charset="0"/>
              </a:rPr>
            </a:br>
            <a:r>
              <a:rPr lang="ru-RU" altLang="ru-RU" sz="5400" b="1" dirty="0" smtClean="0">
                <a:latin typeface="Courier New" pitchFamily="49" charset="0"/>
                <a:cs typeface="Courier New" pitchFamily="49" charset="0"/>
              </a:rPr>
              <a:t>Файловая система</a:t>
            </a:r>
            <a:endParaRPr lang="ru-RU" sz="5400" b="1" dirty="0" smtClean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Файл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95288" y="1785926"/>
            <a:ext cx="842486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altLang="ru-RU" sz="2800" dirty="0"/>
              <a:t>Все программы и данные хранятся в долговременной памяти компьютера в виде файлов</a:t>
            </a:r>
            <a:r>
              <a:rPr lang="ru-RU" altLang="ru-RU" sz="2800" dirty="0" smtClean="0"/>
              <a:t>.</a:t>
            </a:r>
          </a:p>
          <a:p>
            <a:pPr algn="l"/>
            <a:r>
              <a:rPr lang="ru-RU" sz="2800" dirty="0" smtClean="0"/>
              <a:t>Файлом называется информация, хранящаяся на внешнем носителе и объединенная общим именем. Слово </a:t>
            </a:r>
            <a:r>
              <a:rPr lang="ru-RU" sz="2800" dirty="0" err="1" smtClean="0"/>
              <a:t>File</a:t>
            </a:r>
            <a:r>
              <a:rPr lang="ru-RU" sz="2800" dirty="0" smtClean="0"/>
              <a:t> до появления PC обозначала обыкновенную папку. Каждый файл занимает определенный фрагмент внешней памяти. При удалении файла удаляется только имя и информация внутри файла, а не слот памяти, в котором находится файл.</a:t>
            </a:r>
            <a:endParaRPr lang="ru-RU" altLang="ru-RU" sz="2800" dirty="0" smtClean="0"/>
          </a:p>
          <a:p>
            <a:pPr algn="just"/>
            <a:endParaRPr lang="ru-RU" altLang="ru-RU" sz="2800" dirty="0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Имя файла</a:t>
            </a:r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1"/>
          </p:nvPr>
        </p:nvSpPr>
        <p:spPr>
          <a:xfrm>
            <a:off x="428596" y="1928802"/>
            <a:ext cx="8229600" cy="30003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Практически во всех операционных системах имя файла состоит из двух частей - собственного имени и расширения. Расширение указывает на то, какого рода информация хранится в данном файле.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Группа 14"/>
          <p:cNvGrpSpPr>
            <a:grpSpLocks/>
          </p:cNvGrpSpPr>
          <p:nvPr/>
        </p:nvGrpSpPr>
        <p:grpSpPr bwMode="auto">
          <a:xfrm>
            <a:off x="2571736" y="4214818"/>
            <a:ext cx="4060825" cy="1636713"/>
            <a:chOff x="2483199" y="4473986"/>
            <a:chExt cx="4059718" cy="1636086"/>
          </a:xfrm>
        </p:grpSpPr>
        <p:sp>
          <p:nvSpPr>
            <p:cNvPr id="8" name="TextBox 7"/>
            <p:cNvSpPr txBox="1"/>
            <p:nvPr/>
          </p:nvSpPr>
          <p:spPr>
            <a:xfrm>
              <a:off x="3125966" y="4473986"/>
              <a:ext cx="3024950" cy="5855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3200" b="1" dirty="0">
                  <a:solidFill>
                    <a:schemeClr val="tx2">
                      <a:lumMod val="75000"/>
                    </a:schemeClr>
                  </a:solidFill>
                </a:rPr>
                <a:t>Пример</a:t>
              </a:r>
              <a:r>
                <a:rPr lang="en-US" sz="3200" b="1" dirty="0">
                  <a:solidFill>
                    <a:schemeClr val="tx2">
                      <a:lumMod val="75000"/>
                    </a:schemeClr>
                  </a:solidFill>
                </a:rPr>
                <a:t> </a:t>
              </a:r>
              <a:r>
                <a:rPr lang="ru-RU" sz="3200" b="1" dirty="0">
                  <a:solidFill>
                    <a:schemeClr val="tx2">
                      <a:lumMod val="75000"/>
                    </a:schemeClr>
                  </a:solidFill>
                </a:rPr>
                <a:t>. </a:t>
              </a:r>
              <a:r>
                <a:rPr lang="en-US" sz="3200" b="1" dirty="0">
                  <a:solidFill>
                    <a:schemeClr val="tx2">
                      <a:lumMod val="75000"/>
                    </a:schemeClr>
                  </a:solidFill>
                </a:rPr>
                <a:t>doc</a:t>
              </a:r>
              <a:endParaRPr lang="ru-RU" sz="32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9" name="Правая фигурная скобка 8"/>
            <p:cNvSpPr/>
            <p:nvPr/>
          </p:nvSpPr>
          <p:spPr>
            <a:xfrm rot="5400000">
              <a:off x="3943331" y="4370759"/>
              <a:ext cx="433222" cy="1496605"/>
            </a:xfrm>
            <a:prstGeom prst="rightBrace">
              <a:avLst>
                <a:gd name="adj1" fmla="val 8333"/>
                <a:gd name="adj2" fmla="val 50000"/>
              </a:avLst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0" name="Правая фигурная скобка 9"/>
            <p:cNvSpPr/>
            <p:nvPr/>
          </p:nvSpPr>
          <p:spPr>
            <a:xfrm rot="5400000">
              <a:off x="5247912" y="4780222"/>
              <a:ext cx="433222" cy="677678"/>
            </a:xfrm>
            <a:prstGeom prst="rightBrace">
              <a:avLst>
                <a:gd name="adj1" fmla="val 21160"/>
                <a:gd name="adj2" fmla="val 43861"/>
              </a:avLst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1" name="TextBox 12"/>
            <p:cNvSpPr txBox="1">
              <a:spLocks noChangeArrowheads="1"/>
            </p:cNvSpPr>
            <p:nvPr/>
          </p:nvSpPr>
          <p:spPr bwMode="auto">
            <a:xfrm>
              <a:off x="2483199" y="5279075"/>
              <a:ext cx="2181947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altLang="ru-RU" sz="2400"/>
                <a:t>Собственное имя файла</a:t>
              </a:r>
            </a:p>
          </p:txBody>
        </p:sp>
        <p:sp>
          <p:nvSpPr>
            <p:cNvPr id="12" name="TextBox 13"/>
            <p:cNvSpPr txBox="1">
              <a:spLocks noChangeArrowheads="1"/>
            </p:cNvSpPr>
            <p:nvPr/>
          </p:nvSpPr>
          <p:spPr bwMode="auto">
            <a:xfrm>
              <a:off x="4360970" y="5283362"/>
              <a:ext cx="2181947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altLang="ru-RU" sz="2400"/>
                <a:t>Расширение</a:t>
              </a: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Правила записи имени файла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28596" y="1714488"/>
            <a:ext cx="8229600" cy="5143512"/>
          </a:xfrm>
        </p:spPr>
        <p:txBody>
          <a:bodyPr/>
          <a:lstStyle/>
          <a:p>
            <a:pPr marL="711200" indent="-711200" eaLnBrk="1" hangingPunct="1">
              <a:buFont typeface="Wingdings" pitchFamily="2" charset="2"/>
              <a:buChar char="Ø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Имя файла может включать до 255 символов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(кроме символов </a:t>
            </a:r>
            <a:r>
              <a:rPr lang="ru-RU" alt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\ / : *?</a:t>
            </a:r>
            <a:r>
              <a:rPr lang="en-US" alt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” &lt; &gt; |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711200" indent="-711200" eaLnBrk="1" hangingPunct="1">
              <a:buFont typeface="Wingdings" pitchFamily="2" charset="2"/>
              <a:buChar char="Ø"/>
              <a:defRPr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Разрешается использовать символы национальных алфавитов, в частности русского. В имени файла можно использовать несколько точек.</a:t>
            </a:r>
            <a:endParaRPr lang="en-US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711200" indent="-711200" eaLnBrk="1" hangingPunct="1">
              <a:buFont typeface="Wingdings" pitchFamily="2" charset="2"/>
              <a:buChar char="Ø"/>
              <a:defRPr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Расширение файла определяет его тип (программа, данные текстового типа и др.). Расширение записывается 2-4 строчными латинскими буквами.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42844" y="1700213"/>
            <a:ext cx="321471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841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indent="0" algn="l" eaLnBrk="1" hangingPunct="1">
              <a:defRPr/>
            </a:pP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Собственно имя файлу даёт пользователь. Расширение имени обычно задаётся программой автоматически при создании файла.</a:t>
            </a:r>
          </a:p>
        </p:txBody>
      </p:sp>
      <p:graphicFrame>
        <p:nvGraphicFramePr>
          <p:cNvPr id="6" name="Group 105"/>
          <p:cNvGraphicFramePr>
            <a:graphicFrameLocks noGrp="1"/>
          </p:cNvGraphicFramePr>
          <p:nvPr/>
        </p:nvGraphicFramePr>
        <p:xfrm>
          <a:off x="3500430" y="1643050"/>
          <a:ext cx="5453058" cy="5072076"/>
        </p:xfrm>
        <a:graphic>
          <a:graphicData uri="http://schemas.openxmlformats.org/drawingml/2006/table">
            <a:tbl>
              <a:tblPr/>
              <a:tblGrid>
                <a:gridCol w="2738414"/>
                <a:gridCol w="2714644"/>
              </a:tblGrid>
              <a:tr h="78704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Тип файла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Примеры расширений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Исполняемый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exe, com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Текстовый 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txt, rtf, doc, docx, odt</a:t>
                      </a: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Графический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bmp, gif, jpg,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tif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png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Web</a:t>
                      </a: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-страница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htm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html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Звуковой 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wav, mp3, midi,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ogg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Видеофайл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avi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mpeg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Архив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zip,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rar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78704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Электронная таблица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xls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ods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  <a:tr h="4372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Программы </a:t>
                      </a:r>
                    </a:p>
                  </a:txBody>
                  <a:tcPr horzOverflow="overflow">
                    <a:lnL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bas, pas</a:t>
                      </a:r>
                      <a:endParaRPr kumimoji="0" 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33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CC"/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395288" y="5492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urier New" pitchFamily="49" charset="0"/>
                <a:ea typeface="+mj-ea"/>
                <a:cs typeface="Courier New" pitchFamily="49" charset="0"/>
              </a:rPr>
              <a:t>Расширение файла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Файловая система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28596" y="2000240"/>
            <a:ext cx="8229600" cy="485776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Файловая система - это функциональная часть операционной системы, обеспечивающая выполнение операций над файлами и папками. </a:t>
            </a:r>
          </a:p>
          <a:p>
            <a:pPr marL="0" indent="0" eaLnBrk="1" hangingPunct="1"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Файловая система позволяет работать с файлами и директориями (каталогами, папками) независимо от их содержимого, размера, типа и т. д.</a:t>
            </a: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Файловая структура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4282" y="1785926"/>
            <a:ext cx="8929718" cy="5072074"/>
          </a:xfrm>
        </p:spPr>
        <p:txBody>
          <a:bodyPr>
            <a:normAutofit/>
          </a:bodyPr>
          <a:lstStyle/>
          <a:p>
            <a:pPr marL="0" indent="450850" eaLnBrk="1" hangingPunct="1"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Вся совокупность файлов на диске и взаимосвязей между ними называется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файловой структурой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Развитые операционные системы имеют иерархическую - многоуровневую файловую структуру, организованную в виде дерева. </a:t>
            </a:r>
          </a:p>
          <a:p>
            <a:pPr marL="0" indent="450850" eaLnBrk="1" hangingPunct="1">
              <a:buFont typeface="Arial" charset="0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Каталог  (папка)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это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поименнованная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совокупность файлов и подкаталогов (т.е. вложенных каталогов). </a:t>
            </a:r>
          </a:p>
          <a:p>
            <a:pPr marL="0" indent="450850" eaLnBrk="1" hangingPunct="1"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Каталог самого верхнего уровня называется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корневым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Он не вложен ни в какие другие каталоги. В каталоге хранится информация о файлах и подкаталогах - имя, размер, дата и время последнего обновления и т.п.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Файловая структура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4282" y="1785926"/>
            <a:ext cx="8929718" cy="3071834"/>
          </a:xfrm>
        </p:spPr>
        <p:txBody>
          <a:bodyPr>
            <a:normAutofit/>
          </a:bodyPr>
          <a:lstStyle/>
          <a:p>
            <a:pPr marL="0" indent="450850" eaLnBrk="1" hangingPunct="1">
              <a:buFont typeface="Arial" charset="0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Путь к файлу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это последовательность, состоящая из имен каталогов, которые необходимо пройти, перемещаясь по дереву каталогов, начиная от текущего каталога, чтобы добраться до каталога, в котором непосредственно хранится файл. </a:t>
            </a:r>
          </a:p>
          <a:p>
            <a:pPr marL="0" indent="450850" eaLnBrk="1" hangingPunct="1">
              <a:buFont typeface="Arial" charset="0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Полное имя файла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это последовательно записанные имя дисковода, путь к файлу от корневого каталога и имя файла.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6050" y="5000636"/>
            <a:ext cx="421484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C:\CLASS\HTML\example1.htm</a:t>
            </a:r>
            <a:endParaRPr lang="ru-RU" sz="2000" b="1"/>
          </a:p>
        </p:txBody>
      </p:sp>
      <p:sp>
        <p:nvSpPr>
          <p:cNvPr id="6" name="TextBox 5"/>
          <p:cNvSpPr txBox="1"/>
          <p:nvPr/>
        </p:nvSpPr>
        <p:spPr>
          <a:xfrm>
            <a:off x="928662" y="5429264"/>
            <a:ext cx="1571636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Диск 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43174" y="5572140"/>
            <a:ext cx="1571636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Каталог первого уровня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00562" y="5786454"/>
            <a:ext cx="1571636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Каталог второго уровня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9388" y="6143644"/>
            <a:ext cx="1571636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Имя файла</a:t>
            </a:r>
          </a:p>
        </p:txBody>
      </p:sp>
      <p:cxnSp>
        <p:nvCxnSpPr>
          <p:cNvPr id="11" name="Прямая со стрелкой 10"/>
          <p:cNvCxnSpPr/>
          <p:nvPr/>
        </p:nvCxnSpPr>
        <p:spPr bwMode="auto">
          <a:xfrm rot="10800000" flipV="1">
            <a:off x="2071670" y="5286387"/>
            <a:ext cx="1071570" cy="7143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Прямая со стрелкой 11"/>
          <p:cNvCxnSpPr>
            <a:endCxn id="7" idx="0"/>
          </p:cNvCxnSpPr>
          <p:nvPr/>
        </p:nvCxnSpPr>
        <p:spPr bwMode="auto">
          <a:xfrm rot="10800000" flipV="1">
            <a:off x="3428992" y="5357826"/>
            <a:ext cx="571504" cy="21431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Прямая со стрелкой 14"/>
          <p:cNvCxnSpPr>
            <a:endCxn id="8" idx="0"/>
          </p:cNvCxnSpPr>
          <p:nvPr/>
        </p:nvCxnSpPr>
        <p:spPr bwMode="auto">
          <a:xfrm rot="16200000" flipH="1">
            <a:off x="4893471" y="5393545"/>
            <a:ext cx="428628" cy="35719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7" name="Прямая со стрелкой 16"/>
          <p:cNvCxnSpPr>
            <a:endCxn id="9" idx="0"/>
          </p:cNvCxnSpPr>
          <p:nvPr/>
        </p:nvCxnSpPr>
        <p:spPr bwMode="auto">
          <a:xfrm>
            <a:off x="5929322" y="5357826"/>
            <a:ext cx="1285884" cy="78581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501122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Иерархическая – многоуровневая файловая структура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8662" y="1928802"/>
            <a:ext cx="71438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С:\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794" y="2714620"/>
            <a:ext cx="214314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Мой компьютер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28794" y="3386080"/>
            <a:ext cx="285752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Сетевое окружение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28794" y="4100460"/>
            <a:ext cx="285752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Мои документы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28794" y="4857760"/>
            <a:ext cx="178595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CLASS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28992" y="5672096"/>
            <a:ext cx="178595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HTML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57884" y="5672096"/>
            <a:ext cx="178595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example1.htm</a:t>
            </a:r>
            <a:endParaRPr lang="ru-RU" sz="2000" b="1"/>
          </a:p>
        </p:txBody>
      </p:sp>
      <p:cxnSp>
        <p:nvCxnSpPr>
          <p:cNvPr id="26" name="Прямая соединительная линия 25"/>
          <p:cNvCxnSpPr>
            <a:stCxn id="6" idx="2"/>
          </p:cNvCxnSpPr>
          <p:nvPr/>
        </p:nvCxnSpPr>
        <p:spPr bwMode="auto">
          <a:xfrm rot="5400000">
            <a:off x="-692952" y="4307716"/>
            <a:ext cx="3957608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Прямая соединительная линия 26"/>
          <p:cNvCxnSpPr/>
          <p:nvPr/>
        </p:nvCxnSpPr>
        <p:spPr bwMode="auto">
          <a:xfrm>
            <a:off x="1285852" y="2928934"/>
            <a:ext cx="641354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Прямая соединительная линия 28"/>
          <p:cNvCxnSpPr/>
          <p:nvPr/>
        </p:nvCxnSpPr>
        <p:spPr bwMode="auto">
          <a:xfrm>
            <a:off x="1285852" y="3643314"/>
            <a:ext cx="641354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Прямая соединительная линия 29"/>
          <p:cNvCxnSpPr/>
          <p:nvPr/>
        </p:nvCxnSpPr>
        <p:spPr bwMode="auto">
          <a:xfrm>
            <a:off x="1285852" y="4286256"/>
            <a:ext cx="641354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Прямая соединительная линия 30"/>
          <p:cNvCxnSpPr/>
          <p:nvPr/>
        </p:nvCxnSpPr>
        <p:spPr bwMode="auto">
          <a:xfrm>
            <a:off x="1285852" y="5072074"/>
            <a:ext cx="641354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Прямая соединительная линия 33"/>
          <p:cNvCxnSpPr/>
          <p:nvPr/>
        </p:nvCxnSpPr>
        <p:spPr bwMode="auto">
          <a:xfrm>
            <a:off x="2714612" y="5929330"/>
            <a:ext cx="641354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Прямая соединительная линия 34"/>
          <p:cNvCxnSpPr/>
          <p:nvPr/>
        </p:nvCxnSpPr>
        <p:spPr bwMode="auto">
          <a:xfrm>
            <a:off x="5214942" y="5929330"/>
            <a:ext cx="641354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Прямая соединительная линия 35"/>
          <p:cNvCxnSpPr/>
          <p:nvPr/>
        </p:nvCxnSpPr>
        <p:spPr bwMode="auto">
          <a:xfrm rot="5400000" flipH="1" flipV="1">
            <a:off x="2393141" y="5607859"/>
            <a:ext cx="642942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9" name="TextBox 38"/>
          <p:cNvSpPr txBox="1"/>
          <p:nvPr/>
        </p:nvSpPr>
        <p:spPr>
          <a:xfrm>
            <a:off x="4643438" y="1785926"/>
            <a:ext cx="421484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smtClean="0"/>
              <a:t>C:\CLASS\HTML\example1.htm</a:t>
            </a:r>
            <a:endParaRPr lang="ru-RU" sz="2000" b="1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Знаки шаблона в имени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4282" y="1785926"/>
            <a:ext cx="8929718" cy="5072074"/>
          </a:xfrm>
        </p:spPr>
        <p:txBody>
          <a:bodyPr>
            <a:normAutofit fontScale="92500"/>
          </a:bodyPr>
          <a:lstStyle/>
          <a:p>
            <a:pPr marL="0" indent="0">
              <a:lnSpc>
                <a:spcPts val="3200"/>
              </a:lnSpc>
              <a:spcBef>
                <a:spcPts val="0"/>
              </a:spcBef>
              <a:buNone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Иногда приходится выполнять операции не с одним , а с несколькими файлами, для того, чтобы задать имя группы файлов используется * и ?. </a:t>
            </a:r>
          </a:p>
          <a:p>
            <a:pPr marL="1076325" indent="-446088">
              <a:lnSpc>
                <a:spcPts val="3200"/>
              </a:lnSpc>
              <a:spcBef>
                <a:spcPts val="0"/>
              </a:spcBef>
              <a:buNone/>
            </a:pP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- заменяет любое количество символов в имени файла. </a:t>
            </a:r>
          </a:p>
          <a:p>
            <a:pPr marL="1076325" indent="-446088">
              <a:lnSpc>
                <a:spcPts val="3200"/>
              </a:lnSpc>
              <a:spcBef>
                <a:spcPts val="0"/>
              </a:spcBef>
              <a:buNone/>
            </a:pP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– заменяет один фиксированный символ в имени файла </a:t>
            </a:r>
          </a:p>
          <a:p>
            <a:pPr marL="0" indent="0">
              <a:lnSpc>
                <a:spcPts val="3200"/>
              </a:lnSpc>
              <a:spcBef>
                <a:spcPts val="0"/>
              </a:spcBef>
              <a:buNone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Например: </a:t>
            </a:r>
          </a:p>
          <a:p>
            <a:pPr marL="995363" indent="-995363">
              <a:lnSpc>
                <a:spcPts val="3200"/>
              </a:lnSpc>
              <a:spcBef>
                <a:spcPts val="0"/>
              </a:spcBef>
              <a:buNone/>
            </a:pP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*.</a:t>
            </a:r>
            <a:r>
              <a:rPr lang="ru-RU" sz="2700" b="1" dirty="0" err="1" smtClean="0">
                <a:latin typeface="Times New Roman" pitchFamily="18" charset="0"/>
                <a:cs typeface="Times New Roman" pitchFamily="18" charset="0"/>
              </a:rPr>
              <a:t>exe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– все файлы с типом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exe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995363" indent="-995363">
              <a:lnSpc>
                <a:spcPts val="3200"/>
              </a:lnSpc>
              <a:spcBef>
                <a:spcPts val="0"/>
              </a:spcBef>
              <a:buNone/>
            </a:pP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SA*.*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– файлы, имена которых начинаются на SA, тип любой </a:t>
            </a:r>
          </a:p>
          <a:p>
            <a:pPr marL="995363" indent="-995363">
              <a:lnSpc>
                <a:spcPts val="3200"/>
              </a:lnSpc>
              <a:spcBef>
                <a:spcPts val="0"/>
              </a:spcBef>
              <a:buNone/>
            </a:pP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X??СМ.*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– файлы, имена которых состоят из четырех символов, заканчиваются на СМ, тип любой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Операции с файлами и папками.</a:t>
            </a:r>
            <a:b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Создание папки, ярлыка, файла.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/>
          <a:srcRect t="2500" r="45625" b="33333"/>
          <a:stretch>
            <a:fillRect/>
          </a:stretch>
        </p:blipFill>
        <p:spPr bwMode="auto">
          <a:xfrm>
            <a:off x="928662" y="1785926"/>
            <a:ext cx="7286644" cy="4836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410606" cy="1549423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Операции с файлами и папками.</a:t>
            </a:r>
            <a:b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Копирование папки, ярлыка, файла.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 t="1666" r="45625" b="33333"/>
          <a:stretch>
            <a:fillRect/>
          </a:stretch>
        </p:blipFill>
        <p:spPr bwMode="auto">
          <a:xfrm>
            <a:off x="1500166" y="1714488"/>
            <a:ext cx="7572428" cy="5091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/>
          <a:srcRect t="1666" r="79177" b="65017"/>
          <a:stretch>
            <a:fillRect/>
          </a:stretch>
        </p:blipFill>
        <p:spPr bwMode="auto">
          <a:xfrm>
            <a:off x="214282" y="3857628"/>
            <a:ext cx="2143140" cy="19288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cxnSp>
        <p:nvCxnSpPr>
          <p:cNvPr id="7" name="Прямая со стрелкой 6"/>
          <p:cNvCxnSpPr>
            <a:endCxn id="40963" idx="0"/>
          </p:cNvCxnSpPr>
          <p:nvPr/>
        </p:nvCxnSpPr>
        <p:spPr bwMode="auto">
          <a:xfrm rot="10800000" flipV="1">
            <a:off x="1285852" y="2643182"/>
            <a:ext cx="1285884" cy="121444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 t="1666" r="45625" b="33333"/>
          <a:stretch>
            <a:fillRect/>
          </a:stretch>
        </p:blipFill>
        <p:spPr bwMode="auto">
          <a:xfrm>
            <a:off x="1529537" y="1714488"/>
            <a:ext cx="7543057" cy="50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214282" y="549275"/>
            <a:ext cx="857256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Операции с файлами и папками.</a:t>
            </a:r>
            <a:b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Перемещение папки, ярлыка, файла.</a:t>
            </a: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/>
          <a:srcRect t="1666" r="79177" b="65017"/>
          <a:stretch>
            <a:fillRect/>
          </a:stretch>
        </p:blipFill>
        <p:spPr bwMode="auto">
          <a:xfrm>
            <a:off x="214282" y="3857628"/>
            <a:ext cx="2143140" cy="19288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cxnSp>
        <p:nvCxnSpPr>
          <p:cNvPr id="7" name="Прямая со стрелкой 6"/>
          <p:cNvCxnSpPr>
            <a:endCxn id="40963" idx="0"/>
          </p:cNvCxnSpPr>
          <p:nvPr/>
        </p:nvCxnSpPr>
        <p:spPr bwMode="auto">
          <a:xfrm rot="10800000" flipV="1">
            <a:off x="1285852" y="2643182"/>
            <a:ext cx="1285884" cy="121444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Операции с файлами и папками.</a:t>
            </a:r>
            <a:b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Удаление папки, ярлыка, файла.</a:t>
            </a: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 t="1666" r="45625" b="34167"/>
          <a:stretch>
            <a:fillRect/>
          </a:stretch>
        </p:blipFill>
        <p:spPr bwMode="auto">
          <a:xfrm>
            <a:off x="750530" y="1784059"/>
            <a:ext cx="7536246" cy="500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Операции с файлами и папками.</a:t>
            </a:r>
            <a:br>
              <a:rPr lang="ru-RU" altLang="ru-RU" sz="36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altLang="ru-RU" sz="3200" b="1" dirty="0" smtClean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Переименование папки, ярлыка, файла.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 t="1666" r="45625" b="33333"/>
          <a:stretch>
            <a:fillRect/>
          </a:stretch>
        </p:blipFill>
        <p:spPr bwMode="auto">
          <a:xfrm>
            <a:off x="857224" y="1643050"/>
            <a:ext cx="7500990" cy="504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1595</TotalTime>
  <Words>584</Words>
  <Application>Microsoft PowerPoint</Application>
  <PresentationFormat>Экран (4:3)</PresentationFormat>
  <Paragraphs>75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Справедливость</vt:lpstr>
      <vt:lpstr>Файл Файловая система</vt:lpstr>
      <vt:lpstr>Файл</vt:lpstr>
      <vt:lpstr>Имя файла</vt:lpstr>
      <vt:lpstr>Правила записи имени файла</vt:lpstr>
      <vt:lpstr>Слайд 5</vt:lpstr>
      <vt:lpstr>Файловая система</vt:lpstr>
      <vt:lpstr>Файловая структура</vt:lpstr>
      <vt:lpstr>Файловая структура</vt:lpstr>
      <vt:lpstr>Иерархическая – многоуровневая файловая структура</vt:lpstr>
      <vt:lpstr>Знаки шаблона в имени</vt:lpstr>
      <vt:lpstr>Операции с файлами и папками. Создание папки, ярлыка, файла.</vt:lpstr>
      <vt:lpstr>Операции с файлами и папками. Копирование папки, ярлыка, файла.</vt:lpstr>
      <vt:lpstr>Операции с файлами и папками. Перемещение папки, ярлыка, файла.</vt:lpstr>
      <vt:lpstr>Операции с файлами и папками. Удаление папки, ярлыка, файла.</vt:lpstr>
      <vt:lpstr>Операции с файлами и папками. Переименование папки, ярлыка, файла.</vt:lpstr>
    </vt:vector>
  </TitlesOfParts>
  <Company>Centre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ludat</dc:creator>
  <cp:lastModifiedBy>Элла</cp:lastModifiedBy>
  <cp:revision>85</cp:revision>
  <dcterms:created xsi:type="dcterms:W3CDTF">2003-02-06T05:59:50Z</dcterms:created>
  <dcterms:modified xsi:type="dcterms:W3CDTF">2020-01-19T09:25:30Z</dcterms:modified>
</cp:coreProperties>
</file>