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34"/>
  </p:notesMasterIdLst>
  <p:sldIdLst>
    <p:sldId id="257" r:id="rId2"/>
    <p:sldId id="288" r:id="rId3"/>
    <p:sldId id="277" r:id="rId4"/>
    <p:sldId id="287" r:id="rId5"/>
    <p:sldId id="278" r:id="rId6"/>
    <p:sldId id="261" r:id="rId7"/>
    <p:sldId id="289" r:id="rId8"/>
    <p:sldId id="290" r:id="rId9"/>
    <p:sldId id="291" r:id="rId10"/>
    <p:sldId id="292" r:id="rId11"/>
    <p:sldId id="259" r:id="rId12"/>
    <p:sldId id="272" r:id="rId13"/>
    <p:sldId id="274" r:id="rId14"/>
    <p:sldId id="279" r:id="rId15"/>
    <p:sldId id="264" r:id="rId16"/>
    <p:sldId id="293" r:id="rId17"/>
    <p:sldId id="280" r:id="rId18"/>
    <p:sldId id="281" r:id="rId19"/>
    <p:sldId id="294" r:id="rId20"/>
    <p:sldId id="295" r:id="rId21"/>
    <p:sldId id="297" r:id="rId22"/>
    <p:sldId id="299" r:id="rId23"/>
    <p:sldId id="269" r:id="rId24"/>
    <p:sldId id="270" r:id="rId25"/>
    <p:sldId id="271" r:id="rId26"/>
    <p:sldId id="301" r:id="rId27"/>
    <p:sldId id="303" r:id="rId28"/>
    <p:sldId id="305" r:id="rId29"/>
    <p:sldId id="308" r:id="rId30"/>
    <p:sldId id="311" r:id="rId31"/>
    <p:sldId id="314" r:id="rId32"/>
    <p:sldId id="319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DDA0AF-BD45-4C93-A3DA-890D83E4FA85}" type="doc">
      <dgm:prSet loTypeId="urn:microsoft.com/office/officeart/2005/8/layout/gear1" loCatId="relationship" qsTypeId="urn:microsoft.com/office/officeart/2005/8/quickstyle/3d6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E4E64C2-EF0B-4B0C-89FA-68B24ECF5BF7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800" b="1" dirty="0" smtClean="0"/>
            <a:t>Драйверы устройств</a:t>
          </a:r>
        </a:p>
        <a:p>
          <a:pPr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dirty="0"/>
        </a:p>
      </dgm:t>
    </dgm:pt>
    <dgm:pt modelId="{656CE369-2B36-4E0D-B349-4344E8AE55DD}" type="parTrans" cxnId="{AAFC779C-97E9-49A7-8BB8-D4BCD53219C4}">
      <dgm:prSet/>
      <dgm:spPr/>
      <dgm:t>
        <a:bodyPr/>
        <a:lstStyle/>
        <a:p>
          <a:endParaRPr lang="ru-RU"/>
        </a:p>
      </dgm:t>
    </dgm:pt>
    <dgm:pt modelId="{B315A9A2-5846-4089-8D90-59FC39C7C9B8}" type="sibTrans" cxnId="{AAFC779C-97E9-49A7-8BB8-D4BCD53219C4}">
      <dgm:prSet/>
      <dgm:spPr/>
      <dgm:t>
        <a:bodyPr/>
        <a:lstStyle/>
        <a:p>
          <a:endParaRPr lang="ru-RU" sz="2000" b="1"/>
        </a:p>
      </dgm:t>
    </dgm:pt>
    <dgm:pt modelId="{61267968-C484-47E6-9E03-0E69B951AC07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/>
            <a:t>Интер</a:t>
          </a:r>
        </a:p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/>
            <a:t>фейс</a:t>
          </a:r>
        </a:p>
        <a:p>
          <a:pPr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dirty="0"/>
        </a:p>
      </dgm:t>
    </dgm:pt>
    <dgm:pt modelId="{50C50FAB-A603-40CF-849A-DD73A4201804}" type="parTrans" cxnId="{89FACC95-5FF1-413C-A57E-4472C84B5B13}">
      <dgm:prSet/>
      <dgm:spPr/>
      <dgm:t>
        <a:bodyPr/>
        <a:lstStyle/>
        <a:p>
          <a:endParaRPr lang="ru-RU"/>
        </a:p>
      </dgm:t>
    </dgm:pt>
    <dgm:pt modelId="{EF41AF7C-F55C-44D2-B818-FE403E1FB7E2}" type="sibTrans" cxnId="{89FACC95-5FF1-413C-A57E-4472C84B5B13}">
      <dgm:prSet/>
      <dgm:spPr/>
      <dgm:t>
        <a:bodyPr/>
        <a:lstStyle/>
        <a:p>
          <a:endParaRPr lang="ru-RU" sz="2000" b="1"/>
        </a:p>
      </dgm:t>
    </dgm:pt>
    <dgm:pt modelId="{DB27A1AA-769D-41D9-8C4E-A87DF5A605CE}">
      <dgm:prSet custT="1"/>
      <dgm:spPr/>
      <dgm:t>
        <a:bodyPr/>
        <a:lstStyle/>
        <a:p>
          <a:pPr rtl="0"/>
          <a:r>
            <a:rPr lang="ru-RU" sz="2800" b="1" dirty="0" smtClean="0"/>
            <a:t>Ядро</a:t>
          </a:r>
          <a:endParaRPr lang="ru-RU" sz="2800" b="1" dirty="0"/>
        </a:p>
      </dgm:t>
    </dgm:pt>
    <dgm:pt modelId="{770B6B99-717B-4460-873B-3F2313517FA1}" type="parTrans" cxnId="{167EBB27-4361-4C71-BE73-2DE7007ABBD2}">
      <dgm:prSet/>
      <dgm:spPr/>
      <dgm:t>
        <a:bodyPr/>
        <a:lstStyle/>
        <a:p>
          <a:endParaRPr lang="ru-RU"/>
        </a:p>
      </dgm:t>
    </dgm:pt>
    <dgm:pt modelId="{E4A959F3-B6CE-4127-8A93-29968B840F65}" type="sibTrans" cxnId="{167EBB27-4361-4C71-BE73-2DE7007ABBD2}">
      <dgm:prSet/>
      <dgm:spPr/>
      <dgm:t>
        <a:bodyPr/>
        <a:lstStyle/>
        <a:p>
          <a:endParaRPr lang="ru-RU" sz="2000" b="1"/>
        </a:p>
      </dgm:t>
    </dgm:pt>
    <dgm:pt modelId="{9D015E1C-344E-418B-8A60-7840C905DE29}" type="pres">
      <dgm:prSet presAssocID="{85DDA0AF-BD45-4C93-A3DA-890D83E4FA85}" presName="composite" presStyleCnt="0">
        <dgm:presLayoutVars>
          <dgm:chMax val="3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5372CAA-3E34-4004-BC22-F1B49063B1B4}" type="pres">
      <dgm:prSet presAssocID="{FE4E64C2-EF0B-4B0C-89FA-68B24ECF5BF7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64EBCE-F500-45B3-B227-B66091400D79}" type="pres">
      <dgm:prSet presAssocID="{FE4E64C2-EF0B-4B0C-89FA-68B24ECF5BF7}" presName="gear1srcNode" presStyleLbl="node1" presStyleIdx="0" presStyleCnt="3"/>
      <dgm:spPr/>
      <dgm:t>
        <a:bodyPr/>
        <a:lstStyle/>
        <a:p>
          <a:endParaRPr lang="ru-RU"/>
        </a:p>
      </dgm:t>
    </dgm:pt>
    <dgm:pt modelId="{FD92EC20-5004-43A2-A01F-2A3E295A1D73}" type="pres">
      <dgm:prSet presAssocID="{FE4E64C2-EF0B-4B0C-89FA-68B24ECF5BF7}" presName="gear1dstNode" presStyleLbl="node1" presStyleIdx="0" presStyleCnt="3"/>
      <dgm:spPr/>
      <dgm:t>
        <a:bodyPr/>
        <a:lstStyle/>
        <a:p>
          <a:endParaRPr lang="ru-RU"/>
        </a:p>
      </dgm:t>
    </dgm:pt>
    <dgm:pt modelId="{C1937F19-0259-4A48-AFAF-B35EE081ED7A}" type="pres">
      <dgm:prSet presAssocID="{61267968-C484-47E6-9E03-0E69B951AC07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1C6C82-219A-4524-8C8F-EF0318E5A996}" type="pres">
      <dgm:prSet presAssocID="{61267968-C484-47E6-9E03-0E69B951AC07}" presName="gear2srcNode" presStyleLbl="node1" presStyleIdx="1" presStyleCnt="3"/>
      <dgm:spPr/>
      <dgm:t>
        <a:bodyPr/>
        <a:lstStyle/>
        <a:p>
          <a:endParaRPr lang="ru-RU"/>
        </a:p>
      </dgm:t>
    </dgm:pt>
    <dgm:pt modelId="{87320E6C-410D-4334-A275-7AB449F6E878}" type="pres">
      <dgm:prSet presAssocID="{61267968-C484-47E6-9E03-0E69B951AC07}" presName="gear2dstNode" presStyleLbl="node1" presStyleIdx="1" presStyleCnt="3"/>
      <dgm:spPr/>
      <dgm:t>
        <a:bodyPr/>
        <a:lstStyle/>
        <a:p>
          <a:endParaRPr lang="ru-RU"/>
        </a:p>
      </dgm:t>
    </dgm:pt>
    <dgm:pt modelId="{3C4498D4-724B-4523-8186-24C7E9C2354A}" type="pres">
      <dgm:prSet presAssocID="{DB27A1AA-769D-41D9-8C4E-A87DF5A605CE}" presName="gear3" presStyleLbl="node1" presStyleIdx="2" presStyleCnt="3"/>
      <dgm:spPr/>
      <dgm:t>
        <a:bodyPr/>
        <a:lstStyle/>
        <a:p>
          <a:endParaRPr lang="ru-RU"/>
        </a:p>
      </dgm:t>
    </dgm:pt>
    <dgm:pt modelId="{3B623BC4-B441-446B-8DB2-AEFD9BF50D74}" type="pres">
      <dgm:prSet presAssocID="{DB27A1AA-769D-41D9-8C4E-A87DF5A605C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BB6739-0024-40BA-9FA8-E32339B2FF27}" type="pres">
      <dgm:prSet presAssocID="{DB27A1AA-769D-41D9-8C4E-A87DF5A605CE}" presName="gear3srcNode" presStyleLbl="node1" presStyleIdx="2" presStyleCnt="3"/>
      <dgm:spPr/>
      <dgm:t>
        <a:bodyPr/>
        <a:lstStyle/>
        <a:p>
          <a:endParaRPr lang="ru-RU"/>
        </a:p>
      </dgm:t>
    </dgm:pt>
    <dgm:pt modelId="{9D76A715-D54B-4045-872B-548989CAD33A}" type="pres">
      <dgm:prSet presAssocID="{DB27A1AA-769D-41D9-8C4E-A87DF5A605CE}" presName="gear3dstNode" presStyleLbl="node1" presStyleIdx="2" presStyleCnt="3"/>
      <dgm:spPr/>
      <dgm:t>
        <a:bodyPr/>
        <a:lstStyle/>
        <a:p>
          <a:endParaRPr lang="ru-RU"/>
        </a:p>
      </dgm:t>
    </dgm:pt>
    <dgm:pt modelId="{13CE60F3-B6F4-466D-A73C-BC9355DE3379}" type="pres">
      <dgm:prSet presAssocID="{B315A9A2-5846-4089-8D90-59FC39C7C9B8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7E503DAB-0106-4F3F-B06F-C96265FCA2B5}" type="pres">
      <dgm:prSet presAssocID="{EF41AF7C-F55C-44D2-B818-FE403E1FB7E2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967972C8-D7C5-415C-9C94-5FF1C94E302C}" type="pres">
      <dgm:prSet presAssocID="{E4A959F3-B6CE-4127-8A93-29968B840F65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9616D081-0900-48DD-AE37-7D8CFA021C26}" type="presOf" srcId="{E4A959F3-B6CE-4127-8A93-29968B840F65}" destId="{967972C8-D7C5-415C-9C94-5FF1C94E302C}" srcOrd="0" destOrd="0" presId="urn:microsoft.com/office/officeart/2005/8/layout/gear1"/>
    <dgm:cxn modelId="{95FE2E5E-EFF2-42F1-A5EF-7F76CEA581B7}" type="presOf" srcId="{61267968-C484-47E6-9E03-0E69B951AC07}" destId="{87320E6C-410D-4334-A275-7AB449F6E878}" srcOrd="2" destOrd="0" presId="urn:microsoft.com/office/officeart/2005/8/layout/gear1"/>
    <dgm:cxn modelId="{60BF2AC1-5331-4134-8B25-EE9D251063F6}" type="presOf" srcId="{DB27A1AA-769D-41D9-8C4E-A87DF5A605CE}" destId="{3B623BC4-B441-446B-8DB2-AEFD9BF50D74}" srcOrd="1" destOrd="0" presId="urn:microsoft.com/office/officeart/2005/8/layout/gear1"/>
    <dgm:cxn modelId="{D51E9426-48AD-46AB-A8E9-1DC7C0752D4A}" type="presOf" srcId="{FE4E64C2-EF0B-4B0C-89FA-68B24ECF5BF7}" destId="{FD92EC20-5004-43A2-A01F-2A3E295A1D73}" srcOrd="2" destOrd="0" presId="urn:microsoft.com/office/officeart/2005/8/layout/gear1"/>
    <dgm:cxn modelId="{F1029769-26F2-4035-9D88-9AE74D9D529C}" type="presOf" srcId="{B315A9A2-5846-4089-8D90-59FC39C7C9B8}" destId="{13CE60F3-B6F4-466D-A73C-BC9355DE3379}" srcOrd="0" destOrd="0" presId="urn:microsoft.com/office/officeart/2005/8/layout/gear1"/>
    <dgm:cxn modelId="{492E83C4-63AC-4876-997C-2713C64CA216}" type="presOf" srcId="{DB27A1AA-769D-41D9-8C4E-A87DF5A605CE}" destId="{D3BB6739-0024-40BA-9FA8-E32339B2FF27}" srcOrd="2" destOrd="0" presId="urn:microsoft.com/office/officeart/2005/8/layout/gear1"/>
    <dgm:cxn modelId="{8A3E15AE-F767-4FA3-8BCC-0A515B0384D0}" type="presOf" srcId="{DB27A1AA-769D-41D9-8C4E-A87DF5A605CE}" destId="{9D76A715-D54B-4045-872B-548989CAD33A}" srcOrd="3" destOrd="0" presId="urn:microsoft.com/office/officeart/2005/8/layout/gear1"/>
    <dgm:cxn modelId="{167EBB27-4361-4C71-BE73-2DE7007ABBD2}" srcId="{85DDA0AF-BD45-4C93-A3DA-890D83E4FA85}" destId="{DB27A1AA-769D-41D9-8C4E-A87DF5A605CE}" srcOrd="2" destOrd="0" parTransId="{770B6B99-717B-4460-873B-3F2313517FA1}" sibTransId="{E4A959F3-B6CE-4127-8A93-29968B840F65}"/>
    <dgm:cxn modelId="{F4DEFC0D-EA73-4838-83EC-7033CE3B8223}" type="presOf" srcId="{EF41AF7C-F55C-44D2-B818-FE403E1FB7E2}" destId="{7E503DAB-0106-4F3F-B06F-C96265FCA2B5}" srcOrd="0" destOrd="0" presId="urn:microsoft.com/office/officeart/2005/8/layout/gear1"/>
    <dgm:cxn modelId="{72C8BD06-7780-4906-84A4-5F4BC979061B}" type="presOf" srcId="{DB27A1AA-769D-41D9-8C4E-A87DF5A605CE}" destId="{3C4498D4-724B-4523-8186-24C7E9C2354A}" srcOrd="0" destOrd="0" presId="urn:microsoft.com/office/officeart/2005/8/layout/gear1"/>
    <dgm:cxn modelId="{552A41A8-2B9B-4D30-BE8E-883DEFABEE69}" type="presOf" srcId="{85DDA0AF-BD45-4C93-A3DA-890D83E4FA85}" destId="{9D015E1C-344E-418B-8A60-7840C905DE29}" srcOrd="0" destOrd="0" presId="urn:microsoft.com/office/officeart/2005/8/layout/gear1"/>
    <dgm:cxn modelId="{89FACC95-5FF1-413C-A57E-4472C84B5B13}" srcId="{85DDA0AF-BD45-4C93-A3DA-890D83E4FA85}" destId="{61267968-C484-47E6-9E03-0E69B951AC07}" srcOrd="1" destOrd="0" parTransId="{50C50FAB-A603-40CF-849A-DD73A4201804}" sibTransId="{EF41AF7C-F55C-44D2-B818-FE403E1FB7E2}"/>
    <dgm:cxn modelId="{12A8A96E-007A-49FE-8ED5-73C909D30A40}" type="presOf" srcId="{FE4E64C2-EF0B-4B0C-89FA-68B24ECF5BF7}" destId="{1764EBCE-F500-45B3-B227-B66091400D79}" srcOrd="1" destOrd="0" presId="urn:microsoft.com/office/officeart/2005/8/layout/gear1"/>
    <dgm:cxn modelId="{1E7D41AF-4814-43DA-BEB3-96C6EAFE576C}" type="presOf" srcId="{61267968-C484-47E6-9E03-0E69B951AC07}" destId="{EA1C6C82-219A-4524-8C8F-EF0318E5A996}" srcOrd="1" destOrd="0" presId="urn:microsoft.com/office/officeart/2005/8/layout/gear1"/>
    <dgm:cxn modelId="{AAFC779C-97E9-49A7-8BB8-D4BCD53219C4}" srcId="{85DDA0AF-BD45-4C93-A3DA-890D83E4FA85}" destId="{FE4E64C2-EF0B-4B0C-89FA-68B24ECF5BF7}" srcOrd="0" destOrd="0" parTransId="{656CE369-2B36-4E0D-B349-4344E8AE55DD}" sibTransId="{B315A9A2-5846-4089-8D90-59FC39C7C9B8}"/>
    <dgm:cxn modelId="{85D268DF-ADDA-40ED-83E0-84697C01AE96}" type="presOf" srcId="{FE4E64C2-EF0B-4B0C-89FA-68B24ECF5BF7}" destId="{B5372CAA-3E34-4004-BC22-F1B49063B1B4}" srcOrd="0" destOrd="0" presId="urn:microsoft.com/office/officeart/2005/8/layout/gear1"/>
    <dgm:cxn modelId="{EB2D8434-0B0F-4ECC-B2B7-5666CE176A01}" type="presOf" srcId="{61267968-C484-47E6-9E03-0E69B951AC07}" destId="{C1937F19-0259-4A48-AFAF-B35EE081ED7A}" srcOrd="0" destOrd="0" presId="urn:microsoft.com/office/officeart/2005/8/layout/gear1"/>
    <dgm:cxn modelId="{2F9D77E8-B2DC-4F5B-BB3E-D3C9B10CD555}" type="presParOf" srcId="{9D015E1C-344E-418B-8A60-7840C905DE29}" destId="{B5372CAA-3E34-4004-BC22-F1B49063B1B4}" srcOrd="0" destOrd="0" presId="urn:microsoft.com/office/officeart/2005/8/layout/gear1"/>
    <dgm:cxn modelId="{8777402D-B8E1-4B1E-AD30-4CFEB1C5A61C}" type="presParOf" srcId="{9D015E1C-344E-418B-8A60-7840C905DE29}" destId="{1764EBCE-F500-45B3-B227-B66091400D79}" srcOrd="1" destOrd="0" presId="urn:microsoft.com/office/officeart/2005/8/layout/gear1"/>
    <dgm:cxn modelId="{81B7B205-907B-46F2-B91C-16EA482C4EC7}" type="presParOf" srcId="{9D015E1C-344E-418B-8A60-7840C905DE29}" destId="{FD92EC20-5004-43A2-A01F-2A3E295A1D73}" srcOrd="2" destOrd="0" presId="urn:microsoft.com/office/officeart/2005/8/layout/gear1"/>
    <dgm:cxn modelId="{DF25322F-D657-4D78-8604-F292C6A0F2CC}" type="presParOf" srcId="{9D015E1C-344E-418B-8A60-7840C905DE29}" destId="{C1937F19-0259-4A48-AFAF-B35EE081ED7A}" srcOrd="3" destOrd="0" presId="urn:microsoft.com/office/officeart/2005/8/layout/gear1"/>
    <dgm:cxn modelId="{A7C5E4FC-B7D1-46F2-9039-B02C6CACBA99}" type="presParOf" srcId="{9D015E1C-344E-418B-8A60-7840C905DE29}" destId="{EA1C6C82-219A-4524-8C8F-EF0318E5A996}" srcOrd="4" destOrd="0" presId="urn:microsoft.com/office/officeart/2005/8/layout/gear1"/>
    <dgm:cxn modelId="{827C54FB-59B5-4A1F-8385-47B975EF84C4}" type="presParOf" srcId="{9D015E1C-344E-418B-8A60-7840C905DE29}" destId="{87320E6C-410D-4334-A275-7AB449F6E878}" srcOrd="5" destOrd="0" presId="urn:microsoft.com/office/officeart/2005/8/layout/gear1"/>
    <dgm:cxn modelId="{F60C3F12-6550-4A26-854F-42BFFA7956E7}" type="presParOf" srcId="{9D015E1C-344E-418B-8A60-7840C905DE29}" destId="{3C4498D4-724B-4523-8186-24C7E9C2354A}" srcOrd="6" destOrd="0" presId="urn:microsoft.com/office/officeart/2005/8/layout/gear1"/>
    <dgm:cxn modelId="{91F104A7-7617-4ACD-A3EF-665ACF4C0F97}" type="presParOf" srcId="{9D015E1C-344E-418B-8A60-7840C905DE29}" destId="{3B623BC4-B441-446B-8DB2-AEFD9BF50D74}" srcOrd="7" destOrd="0" presId="urn:microsoft.com/office/officeart/2005/8/layout/gear1"/>
    <dgm:cxn modelId="{90CCF073-2C2A-4BB0-9C21-9C06C096C31A}" type="presParOf" srcId="{9D015E1C-344E-418B-8A60-7840C905DE29}" destId="{D3BB6739-0024-40BA-9FA8-E32339B2FF27}" srcOrd="8" destOrd="0" presId="urn:microsoft.com/office/officeart/2005/8/layout/gear1"/>
    <dgm:cxn modelId="{1A4AD5CB-CBB2-478B-923B-F50424608259}" type="presParOf" srcId="{9D015E1C-344E-418B-8A60-7840C905DE29}" destId="{9D76A715-D54B-4045-872B-548989CAD33A}" srcOrd="9" destOrd="0" presId="urn:microsoft.com/office/officeart/2005/8/layout/gear1"/>
    <dgm:cxn modelId="{A3861C2B-A0F6-490E-9FA4-F12A54D69E86}" type="presParOf" srcId="{9D015E1C-344E-418B-8A60-7840C905DE29}" destId="{13CE60F3-B6F4-466D-A73C-BC9355DE3379}" srcOrd="10" destOrd="0" presId="urn:microsoft.com/office/officeart/2005/8/layout/gear1"/>
    <dgm:cxn modelId="{6E80BAE1-1F22-4734-8594-F05F9D91633E}" type="presParOf" srcId="{9D015E1C-344E-418B-8A60-7840C905DE29}" destId="{7E503DAB-0106-4F3F-B06F-C96265FCA2B5}" srcOrd="11" destOrd="0" presId="urn:microsoft.com/office/officeart/2005/8/layout/gear1"/>
    <dgm:cxn modelId="{3A14A8C6-466C-4299-B9CB-4E5EF4CB68D0}" type="presParOf" srcId="{9D015E1C-344E-418B-8A60-7840C905DE29}" destId="{967972C8-D7C5-415C-9C94-5FF1C94E302C}" srcOrd="12" destOrd="0" presId="urn:microsoft.com/office/officeart/2005/8/layout/gear1"/>
  </dgm:cxnLst>
  <dgm:bg>
    <a:noFill/>
  </dgm:bg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5A4AE9B-37CA-4766-9C1F-0E6BB1F4FBDE}" type="doc">
      <dgm:prSet loTypeId="urn:microsoft.com/office/officeart/2005/8/layout/arrow2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7907D19-F3EC-4409-8B2B-8041B453BEF7}">
      <dgm:prSet phldrT="[Текст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b="1" i="0" dirty="0" smtClean="0">
              <a:latin typeface="Times New Roman" pitchFamily="18" charset="0"/>
              <a:cs typeface="Times New Roman" pitchFamily="18" charset="0"/>
            </a:rPr>
            <a:t>После включения питания компьютера производится самотестирование работоспособности процессора, памяти и других аппаратных средств компьютера.(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BIOS</a:t>
          </a:r>
          <a:r>
            <a:rPr lang="ru-RU" sz="1800" b="1" i="0" dirty="0" smtClean="0">
              <a:latin typeface="Times New Roman" pitchFamily="18" charset="0"/>
              <a:cs typeface="Times New Roman" pitchFamily="18" charset="0"/>
            </a:rPr>
            <a:t>)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3F5FABA9-792E-48B6-BC5E-3288FF74DBB9}" type="parTrans" cxnId="{136DEFA4-1F61-4ADC-9FFF-82ED7BDE2815}">
      <dgm:prSet/>
      <dgm:spPr/>
      <dgm:t>
        <a:bodyPr/>
        <a:lstStyle/>
        <a:p>
          <a:endParaRPr lang="ru-RU"/>
        </a:p>
      </dgm:t>
    </dgm:pt>
    <dgm:pt modelId="{232E5AA3-F6DE-4EAE-83CF-2D3DA8217773}" type="sibTrans" cxnId="{136DEFA4-1F61-4ADC-9FFF-82ED7BDE2815}">
      <dgm:prSet/>
      <dgm:spPr/>
      <dgm:t>
        <a:bodyPr/>
        <a:lstStyle/>
        <a:p>
          <a:endParaRPr lang="ru-RU"/>
        </a:p>
      </dgm:t>
    </dgm:pt>
    <dgm:pt modelId="{BE8E8DF3-5897-4383-89CD-A9EFE4C2F9F3}">
      <dgm:prSet phldrT="[Текст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>
          <a:solidFill>
            <a:schemeClr val="accent3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После окончания загрузки ОС управление передается командному процессору и на экране появляется графический интерфейс. 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235152-5209-4E00-9FB7-7618A7E73034}" type="parTrans" cxnId="{3833478A-2367-4AC8-890A-450CC1951304}">
      <dgm:prSet/>
      <dgm:spPr/>
      <dgm:t>
        <a:bodyPr/>
        <a:lstStyle/>
        <a:p>
          <a:endParaRPr lang="ru-RU"/>
        </a:p>
      </dgm:t>
    </dgm:pt>
    <dgm:pt modelId="{11E5FDE9-7D63-4C12-BFC3-9957964CEA81}" type="sibTrans" cxnId="{3833478A-2367-4AC8-890A-450CC1951304}">
      <dgm:prSet/>
      <dgm:spPr/>
      <dgm:t>
        <a:bodyPr/>
        <a:lstStyle/>
        <a:p>
          <a:endParaRPr lang="ru-RU"/>
        </a:p>
      </dgm:t>
    </dgm:pt>
    <dgm:pt modelId="{6DD69764-C291-46F5-B8A1-77EF39755847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После удачного тестирования, </a:t>
          </a:r>
          <a:r>
            <a:rPr lang="en-US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BIOS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заканчивает свою работу и дает команду загрузить с жесткого диска в оперативную память специальную программу - </a:t>
          </a:r>
          <a:r>
            <a:rPr lang="en-US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Master Boot 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(загрузчик ОС) - считать в ОЗУ операционную систему с системного диска 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13A0DA7-01BE-463A-819E-6C46A7923265}" type="parTrans" cxnId="{A620EC34-D0C7-4166-BBD0-486E51E1F193}">
      <dgm:prSet/>
      <dgm:spPr/>
      <dgm:t>
        <a:bodyPr/>
        <a:lstStyle/>
        <a:p>
          <a:endParaRPr lang="ru-RU"/>
        </a:p>
      </dgm:t>
    </dgm:pt>
    <dgm:pt modelId="{484B910A-D5BA-45B3-A2C0-B4F19B3074A9}" type="sibTrans" cxnId="{A620EC34-D0C7-4166-BBD0-486E51E1F193}">
      <dgm:prSet/>
      <dgm:spPr/>
      <dgm:t>
        <a:bodyPr/>
        <a:lstStyle/>
        <a:p>
          <a:endParaRPr lang="ru-RU"/>
        </a:p>
      </dgm:t>
    </dgm:pt>
    <dgm:pt modelId="{7CB5C56E-8E41-444B-AE98-12DC5673E783}" type="pres">
      <dgm:prSet presAssocID="{D5A4AE9B-37CA-4766-9C1F-0E6BB1F4FBDE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1E5ED9-1318-4283-8B68-30AA7762B655}" type="pres">
      <dgm:prSet presAssocID="{D5A4AE9B-37CA-4766-9C1F-0E6BB1F4FBDE}" presName="arrow" presStyleLbl="bgShp" presStyleIdx="0" presStyleCnt="1" custLinFactNeighborY="80"/>
      <dgm:spPr/>
    </dgm:pt>
    <dgm:pt modelId="{6069E688-34EA-45AF-80FE-8F07F5C6E683}" type="pres">
      <dgm:prSet presAssocID="{D5A4AE9B-37CA-4766-9C1F-0E6BB1F4FBDE}" presName="arrowDiagram3" presStyleCnt="0"/>
      <dgm:spPr/>
    </dgm:pt>
    <dgm:pt modelId="{8D3F3657-A6ED-483C-BC33-A3FD4B82B7A6}" type="pres">
      <dgm:prSet presAssocID="{97907D19-F3EC-4409-8B2B-8041B453BEF7}" presName="bullet3a" presStyleLbl="node1" presStyleIdx="0" presStyleCnt="3"/>
      <dgm:spPr/>
    </dgm:pt>
    <dgm:pt modelId="{997C4D36-25F4-440A-99B0-C981D5D49DBF}" type="pres">
      <dgm:prSet presAssocID="{97907D19-F3EC-4409-8B2B-8041B453BEF7}" presName="textBox3a" presStyleLbl="revTx" presStyleIdx="0" presStyleCnt="3" custScaleX="141202" custLinFactNeighborX="-36051" custLinFactNeighborY="111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E0C2D7-08A7-47EB-917F-929B1C64113B}" type="pres">
      <dgm:prSet presAssocID="{6DD69764-C291-46F5-B8A1-77EF39755847}" presName="bullet3b" presStyleLbl="node1" presStyleIdx="1" presStyleCnt="3"/>
      <dgm:spPr/>
    </dgm:pt>
    <dgm:pt modelId="{59851B7C-61F0-4896-8040-3EE4EA790235}" type="pres">
      <dgm:prSet presAssocID="{6DD69764-C291-46F5-B8A1-77EF39755847}" presName="textBox3b" presStyleLbl="revTx" presStyleIdx="1" presStyleCnt="3" custScaleX="123332" custScaleY="96107" custLinFactNeighborX="-3439" custLinFactNeighborY="65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879D3B-AA73-4A0F-99E9-6E38621199F9}" type="pres">
      <dgm:prSet presAssocID="{BE8E8DF3-5897-4383-89CD-A9EFE4C2F9F3}" presName="bullet3c" presStyleLbl="node1" presStyleIdx="2" presStyleCnt="3"/>
      <dgm:spPr/>
    </dgm:pt>
    <dgm:pt modelId="{DDEBA27D-FE05-47A3-AF10-DEA707E90192}" type="pres">
      <dgm:prSet presAssocID="{BE8E8DF3-5897-4383-89CD-A9EFE4C2F9F3}" presName="textBox3c" presStyleLbl="revTx" presStyleIdx="2" presStyleCnt="3" custScaleX="139170" custScaleY="36087" custLinFactNeighborX="12684" custLinFactNeighborY="-200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C9AABF-20B1-4F49-AD59-AB18C0600656}" type="presOf" srcId="{97907D19-F3EC-4409-8B2B-8041B453BEF7}" destId="{997C4D36-25F4-440A-99B0-C981D5D49DBF}" srcOrd="0" destOrd="0" presId="urn:microsoft.com/office/officeart/2005/8/layout/arrow2"/>
    <dgm:cxn modelId="{0F7CAD69-99A4-4D23-9250-B67C2DF20FD4}" type="presOf" srcId="{BE8E8DF3-5897-4383-89CD-A9EFE4C2F9F3}" destId="{DDEBA27D-FE05-47A3-AF10-DEA707E90192}" srcOrd="0" destOrd="0" presId="urn:microsoft.com/office/officeart/2005/8/layout/arrow2"/>
    <dgm:cxn modelId="{136DEFA4-1F61-4ADC-9FFF-82ED7BDE2815}" srcId="{D5A4AE9B-37CA-4766-9C1F-0E6BB1F4FBDE}" destId="{97907D19-F3EC-4409-8B2B-8041B453BEF7}" srcOrd="0" destOrd="0" parTransId="{3F5FABA9-792E-48B6-BC5E-3288FF74DBB9}" sibTransId="{232E5AA3-F6DE-4EAE-83CF-2D3DA8217773}"/>
    <dgm:cxn modelId="{02C7EB3A-9D18-41D8-8A1E-27AF2EFAAF11}" type="presOf" srcId="{6DD69764-C291-46F5-B8A1-77EF39755847}" destId="{59851B7C-61F0-4896-8040-3EE4EA790235}" srcOrd="0" destOrd="0" presId="urn:microsoft.com/office/officeart/2005/8/layout/arrow2"/>
    <dgm:cxn modelId="{A620EC34-D0C7-4166-BBD0-486E51E1F193}" srcId="{D5A4AE9B-37CA-4766-9C1F-0E6BB1F4FBDE}" destId="{6DD69764-C291-46F5-B8A1-77EF39755847}" srcOrd="1" destOrd="0" parTransId="{D13A0DA7-01BE-463A-819E-6C46A7923265}" sibTransId="{484B910A-D5BA-45B3-A2C0-B4F19B3074A9}"/>
    <dgm:cxn modelId="{A2CBC3C9-9A00-4134-8BB2-5D49E4804C45}" type="presOf" srcId="{D5A4AE9B-37CA-4766-9C1F-0E6BB1F4FBDE}" destId="{7CB5C56E-8E41-444B-AE98-12DC5673E783}" srcOrd="0" destOrd="0" presId="urn:microsoft.com/office/officeart/2005/8/layout/arrow2"/>
    <dgm:cxn modelId="{3833478A-2367-4AC8-890A-450CC1951304}" srcId="{D5A4AE9B-37CA-4766-9C1F-0E6BB1F4FBDE}" destId="{BE8E8DF3-5897-4383-89CD-A9EFE4C2F9F3}" srcOrd="2" destOrd="0" parTransId="{D6235152-5209-4E00-9FB7-7618A7E73034}" sibTransId="{11E5FDE9-7D63-4C12-BFC3-9957964CEA81}"/>
    <dgm:cxn modelId="{34F97C6E-9ACF-4067-8D80-160B0FD44F82}" type="presParOf" srcId="{7CB5C56E-8E41-444B-AE98-12DC5673E783}" destId="{291E5ED9-1318-4283-8B68-30AA7762B655}" srcOrd="0" destOrd="0" presId="urn:microsoft.com/office/officeart/2005/8/layout/arrow2"/>
    <dgm:cxn modelId="{777431AB-4B36-4873-9C80-4CC5A56463E8}" type="presParOf" srcId="{7CB5C56E-8E41-444B-AE98-12DC5673E783}" destId="{6069E688-34EA-45AF-80FE-8F07F5C6E683}" srcOrd="1" destOrd="0" presId="urn:microsoft.com/office/officeart/2005/8/layout/arrow2"/>
    <dgm:cxn modelId="{35089B47-742A-41C5-9D40-F91B5E5AE9E2}" type="presParOf" srcId="{6069E688-34EA-45AF-80FE-8F07F5C6E683}" destId="{8D3F3657-A6ED-483C-BC33-A3FD4B82B7A6}" srcOrd="0" destOrd="0" presId="urn:microsoft.com/office/officeart/2005/8/layout/arrow2"/>
    <dgm:cxn modelId="{2BC5BF43-EF4A-4F1C-BF81-BF0BF79ABFB5}" type="presParOf" srcId="{6069E688-34EA-45AF-80FE-8F07F5C6E683}" destId="{997C4D36-25F4-440A-99B0-C981D5D49DBF}" srcOrd="1" destOrd="0" presId="urn:microsoft.com/office/officeart/2005/8/layout/arrow2"/>
    <dgm:cxn modelId="{ADC0DB60-EC37-4A59-9F56-EEE0C416A4C9}" type="presParOf" srcId="{6069E688-34EA-45AF-80FE-8F07F5C6E683}" destId="{F8E0C2D7-08A7-47EB-917F-929B1C64113B}" srcOrd="2" destOrd="0" presId="urn:microsoft.com/office/officeart/2005/8/layout/arrow2"/>
    <dgm:cxn modelId="{F756437B-B4B9-49EF-BCA6-2601582F524B}" type="presParOf" srcId="{6069E688-34EA-45AF-80FE-8F07F5C6E683}" destId="{59851B7C-61F0-4896-8040-3EE4EA790235}" srcOrd="3" destOrd="0" presId="urn:microsoft.com/office/officeart/2005/8/layout/arrow2"/>
    <dgm:cxn modelId="{6AE11661-83DB-4304-8851-1E97916B9E75}" type="presParOf" srcId="{6069E688-34EA-45AF-80FE-8F07F5C6E683}" destId="{69879D3B-AA73-4A0F-99E9-6E38621199F9}" srcOrd="4" destOrd="0" presId="urn:microsoft.com/office/officeart/2005/8/layout/arrow2"/>
    <dgm:cxn modelId="{0CD844F9-01FA-465B-97FE-84B2000172A0}" type="presParOf" srcId="{6069E688-34EA-45AF-80FE-8F07F5C6E683}" destId="{DDEBA27D-FE05-47A3-AF10-DEA707E90192}" srcOrd="5" destOrd="0" presId="urn:microsoft.com/office/officeart/2005/8/layout/arrow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0804D8-5E75-457D-ACC1-28DA45C7DD8F}" type="datetimeFigureOut">
              <a:rPr lang="ru-RU" smtClean="0"/>
              <a:pPr/>
              <a:t>19.01.2020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09B1A-ABE0-4BA6-917E-BEEC4841503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1290F-3A27-4FAB-BD3B-E62B83E8CB49}" type="datetimeFigureOut">
              <a:rPr lang="ru-RU" smtClean="0"/>
              <a:pPr/>
              <a:t>19.01.2020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270EF55-D1B7-4DFD-852F-13850E7B2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1290F-3A27-4FAB-BD3B-E62B83E8CB49}" type="datetimeFigureOut">
              <a:rPr lang="ru-RU" smtClean="0"/>
              <a:pPr/>
              <a:t>19.01.2020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270EF55-D1B7-4DFD-852F-13850E7B2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1290F-3A27-4FAB-BD3B-E62B83E8CB49}" type="datetimeFigureOut">
              <a:rPr lang="ru-RU" smtClean="0"/>
              <a:pPr/>
              <a:t>19.01.2020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F55-D1B7-4DFD-852F-13850E7B2A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1290F-3A27-4FAB-BD3B-E62B83E8CB49}" type="datetimeFigureOut">
              <a:rPr lang="ru-RU" smtClean="0"/>
              <a:pPr/>
              <a:t>19.01.2020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F55-D1B7-4DFD-852F-13850E7B2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1290F-3A27-4FAB-BD3B-E62B83E8CB49}" type="datetimeFigureOut">
              <a:rPr lang="ru-RU" smtClean="0"/>
              <a:pPr/>
              <a:t>19.01.2020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270EF55-D1B7-4DFD-852F-13850E7B2A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1290F-3A27-4FAB-BD3B-E62B83E8CB49}" type="datetimeFigureOut">
              <a:rPr lang="ru-RU" smtClean="0"/>
              <a:pPr/>
              <a:t>19.01.2020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F55-D1B7-4DFD-852F-13850E7B2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1290F-3A27-4FAB-BD3B-E62B83E8CB49}" type="datetimeFigureOut">
              <a:rPr lang="ru-RU" smtClean="0"/>
              <a:pPr/>
              <a:t>19.01.2020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F55-D1B7-4DFD-852F-13850E7B2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1290F-3A27-4FAB-BD3B-E62B83E8CB49}" type="datetimeFigureOut">
              <a:rPr lang="ru-RU" smtClean="0"/>
              <a:pPr/>
              <a:t>19.01.2020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F55-D1B7-4DFD-852F-13850E7B2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1290F-3A27-4FAB-BD3B-E62B83E8CB49}" type="datetimeFigureOut">
              <a:rPr lang="ru-RU" smtClean="0"/>
              <a:pPr/>
              <a:t>19.01.2020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F55-D1B7-4DFD-852F-13850E7B2A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1290F-3A27-4FAB-BD3B-E62B83E8CB49}" type="datetimeFigureOut">
              <a:rPr lang="ru-RU" smtClean="0"/>
              <a:pPr/>
              <a:t>19.01.2020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F55-D1B7-4DFD-852F-13850E7B2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1290F-3A27-4FAB-BD3B-E62B83E8CB49}" type="datetimeFigureOut">
              <a:rPr lang="ru-RU" smtClean="0"/>
              <a:pPr/>
              <a:t>19.01.2020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F55-D1B7-4DFD-852F-13850E7B2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ED7C25-330D-43A0-888E-9792EC87F3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A81290F-3A27-4FAB-BD3B-E62B83E8CB49}" type="datetimeFigureOut">
              <a:rPr lang="ru-RU" smtClean="0"/>
              <a:pPr/>
              <a:t>19.01.2020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270EF55-D1B7-4DFD-852F-13850E7B2A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slide" Target="slide4.xml"/><Relationship Id="rId7" Type="http://schemas.openxmlformats.org/officeDocument/2006/relationships/slide" Target="slide1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5" Type="http://schemas.openxmlformats.org/officeDocument/2006/relationships/slide" Target="slide11.xml"/><Relationship Id="rId10" Type="http://schemas.openxmlformats.org/officeDocument/2006/relationships/slide" Target="slide32.xml"/><Relationship Id="rId4" Type="http://schemas.openxmlformats.org/officeDocument/2006/relationships/slide" Target="slide6.xml"/><Relationship Id="rId9" Type="http://schemas.openxmlformats.org/officeDocument/2006/relationships/slide" Target="slide2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openxmlformats.org/officeDocument/2006/relationships/slide" Target="slide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6" Type="http://schemas.openxmlformats.org/officeDocument/2006/relationships/slide" Target="slide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slide" Target="slide2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7158" y="3286124"/>
            <a:ext cx="8458200" cy="1928826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Операционная </a:t>
            </a:r>
            <a:r>
              <a:rPr lang="ru-RU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система.</a:t>
            </a:r>
            <a:br>
              <a:rPr lang="ru-RU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ru-RU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Графический интерфейс.</a:t>
            </a:r>
            <a:endParaRPr lang="ru-RU" sz="44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686800" cy="707886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Содержание</a:t>
            </a:r>
            <a:endParaRPr lang="ru-RU" sz="40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71546"/>
            <a:ext cx="8686800" cy="55721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Операционная система 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755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Структура операционной системы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755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Функции операционной системы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755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Классификация операционных систем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Графический интерфейс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755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Рабочий стол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755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8" action="ppaction://hlinksldjump"/>
              </a:rPr>
              <a:t>Панель задач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755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9" action="ppaction://hlinksldjump"/>
              </a:rPr>
              <a:t>Окна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755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0" action="ppaction://hlinksldjump"/>
              </a:rPr>
              <a:t>Контекстное меню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9" name="Text Box 5"/>
          <p:cNvSpPr txBox="1">
            <a:spLocks noChangeArrowheads="1"/>
          </p:cNvSpPr>
          <p:nvPr/>
        </p:nvSpPr>
        <p:spPr bwMode="auto">
          <a:xfrm>
            <a:off x="0" y="115888"/>
            <a:ext cx="914400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Операционная система</a:t>
            </a:r>
          </a:p>
        </p:txBody>
      </p:sp>
      <p:sp>
        <p:nvSpPr>
          <p:cNvPr id="3075" name="Text Box 6"/>
          <p:cNvSpPr txBox="1">
            <a:spLocks noChangeArrowheads="1"/>
          </p:cNvSpPr>
          <p:nvPr/>
        </p:nvSpPr>
        <p:spPr bwMode="auto">
          <a:xfrm>
            <a:off x="179388" y="1052513"/>
            <a:ext cx="875033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457200" algn="just">
              <a:spcBef>
                <a:spcPct val="50000"/>
              </a:spcBef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Операционная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система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– это базовый комплекс компьютерных программ, обеспечивающий управление аппаратными средствами компьютера, работу с файловой системой, ввод и вывод данных с помощью периферийных устройств, выполнение прикладных программ. </a:t>
            </a:r>
          </a:p>
        </p:txBody>
      </p:sp>
      <p:pic>
        <p:nvPicPr>
          <p:cNvPr id="3076" name="Picture 72" descr="CACL6FS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3286124"/>
            <a:ext cx="367365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74" descr="images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14" y="3429000"/>
            <a:ext cx="2643206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домой 5">
            <a:hlinkClick r:id="rId4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 txBox="1">
            <a:spLocks noGrp="1"/>
          </p:cNvSpPr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</a:rPr>
              <a:t>МКОУ "Осыпнобугорская СОШ"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0"/>
            <a:ext cx="8715436" cy="13234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anchor="ctr">
            <a:spAutoFit/>
          </a:bodyPr>
          <a:lstStyle/>
          <a:p>
            <a:pPr algn="ctr" fontAlgn="auto">
              <a:spcBef>
                <a:spcPct val="0"/>
              </a:spcBef>
              <a:spcAft>
                <a:spcPts val="0"/>
              </a:spcAft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Структура операционной системы:</a:t>
            </a:r>
            <a:endParaRPr lang="ru-RU" sz="4000" b="1" cap="all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857224" y="857232"/>
          <a:ext cx="7143800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786446" y="1500174"/>
            <a:ext cx="3071802" cy="1631216"/>
          </a:xfrm>
          <a:prstGeom prst="rect">
            <a:avLst/>
          </a:prstGeom>
          <a:ln w="3810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переводит команды с языка программ на язык «машинных кодов», понятный компьютеру</a:t>
            </a:r>
            <a:endParaRPr lang="ru-RU" sz="2000" dirty="0">
              <a:ln w="18415" cmpd="sng">
                <a:noFill/>
                <a:prstDash val="solid"/>
              </a:ln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86050" y="6286520"/>
            <a:ext cx="5274201" cy="40011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 w="18415" cmpd="sng">
                  <a:noFill/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программы, управляющие устройствами</a:t>
            </a:r>
            <a:endParaRPr lang="ru-RU" sz="2000" dirty="0">
              <a:ln w="18415" cmpd="sng">
                <a:noFill/>
                <a:prstDash val="solid"/>
              </a:ln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2844" y="3143248"/>
            <a:ext cx="2071702" cy="193899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 w="18415" cmpd="sng">
                  <a:noFill/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оболочка, с помощью которой пользователь «общается» с </a:t>
            </a:r>
            <a:r>
              <a:rPr lang="ru-RU" sz="2000" dirty="0" smtClean="0">
                <a:ln w="18415" cmpd="sng">
                  <a:noFill/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компьютером</a:t>
            </a:r>
            <a:endParaRPr lang="ru-RU" sz="2000" dirty="0">
              <a:ln w="18415" cmpd="sng">
                <a:noFill/>
                <a:prstDash val="solid"/>
              </a:ln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Управляющая кнопка: домой 9">
            <a:hlinkClick r:id="rId6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0" y="142852"/>
          <a:ext cx="9144000" cy="6715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1864" name="Rectangle 8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077218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Процесс загрузки операционной системы</a:t>
            </a:r>
          </a:p>
        </p:txBody>
      </p:sp>
      <p:sp>
        <p:nvSpPr>
          <p:cNvPr id="5" name="Управляющая кнопка: домой 4">
            <a:hlinkClick r:id="rId6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В функции операционной системы входит: 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28736"/>
            <a:ext cx="9144000" cy="5072098"/>
          </a:xfrm>
        </p:spPr>
        <p:txBody>
          <a:bodyPr>
            <a:noAutofit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осуществление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диалога с пользователем; 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Ø"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ввод-вывод и управление данными; 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Ø"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процесса обработки программ; 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Ø"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распределение ресурсов (оперативной памяти и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кэша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процессора, внешних устройств); 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Ø"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запуск программ на выполнение; 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Ø"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передача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информации между различными внутренними устройствами; 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Ø"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программная поддержка работы периферийных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устройств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Text Box 3"/>
          <p:cNvSpPr txBox="1">
            <a:spLocks noChangeArrowheads="1"/>
          </p:cNvSpPr>
          <p:nvPr/>
        </p:nvSpPr>
        <p:spPr bwMode="auto">
          <a:xfrm>
            <a:off x="428596" y="285728"/>
            <a:ext cx="835342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cap="all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Управление файловой системой</a:t>
            </a:r>
          </a:p>
        </p:txBody>
      </p:sp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250825" y="1412875"/>
            <a:ext cx="4321175" cy="366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Управление файловой системой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выполняют программные модули.</a:t>
            </a:r>
          </a:p>
          <a:p>
            <a:pPr>
              <a:spcBef>
                <a:spcPct val="2000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Наиболее часто над файлами производятся следующие операции: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копирование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(копия файла помещается в другую папку);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перемещение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(файл перемещается в другую папку);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удаление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(запись о файле удаляется из папки);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переименование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(изменяется имя файла).</a:t>
            </a:r>
          </a:p>
        </p:txBody>
      </p:sp>
      <p:pic>
        <p:nvPicPr>
          <p:cNvPr id="614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7900" y="1484313"/>
            <a:ext cx="4068763" cy="3619500"/>
          </a:xfrm>
          <a:prstGeom prst="rect">
            <a:avLst/>
          </a:prstGeom>
          <a:noFill/>
          <a:ln w="9525" algn="ctr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6149" name="Text Box 7"/>
          <p:cNvSpPr txBox="1">
            <a:spLocks noChangeArrowheads="1"/>
          </p:cNvSpPr>
          <p:nvPr/>
        </p:nvSpPr>
        <p:spPr bwMode="auto">
          <a:xfrm>
            <a:off x="0" y="4941888"/>
            <a:ext cx="89646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428596" y="5214950"/>
            <a:ext cx="8424862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Командный процессор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– специальная программа, которая запрашивает у пользователя команды и выполняет их.</a:t>
            </a:r>
          </a:p>
        </p:txBody>
      </p:sp>
      <p:pic>
        <p:nvPicPr>
          <p:cNvPr id="6151" name="Picture 9" descr="CACL6FS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3438" y="5572141"/>
            <a:ext cx="1888708" cy="128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домой 7">
            <a:hlinkClick r:id="rId4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395288" y="0"/>
            <a:ext cx="8353425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Драйверы устройств</a:t>
            </a:r>
          </a:p>
        </p:txBody>
      </p:sp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357158" y="1071546"/>
            <a:ext cx="8569325" cy="1311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17550" indent="-717550" algn="just">
              <a:spcBef>
                <a:spcPct val="50000"/>
              </a:spcBef>
            </a:pP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Драйверы устройств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– специальные программы, которые обеспечивают управление работой устройств и согласование информационного обмена с другими устройствами, а также позволяют производить настройку некоторых их параметров.</a:t>
            </a:r>
          </a:p>
        </p:txBody>
      </p:sp>
      <p:sp>
        <p:nvSpPr>
          <p:cNvPr id="8196" name="Text Box 7"/>
          <p:cNvSpPr txBox="1">
            <a:spLocks noChangeArrowheads="1"/>
          </p:cNvSpPr>
          <p:nvPr/>
        </p:nvSpPr>
        <p:spPr bwMode="auto">
          <a:xfrm>
            <a:off x="4929190" y="2285992"/>
            <a:ext cx="3960812" cy="40934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0850" algn="just">
              <a:spcBef>
                <a:spcPct val="5000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процессе установки операционная система определяет тип и конкретную модель установленного устройства и подключает необходимые для их функционирования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драйверы.</a:t>
            </a:r>
          </a:p>
          <a:p>
            <a:pPr indent="450850" algn="just">
              <a:spcBef>
                <a:spcPct val="5000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включении компьютера производится загрузка драйверов в оперативную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память.</a:t>
            </a:r>
          </a:p>
          <a:p>
            <a:pPr indent="450850" algn="just">
              <a:spcBef>
                <a:spcPct val="5000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Пользователь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имеет возможность вручную установить или переустановить драйверы.</a:t>
            </a:r>
          </a:p>
        </p:txBody>
      </p:sp>
      <p:pic>
        <p:nvPicPr>
          <p:cNvPr id="8197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781300"/>
            <a:ext cx="2854325" cy="3311525"/>
          </a:xfrm>
          <a:prstGeom prst="rect">
            <a:avLst/>
          </a:prstGeom>
          <a:noFill/>
          <a:ln w="9525" algn="ctr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8198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8175" y="3573463"/>
            <a:ext cx="2808288" cy="30956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Text Box 3"/>
          <p:cNvSpPr txBox="1">
            <a:spLocks noChangeArrowheads="1"/>
          </p:cNvSpPr>
          <p:nvPr/>
        </p:nvSpPr>
        <p:spPr bwMode="auto">
          <a:xfrm>
            <a:off x="395288" y="0"/>
            <a:ext cx="8353425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Служебные программы</a:t>
            </a:r>
          </a:p>
        </p:txBody>
      </p:sp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285720" y="1071546"/>
            <a:ext cx="8713788" cy="144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Служебные программы (утилиты)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позволяют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обслуживать диски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(проверять, сжимать,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дефрагментировать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и т.д.),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выполнять операции с файлами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(архивировать и т.д.),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работать в компьютерных сетях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и т.д.</a:t>
            </a:r>
          </a:p>
        </p:txBody>
      </p:sp>
      <p:pic>
        <p:nvPicPr>
          <p:cNvPr id="10244" name="Picture 30"/>
          <p:cNvPicPr>
            <a:picLocks noChangeAspect="1" noChangeArrowheads="1"/>
          </p:cNvPicPr>
          <p:nvPr/>
        </p:nvPicPr>
        <p:blipFill>
          <a:blip r:embed="rId2"/>
          <a:srcRect b="34515"/>
          <a:stretch>
            <a:fillRect/>
          </a:stretch>
        </p:blipFill>
        <p:spPr bwMode="auto">
          <a:xfrm>
            <a:off x="395288" y="2565400"/>
            <a:ext cx="3600450" cy="2163763"/>
          </a:xfrm>
          <a:prstGeom prst="rect">
            <a:avLst/>
          </a:prstGeom>
          <a:noFill/>
          <a:ln w="38100">
            <a:solidFill>
              <a:srgbClr val="333399"/>
            </a:solidFill>
            <a:miter lim="800000"/>
            <a:headEnd/>
            <a:tailEnd/>
          </a:ln>
        </p:spPr>
      </p:pic>
      <p:pic>
        <p:nvPicPr>
          <p:cNvPr id="10245" name="Picture 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3213100"/>
            <a:ext cx="3959225" cy="1230313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</p:pic>
      <p:pic>
        <p:nvPicPr>
          <p:cNvPr id="10246" name="Picture 3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4868863"/>
            <a:ext cx="3600450" cy="1581150"/>
          </a:xfrm>
          <a:prstGeom prst="rect">
            <a:avLst/>
          </a:prstGeom>
          <a:noFill/>
          <a:ln w="38100" algn="ctr">
            <a:solidFill>
              <a:srgbClr val="333399"/>
            </a:solidFill>
            <a:miter lim="800000"/>
            <a:headEnd/>
            <a:tailEnd/>
          </a:ln>
        </p:spPr>
      </p:pic>
      <p:pic>
        <p:nvPicPr>
          <p:cNvPr id="10247" name="Picture 3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4724400"/>
            <a:ext cx="3887788" cy="1593850"/>
          </a:xfrm>
          <a:prstGeom prst="rect">
            <a:avLst/>
          </a:prstGeom>
          <a:noFill/>
          <a:ln w="38100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8" name="Управляющая кнопка: домой 7">
            <a:hlinkClick r:id="rId6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3"/>
          <p:cNvSpPr txBox="1">
            <a:spLocks noChangeArrowheads="1"/>
          </p:cNvSpPr>
          <p:nvPr/>
        </p:nvSpPr>
        <p:spPr bwMode="auto">
          <a:xfrm>
            <a:off x="395288" y="0"/>
            <a:ext cx="8353425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dirty="0">
                <a:latin typeface="Comic Sans MS" pitchFamily="66" charset="0"/>
              </a:rPr>
              <a:t>Справочная система</a:t>
            </a:r>
          </a:p>
        </p:txBody>
      </p:sp>
      <p:sp>
        <p:nvSpPr>
          <p:cNvPr id="11267" name="Text Box 4"/>
          <p:cNvSpPr txBox="1">
            <a:spLocks noChangeArrowheads="1"/>
          </p:cNvSpPr>
          <p:nvPr/>
        </p:nvSpPr>
        <p:spPr bwMode="auto">
          <a:xfrm>
            <a:off x="179388" y="1071546"/>
            <a:ext cx="8713787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Справочная система позволяет оперативно получить необходимую информацию как о функционировании операционной системы в целом, так и о работе ее отдельных модулей.</a:t>
            </a:r>
          </a:p>
        </p:txBody>
      </p:sp>
      <p:pic>
        <p:nvPicPr>
          <p:cNvPr id="11268" name="Picture 1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2565400"/>
            <a:ext cx="8964612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12"/>
          <p:cNvPicPr>
            <a:picLocks noChangeAspect="1" noChangeArrowheads="1"/>
          </p:cNvPicPr>
          <p:nvPr/>
        </p:nvPicPr>
        <p:blipFill>
          <a:blip r:embed="rId3"/>
          <a:srcRect t="1918"/>
          <a:stretch>
            <a:fillRect/>
          </a:stretch>
        </p:blipFill>
        <p:spPr bwMode="auto">
          <a:xfrm>
            <a:off x="1619250" y="3860800"/>
            <a:ext cx="4391025" cy="2894013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6" name="Управляющая кнопка: домой 5">
            <a:hlinkClick r:id="rId4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Классификация </a:t>
            </a:r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/>
            </a:r>
            <a:b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</a:br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операционных систем</a:t>
            </a:r>
            <a:endParaRPr lang="ru-RU" sz="32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14422"/>
            <a:ext cx="8715436" cy="5500726"/>
          </a:xfrm>
        </p:spPr>
        <p:txBody>
          <a:bodyPr>
            <a:normAutofit/>
          </a:bodyPr>
          <a:lstStyle/>
          <a:p>
            <a:pPr marL="717550" indent="-717550" algn="just">
              <a:buNone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Поддержка многозадачности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По числу одновременно выполняемых задач операционные системы могут быть разделены на два класса: </a:t>
            </a:r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076325" indent="-358775" algn="just"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Однозадачные ОС</a:t>
            </a:r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076325" indent="-358775" algn="just"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Многозадачные ОС</a:t>
            </a:r>
          </a:p>
          <a:p>
            <a:pPr marL="717550" indent="-717550" algn="just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Поддержка многопользовательского режима.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числу одновременно работающих пользователей ОС делятся на: </a:t>
            </a:r>
          </a:p>
          <a:p>
            <a:pPr marL="1076325" lvl="0" indent="-358775" algn="just">
              <a:buFont typeface="Wingdings" pitchFamily="2" charset="2"/>
              <a:buChar char="Ø"/>
              <a:defRPr/>
            </a:pP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Однопользовательские (MS-DOS, </a:t>
            </a:r>
            <a:r>
              <a:rPr lang="ru-RU" sz="2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Windows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3.x, ранние версии OS/2)</a:t>
            </a:r>
          </a:p>
          <a:p>
            <a:pPr marL="1076325" lvl="0" indent="-358775" algn="just">
              <a:buFont typeface="Wingdings" pitchFamily="2" charset="2"/>
              <a:buChar char="Ø"/>
              <a:defRPr/>
            </a:pP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Многопользовательские (UNIX, </a:t>
            </a:r>
            <a:r>
              <a:rPr lang="ru-RU" sz="2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Windows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algn="just">
              <a:buNone/>
            </a:pPr>
            <a:endParaRPr lang="ru-RU" sz="2800" dirty="0" smtClean="0"/>
          </a:p>
          <a:p>
            <a:pPr algn="just">
              <a:buFont typeface="Wingdings" pitchFamily="2" charset="2"/>
              <a:buChar char="§"/>
            </a:pP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Операционные системы компании </a:t>
            </a:r>
            <a:r>
              <a:rPr lang="ru-RU" sz="3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Microsoft</a:t>
            </a:r>
            <a:r>
              <a:rPr lang="ru-RU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: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0" y="1357298"/>
            <a:ext cx="9144000" cy="550070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DOS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(Disk Operating System).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Интерфейс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командная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строка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 команды приходилось набирать вручную, в командной строке ОС.</a:t>
            </a:r>
          </a:p>
          <a:p>
            <a:pPr>
              <a:buFont typeface="Wingdings" pitchFamily="2" charset="2"/>
              <a:buChar char="Ø"/>
            </a:pP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Windows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3.1 и 3.11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первый графический интерфейс. Хотя многие не считали эту систему операционной, а лишь системой, расширяющей возможности DOS. </a:t>
            </a:r>
          </a:p>
          <a:p>
            <a:pP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всех дальнейших операционных систем интерфейс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графический.</a:t>
            </a:r>
          </a:p>
          <a:p>
            <a:pPr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Windows-95.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Семейство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Windows-98 / NT / ME / 2000 / XP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Windows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Vista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Windows seven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Альтернативные ОС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285860"/>
            <a:ext cx="8686800" cy="4946672"/>
          </a:xfrm>
        </p:spPr>
        <p:txBody>
          <a:bodyPr>
            <a:noAutofit/>
          </a:bodyPr>
          <a:lstStyle/>
          <a:p>
            <a:pPr marL="0" indent="468000">
              <a:lnSpc>
                <a:spcPct val="90000"/>
              </a:lnSpc>
              <a:buFont typeface="Wingdings" pitchFamily="2" charset="2"/>
              <a:buNone/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Словом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UNIX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обозначается не одна операционная система, а целое семейство ОС. 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UNIX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создавалась прежде всего для профессионалов, и поэтому никогда не содержала никаких «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рюшечек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типа удобного графического интерфейса. Важное было другое – совместимость, переносимость,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настраиваемость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и, самое главное, стабильность.</a:t>
            </a:r>
          </a:p>
          <a:p>
            <a:pPr marL="0" indent="468000">
              <a:lnSpc>
                <a:spcPct val="90000"/>
              </a:lnSpc>
              <a:buFont typeface="Wingdings" pitchFamily="2" charset="2"/>
              <a:buNone/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 мощного древа 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UNIX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отпочковался и целый ряд «свободных» операционных систем: 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Linux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FreeBSD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NetBSD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OpenBSD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468000">
              <a:lnSpc>
                <a:spcPct val="90000"/>
              </a:lnSpc>
              <a:buFont typeface="Wingdings" pitchFamily="2" charset="2"/>
              <a:buNone/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Также существуют и другие альтернативные операционные системы.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Графический пользовательский интерфейс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142844" y="1071546"/>
            <a:ext cx="8848756" cy="5572164"/>
          </a:xfrm>
        </p:spPr>
        <p:txBody>
          <a:bodyPr>
            <a:normAutofit fontScale="85000" lnSpcReduction="20000"/>
          </a:bodyPr>
          <a:lstStyle/>
          <a:p>
            <a:pPr marL="0" indent="457200">
              <a:lnSpc>
                <a:spcPct val="120000"/>
              </a:lnSpc>
              <a:buFont typeface="Wingdings" pitchFamily="2" charset="2"/>
              <a:buNone/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упрощения работы пользователя в состав современных операционных систем, и в частности в состав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Windows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входят программные модули, создающие </a:t>
            </a:r>
            <a:r>
              <a:rPr lang="ru-RU" sz="2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графический пользовательский интерфейс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7200">
              <a:lnSpc>
                <a:spcPct val="120000"/>
              </a:lnSpc>
              <a:buFont typeface="Wingdings" pitchFamily="2" charset="2"/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операционных системах с графическим интерфейсом пользователь может вводить команды посредством мыши, тогда как в режиме командной строки необходимо вводить команды с помощью клавиатуры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457200">
              <a:buFont typeface="Wingdings" pitchFamily="2" charset="2"/>
              <a:buNone/>
            </a:pP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Элементы графического интерфейса </a:t>
            </a:r>
            <a:r>
              <a:rPr lang="ru-RU" sz="28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Windows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:</a:t>
            </a:r>
          </a:p>
          <a:p>
            <a:pPr marL="1076325" indent="-358775">
              <a:buFont typeface="Wingdings" pitchFamily="2" charset="2"/>
              <a:buChar char="Ø"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Рабочий  стол</a:t>
            </a:r>
          </a:p>
          <a:p>
            <a:pPr marL="1076325" indent="-358775">
              <a:buFont typeface="Wingdings" pitchFamily="2" charset="2"/>
              <a:buChar char="Ø"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Значки</a:t>
            </a:r>
          </a:p>
          <a:p>
            <a:pPr marL="1076325" indent="-358775">
              <a:buFont typeface="Wingdings" pitchFamily="2" charset="2"/>
              <a:buChar char="Ø"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Ярлыки</a:t>
            </a:r>
          </a:p>
          <a:p>
            <a:pPr marL="1076325" indent="-358775">
              <a:buFont typeface="Wingdings" pitchFamily="2" charset="2"/>
              <a:buChar char="Ø"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Панель задач</a:t>
            </a:r>
          </a:p>
          <a:p>
            <a:pPr marL="1076325" indent="-358775">
              <a:buFont typeface="Wingdings" pitchFamily="2" charset="2"/>
              <a:buChar char="Ø"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Окно</a:t>
            </a:r>
          </a:p>
          <a:p>
            <a:pPr marL="0" indent="457200">
              <a:buFont typeface="Wingdings" pitchFamily="2" charset="2"/>
              <a:buNone/>
            </a:pP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Графический интерфейс </a:t>
            </a:r>
            <a:r>
              <a:rPr lang="ru-RU" sz="36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Windows</a:t>
            </a:r>
            <a:endParaRPr lang="ru-RU" sz="36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1214422"/>
            <a:ext cx="8218488" cy="2024063"/>
          </a:xfrm>
        </p:spPr>
        <p:txBody>
          <a:bodyPr>
            <a:normAutofit/>
          </a:bodyPr>
          <a:lstStyle/>
          <a:p>
            <a:pPr marL="0" indent="450850">
              <a:lnSpc>
                <a:spcPct val="90000"/>
              </a:lnSpc>
              <a:buFont typeface="Wingdings" pitchFamily="2" charset="2"/>
              <a:buNone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Графический интерфейс позволяет осуществлять взаимодействие человека с компьютером в форме диалога с использованием окон, меню и элементов управления (диалоговых панелей, кнопок и так далее).</a:t>
            </a:r>
          </a:p>
          <a:p>
            <a:pPr marL="0" indent="342900">
              <a:lnSpc>
                <a:spcPct val="90000"/>
              </a:lnSpc>
              <a:buFont typeface="Wingdings" pitchFamily="2" charset="2"/>
              <a:buNone/>
            </a:pP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6" name="Picture 4" descr="slide0002_image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00438"/>
            <a:ext cx="2857500" cy="2628900"/>
          </a:xfrm>
          <a:prstGeom prst="rect">
            <a:avLst/>
          </a:prstGeom>
          <a:noFill/>
        </p:spPr>
      </p:pic>
      <p:pic>
        <p:nvPicPr>
          <p:cNvPr id="18437" name="Picture 5" descr="slide0002_image0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4724400"/>
            <a:ext cx="2714625" cy="1266825"/>
          </a:xfrm>
          <a:prstGeom prst="rect">
            <a:avLst/>
          </a:prstGeom>
          <a:noFill/>
        </p:spPr>
      </p:pic>
      <p:pic>
        <p:nvPicPr>
          <p:cNvPr id="18438" name="Picture 6" descr="slide0002_image00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4071942"/>
            <a:ext cx="2952750" cy="1868488"/>
          </a:xfrm>
          <a:prstGeom prst="rect">
            <a:avLst/>
          </a:prstGeom>
          <a:noFill/>
        </p:spPr>
      </p:pic>
      <p:sp>
        <p:nvSpPr>
          <p:cNvPr id="7" name="Управляющая кнопка: домой 6">
            <a:hlinkClick r:id="rId5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9" name="Text Box 3"/>
          <p:cNvSpPr txBox="1">
            <a:spLocks noChangeArrowheads="1"/>
          </p:cNvSpPr>
          <p:nvPr/>
        </p:nvSpPr>
        <p:spPr bwMode="auto">
          <a:xfrm>
            <a:off x="395288" y="0"/>
            <a:ext cx="8353425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Графический интерфейс</a:t>
            </a:r>
          </a:p>
        </p:txBody>
      </p:sp>
      <p:sp>
        <p:nvSpPr>
          <p:cNvPr id="9220" name="Text Box 7"/>
          <p:cNvSpPr txBox="1">
            <a:spLocks noChangeArrowheads="1"/>
          </p:cNvSpPr>
          <p:nvPr/>
        </p:nvSpPr>
        <p:spPr bwMode="auto">
          <a:xfrm>
            <a:off x="214282" y="1071546"/>
            <a:ext cx="864076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/>
            <a:r>
              <a:rPr lang="ru-RU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Графический пользовательский интерфейс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создают программные модули.</a:t>
            </a:r>
          </a:p>
          <a:p>
            <a:pPr indent="45720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операционных системах с графическим интерфейсом пользователь может вводить команды с помощью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диалоговых окон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7200"/>
            <a:r>
              <a:rPr lang="ru-RU" dirty="0">
                <a:latin typeface="Times New Roman" pitchFamily="18" charset="0"/>
                <a:cs typeface="Times New Roman" pitchFamily="18" charset="0"/>
              </a:rPr>
              <a:t>    Диалоговые окна могут включать в себя разнообразные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элементы управления: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1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565400"/>
            <a:ext cx="2955925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Line 9"/>
          <p:cNvSpPr>
            <a:spLocks noChangeShapeType="1"/>
          </p:cNvSpPr>
          <p:nvPr/>
        </p:nvSpPr>
        <p:spPr bwMode="auto">
          <a:xfrm flipH="1" flipV="1">
            <a:off x="2411413" y="2852738"/>
            <a:ext cx="1368425" cy="7143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 w="med" len="med"/>
            <a:tailEnd type="stealth" w="lg" len="lg"/>
          </a:ln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3" name="Line 10"/>
          <p:cNvSpPr>
            <a:spLocks noChangeShapeType="1"/>
          </p:cNvSpPr>
          <p:nvPr/>
        </p:nvSpPr>
        <p:spPr bwMode="auto">
          <a:xfrm flipH="1" flipV="1">
            <a:off x="2700338" y="5084763"/>
            <a:ext cx="1150937" cy="1444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 w="med" len="med"/>
            <a:tailEnd type="stealth" w="lg" len="lg"/>
          </a:ln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4" name="Line 11"/>
          <p:cNvSpPr>
            <a:spLocks noChangeShapeType="1"/>
          </p:cNvSpPr>
          <p:nvPr/>
        </p:nvSpPr>
        <p:spPr bwMode="auto">
          <a:xfrm flipH="1">
            <a:off x="2339975" y="5229225"/>
            <a:ext cx="1511300" cy="6477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 w="med" len="med"/>
            <a:tailEnd type="stealth" w="lg" len="lg"/>
          </a:ln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5" name="Line 12"/>
          <p:cNvSpPr>
            <a:spLocks noChangeShapeType="1"/>
          </p:cNvSpPr>
          <p:nvPr/>
        </p:nvSpPr>
        <p:spPr bwMode="auto">
          <a:xfrm flipH="1" flipV="1">
            <a:off x="2411413" y="3213100"/>
            <a:ext cx="1368425" cy="6477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 w="med" len="med"/>
            <a:tailEnd type="stealth" w="lg" len="lg"/>
          </a:ln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6" name="Line 13"/>
          <p:cNvSpPr>
            <a:spLocks noChangeShapeType="1"/>
          </p:cNvSpPr>
          <p:nvPr/>
        </p:nvSpPr>
        <p:spPr bwMode="auto">
          <a:xfrm flipH="1">
            <a:off x="539750" y="4508500"/>
            <a:ext cx="3240088" cy="10080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 w="med" len="med"/>
            <a:tailEnd type="stealth" w="lg" len="lg"/>
          </a:ln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7" name="Text Box 15"/>
          <p:cNvSpPr txBox="1">
            <a:spLocks noChangeArrowheads="1"/>
          </p:cNvSpPr>
          <p:nvPr/>
        </p:nvSpPr>
        <p:spPr bwMode="auto">
          <a:xfrm>
            <a:off x="3348038" y="2492375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вкладки</a:t>
            </a:r>
          </a:p>
        </p:txBody>
      </p:sp>
      <p:sp>
        <p:nvSpPr>
          <p:cNvPr id="9228" name="Text Box 16"/>
          <p:cNvSpPr txBox="1">
            <a:spLocks noChangeArrowheads="1"/>
          </p:cNvSpPr>
          <p:nvPr/>
        </p:nvSpPr>
        <p:spPr bwMode="auto">
          <a:xfrm>
            <a:off x="3348038" y="3141663"/>
            <a:ext cx="1800225" cy="53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текстовые</a:t>
            </a:r>
          </a:p>
          <a:p>
            <a:pPr>
              <a:lnSpc>
                <a:spcPct val="80000"/>
              </a:lnSpc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поля</a:t>
            </a:r>
          </a:p>
        </p:txBody>
      </p:sp>
      <p:sp>
        <p:nvSpPr>
          <p:cNvPr id="9229" name="Text Box 17"/>
          <p:cNvSpPr txBox="1">
            <a:spLocks noChangeArrowheads="1"/>
          </p:cNvSpPr>
          <p:nvPr/>
        </p:nvSpPr>
        <p:spPr bwMode="auto">
          <a:xfrm>
            <a:off x="3276600" y="4076700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флажки</a:t>
            </a:r>
          </a:p>
        </p:txBody>
      </p:sp>
      <p:sp>
        <p:nvSpPr>
          <p:cNvPr id="9230" name="Text Box 18"/>
          <p:cNvSpPr txBox="1">
            <a:spLocks noChangeArrowheads="1"/>
          </p:cNvSpPr>
          <p:nvPr/>
        </p:nvSpPr>
        <p:spPr bwMode="auto">
          <a:xfrm>
            <a:off x="3276600" y="4797425"/>
            <a:ext cx="1225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кнопки</a:t>
            </a:r>
          </a:p>
        </p:txBody>
      </p:sp>
      <p:pic>
        <p:nvPicPr>
          <p:cNvPr id="9231" name="Picture 19"/>
          <p:cNvPicPr>
            <a:picLocks noChangeAspect="1" noChangeArrowheads="1"/>
          </p:cNvPicPr>
          <p:nvPr/>
        </p:nvPicPr>
        <p:blipFill>
          <a:blip r:embed="rId3"/>
          <a:srcRect t="35417"/>
          <a:stretch>
            <a:fillRect/>
          </a:stretch>
        </p:blipFill>
        <p:spPr bwMode="auto">
          <a:xfrm>
            <a:off x="6804025" y="2420938"/>
            <a:ext cx="2160588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2" name="Text Box 22"/>
          <p:cNvSpPr txBox="1">
            <a:spLocks noChangeArrowheads="1"/>
          </p:cNvSpPr>
          <p:nvPr/>
        </p:nvSpPr>
        <p:spPr bwMode="auto">
          <a:xfrm>
            <a:off x="4859338" y="3284538"/>
            <a:ext cx="180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счетчики</a:t>
            </a:r>
          </a:p>
        </p:txBody>
      </p:sp>
      <p:sp>
        <p:nvSpPr>
          <p:cNvPr id="9233" name="Text Box 23"/>
          <p:cNvSpPr txBox="1">
            <a:spLocks noChangeArrowheads="1"/>
          </p:cNvSpPr>
          <p:nvPr/>
        </p:nvSpPr>
        <p:spPr bwMode="auto">
          <a:xfrm>
            <a:off x="4859338" y="2420938"/>
            <a:ext cx="180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списки</a:t>
            </a:r>
          </a:p>
        </p:txBody>
      </p:sp>
      <p:sp>
        <p:nvSpPr>
          <p:cNvPr id="9234" name="Text Box 24"/>
          <p:cNvSpPr txBox="1">
            <a:spLocks noChangeArrowheads="1"/>
          </p:cNvSpPr>
          <p:nvPr/>
        </p:nvSpPr>
        <p:spPr bwMode="auto">
          <a:xfrm>
            <a:off x="4932363" y="5373688"/>
            <a:ext cx="1800225" cy="5355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контекстные меню</a:t>
            </a:r>
          </a:p>
        </p:txBody>
      </p:sp>
      <p:sp>
        <p:nvSpPr>
          <p:cNvPr id="9235" name="Line 25"/>
          <p:cNvSpPr>
            <a:spLocks noChangeShapeType="1"/>
          </p:cNvSpPr>
          <p:nvPr/>
        </p:nvSpPr>
        <p:spPr bwMode="auto">
          <a:xfrm>
            <a:off x="6084888" y="2781300"/>
            <a:ext cx="2087562" cy="1428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 w="med" len="med"/>
            <a:tailEnd type="stealth" w="lg" len="lg"/>
          </a:ln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36" name="Text Box 29"/>
          <p:cNvSpPr txBox="1">
            <a:spLocks noChangeArrowheads="1"/>
          </p:cNvSpPr>
          <p:nvPr/>
        </p:nvSpPr>
        <p:spPr bwMode="auto">
          <a:xfrm>
            <a:off x="4716463" y="4508500"/>
            <a:ext cx="2016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переключатели</a:t>
            </a:r>
          </a:p>
        </p:txBody>
      </p:sp>
      <p:pic>
        <p:nvPicPr>
          <p:cNvPr id="9237" name="Picture 3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4025" y="3357563"/>
            <a:ext cx="2195513" cy="209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8" name="Line 31"/>
          <p:cNvSpPr>
            <a:spLocks noChangeShapeType="1"/>
          </p:cNvSpPr>
          <p:nvPr/>
        </p:nvSpPr>
        <p:spPr bwMode="auto">
          <a:xfrm>
            <a:off x="6084888" y="3716338"/>
            <a:ext cx="2087562" cy="3603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 w="med" len="med"/>
            <a:tailEnd type="stealth" w="lg" len="lg"/>
          </a:ln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39" name="Line 32"/>
          <p:cNvSpPr>
            <a:spLocks noChangeShapeType="1"/>
          </p:cNvSpPr>
          <p:nvPr/>
        </p:nvSpPr>
        <p:spPr bwMode="auto">
          <a:xfrm>
            <a:off x="6011863" y="4868863"/>
            <a:ext cx="93662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 w="med" len="med"/>
            <a:tailEnd type="stealth" w="lg" len="lg"/>
          </a:ln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40" name="Picture 33"/>
          <p:cNvPicPr>
            <a:picLocks noChangeAspect="1" noChangeArrowheads="1"/>
          </p:cNvPicPr>
          <p:nvPr/>
        </p:nvPicPr>
        <p:blipFill>
          <a:blip r:embed="rId5"/>
          <a:srcRect t="43326"/>
          <a:stretch>
            <a:fillRect/>
          </a:stretch>
        </p:blipFill>
        <p:spPr bwMode="auto">
          <a:xfrm>
            <a:off x="6804025" y="5516563"/>
            <a:ext cx="2160588" cy="112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41" name="Line 34"/>
          <p:cNvSpPr>
            <a:spLocks noChangeShapeType="1"/>
          </p:cNvSpPr>
          <p:nvPr/>
        </p:nvSpPr>
        <p:spPr bwMode="auto">
          <a:xfrm>
            <a:off x="6227763" y="5949950"/>
            <a:ext cx="1439862" cy="7143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 w="med" len="med"/>
            <a:tailEnd type="stealth" w="lg" len="lg"/>
          </a:ln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42" name="Picture 3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31913" y="6237288"/>
            <a:ext cx="1871662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43" name="Line 36"/>
          <p:cNvSpPr>
            <a:spLocks noChangeShapeType="1"/>
          </p:cNvSpPr>
          <p:nvPr/>
        </p:nvSpPr>
        <p:spPr bwMode="auto">
          <a:xfrm flipH="1">
            <a:off x="2627313" y="6165850"/>
            <a:ext cx="1152525" cy="3587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 w="med" len="med"/>
            <a:tailEnd type="stealth" w="lg" len="lg"/>
          </a:ln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44" name="Text Box 37"/>
          <p:cNvSpPr txBox="1">
            <a:spLocks noChangeArrowheads="1"/>
          </p:cNvSpPr>
          <p:nvPr/>
        </p:nvSpPr>
        <p:spPr bwMode="auto">
          <a:xfrm>
            <a:off x="3276600" y="5734050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ползунки</a:t>
            </a:r>
          </a:p>
        </p:txBody>
      </p:sp>
      <p:sp>
        <p:nvSpPr>
          <p:cNvPr id="29" name="Управляющая кнопка: домой 28">
            <a:hlinkClick r:id="rId7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92868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Объекты </a:t>
            </a: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Windows </a:t>
            </a:r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и их свойства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285720" y="1714488"/>
            <a:ext cx="857250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17550" indent="-717550" algn="just">
              <a:spcBef>
                <a:spcPct val="20000"/>
              </a:spcBef>
              <a:buClr>
                <a:schemeClr val="accent1"/>
              </a:buClr>
              <a:buSzPct val="70000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Объектами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называют сущности, имеющие различные свойства.</a:t>
            </a:r>
          </a:p>
          <a:p>
            <a:pPr marL="717550" indent="-717550" algn="just">
              <a:spcBef>
                <a:spcPct val="20000"/>
              </a:spcBef>
              <a:buClr>
                <a:schemeClr val="accent1"/>
              </a:buClr>
              <a:buSzPct val="70000"/>
              <a:buFont typeface="Wingdings" pitchFamily="2" charset="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Объектом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является, например,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принтер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установленный в системе;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жесткий диск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компьютера;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файл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хранящийся на диске;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значки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на рабочем столе и т.д.</a:t>
            </a:r>
          </a:p>
          <a:p>
            <a:pPr marL="717550" indent="-717550" algn="just">
              <a:spcBef>
                <a:spcPct val="20000"/>
              </a:spcBef>
              <a:buClr>
                <a:schemeClr val="accent1"/>
              </a:buClr>
              <a:buSzPct val="70000"/>
              <a:buFont typeface="Wingdings" pitchFamily="2" charset="2"/>
              <a:buNone/>
              <a:defRPr/>
            </a:pPr>
            <a:r>
              <a:rPr lang="ru-RU" sz="2800" kern="0" dirty="0" smtClean="0">
                <a:latin typeface="Times New Roman" pitchFamily="18" charset="0"/>
                <a:cs typeface="Times New Roman" pitchFamily="18" charset="0"/>
              </a:rPr>
              <a:t>Одними </a:t>
            </a:r>
            <a:r>
              <a:rPr lang="ru-RU" sz="2800" kern="0" dirty="0">
                <a:latin typeface="Times New Roman" pitchFamily="18" charset="0"/>
                <a:cs typeface="Times New Roman" pitchFamily="18" charset="0"/>
              </a:rPr>
              <a:t>из крупных объектов ОС </a:t>
            </a:r>
            <a:r>
              <a:rPr lang="en-US" sz="2800" kern="0" dirty="0">
                <a:latin typeface="Times New Roman" pitchFamily="18" charset="0"/>
                <a:cs typeface="Times New Roman" pitchFamily="18" charset="0"/>
              </a:rPr>
              <a:t>Windows </a:t>
            </a:r>
            <a:r>
              <a:rPr lang="ru-RU" sz="2800" kern="0" dirty="0">
                <a:latin typeface="Times New Roman" pitchFamily="18" charset="0"/>
                <a:cs typeface="Times New Roman" pitchFamily="18" charset="0"/>
              </a:rPr>
              <a:t>являются окна приложений/документов.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84237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Управление </a:t>
            </a:r>
            <a:r>
              <a:rPr lang="en-US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Windows</a:t>
            </a:r>
            <a:endParaRPr lang="ru-RU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214282" y="1357298"/>
            <a:ext cx="8786812" cy="5286375"/>
          </a:xfrm>
        </p:spPr>
        <p:txBody>
          <a:bodyPr>
            <a:normAutofit/>
          </a:bodyPr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Основными приемами управления с помощью мыши являются:</a:t>
            </a:r>
          </a:p>
          <a:p>
            <a:pPr algn="just" eaLnBrk="1" hangingPunct="1">
              <a:buClr>
                <a:srgbClr val="002060"/>
              </a:buCl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Щелчок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быстрое нажатие и отпускание левой кнопки мыши;</a:t>
            </a:r>
          </a:p>
          <a:p>
            <a:pPr algn="just" eaLnBrk="1" hangingPunct="1">
              <a:buClr>
                <a:srgbClr val="002060"/>
              </a:buCl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Двойной щелчок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два щелчка, выполнение с малым интервалом времени между ними;</a:t>
            </a:r>
          </a:p>
          <a:p>
            <a:pPr algn="just" eaLnBrk="1" hangingPunct="1">
              <a:buClr>
                <a:srgbClr val="002060"/>
              </a:buCl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Щелчок правой кнопкой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быстрое нажатие и отпускание правой кнопки мыши;</a:t>
            </a:r>
          </a:p>
          <a:p>
            <a:pPr algn="just" eaLnBrk="1" hangingPunct="1">
              <a:buClr>
                <a:srgbClr val="002060"/>
              </a:buCl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Перетаскивание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выполняется путем перемещения мыши при нажатой левой кнопке;</a:t>
            </a:r>
          </a:p>
          <a:p>
            <a:pPr algn="just" eaLnBrk="1" hangingPunct="1">
              <a:buClr>
                <a:srgbClr val="002060"/>
              </a:buCl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Специальное перетаскивание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выполняется, как и перетаскивание, но при нажатой правой кнопке мыши;</a:t>
            </a:r>
            <a:endPara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Clr>
                <a:srgbClr val="002060"/>
              </a:buCl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Зависание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наведение указателя мыши на значок объекта или элемент управления и задержка его на некоторое время.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54065"/>
          </a:xfrm>
        </p:spPr>
        <p:txBody>
          <a:bodyPr/>
          <a:lstStyle/>
          <a:p>
            <a:pPr algn="ctr" eaLnBrk="1" hangingPunct="1"/>
            <a:r>
              <a:rPr lang="ru-RU" sz="3600" b="1" dirty="0" smtClean="0">
                <a:solidFill>
                  <a:schemeClr val="tx1"/>
                </a:solidFill>
                <a:latin typeface="Comic Sans MS" pitchFamily="66" charset="0"/>
              </a:rPr>
              <a:t>Рабочий стол</a:t>
            </a:r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00914" y="1071546"/>
            <a:ext cx="6871548" cy="5715040"/>
          </a:xfrm>
        </p:spPr>
      </p:pic>
      <p:sp>
        <p:nvSpPr>
          <p:cNvPr id="5124" name="Line 4"/>
          <p:cNvSpPr>
            <a:spLocks noChangeShapeType="1"/>
          </p:cNvSpPr>
          <p:nvPr/>
        </p:nvSpPr>
        <p:spPr bwMode="auto">
          <a:xfrm flipH="1" flipV="1">
            <a:off x="2392358" y="1566849"/>
            <a:ext cx="1557337" cy="1238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 flipH="1" flipV="1">
            <a:off x="2301868" y="2016115"/>
            <a:ext cx="1268413" cy="2000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6" name="Line 7"/>
          <p:cNvSpPr>
            <a:spLocks noChangeShapeType="1"/>
          </p:cNvSpPr>
          <p:nvPr/>
        </p:nvSpPr>
        <p:spPr bwMode="auto">
          <a:xfrm flipH="1" flipV="1">
            <a:off x="2214545" y="2643182"/>
            <a:ext cx="1357322" cy="50006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7" name="Line 10"/>
          <p:cNvSpPr>
            <a:spLocks noChangeShapeType="1"/>
          </p:cNvSpPr>
          <p:nvPr/>
        </p:nvSpPr>
        <p:spPr bwMode="auto">
          <a:xfrm>
            <a:off x="7429520" y="5929330"/>
            <a:ext cx="623887" cy="2682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sm" len="lg"/>
          </a:ln>
        </p:spPr>
        <p:txBody>
          <a:bodyPr/>
          <a:lstStyle/>
          <a:p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8" name="Text Box 11"/>
          <p:cNvSpPr txBox="1">
            <a:spLocks noChangeArrowheads="1"/>
          </p:cNvSpPr>
          <p:nvPr/>
        </p:nvSpPr>
        <p:spPr bwMode="auto">
          <a:xfrm>
            <a:off x="6286512" y="5572140"/>
            <a:ext cx="106086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Корзина</a:t>
            </a:r>
          </a:p>
        </p:txBody>
      </p:sp>
      <p:sp>
        <p:nvSpPr>
          <p:cNvPr id="5129" name="Text Box 13"/>
          <p:cNvSpPr txBox="1">
            <a:spLocks noChangeArrowheads="1"/>
          </p:cNvSpPr>
          <p:nvPr/>
        </p:nvSpPr>
        <p:spPr bwMode="auto">
          <a:xfrm>
            <a:off x="3929058" y="2428868"/>
            <a:ext cx="21934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Сетевое окружение</a:t>
            </a:r>
          </a:p>
        </p:txBody>
      </p:sp>
      <p:sp>
        <p:nvSpPr>
          <p:cNvPr id="5130" name="Text Box 14"/>
          <p:cNvSpPr txBox="1">
            <a:spLocks noChangeArrowheads="1"/>
          </p:cNvSpPr>
          <p:nvPr/>
        </p:nvSpPr>
        <p:spPr bwMode="auto">
          <a:xfrm>
            <a:off x="3643306" y="2000240"/>
            <a:ext cx="18767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Мой компьютер</a:t>
            </a:r>
          </a:p>
        </p:txBody>
      </p:sp>
      <p:sp>
        <p:nvSpPr>
          <p:cNvPr id="5131" name="Text Box 15"/>
          <p:cNvSpPr txBox="1">
            <a:spLocks noChangeArrowheads="1"/>
          </p:cNvSpPr>
          <p:nvPr/>
        </p:nvSpPr>
        <p:spPr bwMode="auto">
          <a:xfrm>
            <a:off x="3929058" y="1500174"/>
            <a:ext cx="18665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Мои документы</a:t>
            </a:r>
          </a:p>
        </p:txBody>
      </p:sp>
      <p:sp>
        <p:nvSpPr>
          <p:cNvPr id="5132" name="Text Box 16"/>
          <p:cNvSpPr txBox="1">
            <a:spLocks noChangeArrowheads="1"/>
          </p:cNvSpPr>
          <p:nvPr/>
        </p:nvSpPr>
        <p:spPr bwMode="auto">
          <a:xfrm>
            <a:off x="3579866" y="2921024"/>
            <a:ext cx="9240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Значок</a:t>
            </a:r>
          </a:p>
        </p:txBody>
      </p:sp>
      <p:sp>
        <p:nvSpPr>
          <p:cNvPr id="5133" name="Text Box 17"/>
          <p:cNvSpPr txBox="1">
            <a:spLocks noChangeArrowheads="1"/>
          </p:cNvSpPr>
          <p:nvPr/>
        </p:nvSpPr>
        <p:spPr bwMode="auto">
          <a:xfrm>
            <a:off x="3616378" y="4546624"/>
            <a:ext cx="104932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Ярлыки</a:t>
            </a:r>
          </a:p>
        </p:txBody>
      </p:sp>
      <p:sp>
        <p:nvSpPr>
          <p:cNvPr id="5136" name="Line 6"/>
          <p:cNvSpPr>
            <a:spLocks noChangeShapeType="1"/>
          </p:cNvSpPr>
          <p:nvPr/>
        </p:nvSpPr>
        <p:spPr bwMode="auto">
          <a:xfrm flipH="1" flipV="1">
            <a:off x="2676520" y="2559043"/>
            <a:ext cx="1273175" cy="603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 rot="5400000">
            <a:off x="1938391" y="5035572"/>
            <a:ext cx="2928937" cy="1587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10800000">
            <a:off x="3044878" y="3857647"/>
            <a:ext cx="357188" cy="1587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10800000">
            <a:off x="2544816" y="4572022"/>
            <a:ext cx="857250" cy="1587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10800000">
            <a:off x="2401941" y="5072084"/>
            <a:ext cx="1000125" cy="1588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10800000">
            <a:off x="2544816" y="5857897"/>
            <a:ext cx="857250" cy="1587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10800000">
            <a:off x="2473378" y="6357959"/>
            <a:ext cx="928688" cy="1588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Управляющая кнопка: домой 20">
            <a:hlinkClick r:id="rId3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071546"/>
          </a:xfrm>
          <a:effectLst/>
        </p:spPr>
        <p:txBody>
          <a:bodyPr>
            <a:noAutofit/>
          </a:bodyPr>
          <a:lstStyle/>
          <a:p>
            <a:pPr lvl="0" algn="ctr"/>
            <a:r>
              <a:rPr lang="ru-RU" sz="2800" b="1" dirty="0" smtClean="0">
                <a:solidFill>
                  <a:schemeClr val="tx1"/>
                </a:solidFill>
                <a:effectLst/>
                <a:latin typeface="Comic Sans MS" pitchFamily="66" charset="0"/>
              </a:rPr>
              <a:t>ЗНАЧКИ: </a:t>
            </a:r>
            <a:br>
              <a:rPr lang="ru-RU" sz="2800" b="1" dirty="0" smtClean="0">
                <a:solidFill>
                  <a:schemeClr val="tx1"/>
                </a:solidFill>
                <a:effectLst/>
                <a:latin typeface="Comic Sans MS" pitchFamily="66" charset="0"/>
              </a:rPr>
            </a:br>
            <a:r>
              <a:rPr lang="ru-RU" sz="2800" b="1" dirty="0" smtClean="0">
                <a:solidFill>
                  <a:schemeClr val="tx1"/>
                </a:solidFill>
                <a:effectLst/>
                <a:latin typeface="Comic Sans MS" pitchFamily="66" charset="0"/>
              </a:rPr>
              <a:t>Мой компьютер, Мои документы</a:t>
            </a:r>
            <a:endParaRPr lang="ru-RU" sz="28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147" name="Rectangle 3"/>
          <p:cNvSpPr>
            <a:spLocks noGrp="1" noChangeAspect="1" noChangeArrowheads="1"/>
          </p:cNvSpPr>
          <p:nvPr>
            <p:ph type="body" idx="1"/>
          </p:nvPr>
        </p:nvSpPr>
        <p:spPr>
          <a:xfrm>
            <a:off x="2428860" y="1071546"/>
            <a:ext cx="6715140" cy="2286016"/>
          </a:xfrm>
        </p:spPr>
        <p:txBody>
          <a:bodyPr>
            <a:normAutofit/>
          </a:bodyPr>
          <a:lstStyle/>
          <a:p>
            <a:pPr marL="0" lvl="2" indent="0" eaLnBrk="1" hangingPunct="1">
              <a:buFontTx/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Значок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Мой компьютер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рабочем столе представляет собой папку, содержащую значки всех доступных дисковых накопителей (жесткий диск, гибкий диск и др.), а также Панель управления, папку Принтеры и в некоторых случаях другие папки.</a:t>
            </a:r>
          </a:p>
        </p:txBody>
      </p:sp>
      <p:pic>
        <p:nvPicPr>
          <p:cNvPr id="614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14422"/>
            <a:ext cx="1799375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500298" y="3643315"/>
            <a:ext cx="6429420" cy="292895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Папка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Мои документы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это личная папка пользователя, в которой принято, хотя вовсе необязательно, хранить созданные документы, фотографии, видеоролики и прочее – то есть ваши личные файлы пользователя. Попасть в эту папку можно: из меню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Пуск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 из папки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Мой компьютер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или с рабочего стола.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857628"/>
            <a:ext cx="1857388" cy="188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Управляющая кнопка: домой 8">
            <a:hlinkClick r:id="rId4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28860" y="1571612"/>
            <a:ext cx="5832475" cy="142876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Это значок содержащий ссылки на компьютеры рабочей группы и всей сети.</a:t>
            </a:r>
          </a:p>
          <a:p>
            <a:pPr eaLnBrk="1" hangingPunct="1"/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7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714488"/>
            <a:ext cx="1439863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0"/>
            <a:ext cx="9144000" cy="1071546"/>
          </a:xfrm>
          <a:prstGeom prst="rect">
            <a:avLst/>
          </a:prstGeom>
          <a:effectLst/>
        </p:spPr>
        <p:txBody>
          <a:bodyPr vert="horz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2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ЗНАЧКИ: </a:t>
            </a:r>
            <a:br>
              <a:rPr kumimoji="0" lang="ru-RU" sz="2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</a:br>
            <a:r>
              <a:rPr lang="ru-RU" sz="2800" b="1" cap="all" dirty="0" smtClean="0">
                <a:effectLst/>
                <a:latin typeface="Comic Sans MS" pitchFamily="66" charset="0"/>
                <a:ea typeface="+mj-ea"/>
                <a:cs typeface="+mj-cs"/>
              </a:rPr>
              <a:t>Сетевое окружение, Корзина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214546" y="3214686"/>
            <a:ext cx="6113462" cy="235745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Папка Корзина временно хранит удаленные данные.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 необходимости можно восстановить данные, или их удалить.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571876"/>
            <a:ext cx="1284288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sz="3200" b="1" dirty="0" smtClean="0">
                <a:solidFill>
                  <a:schemeClr val="tx1"/>
                </a:solidFill>
                <a:effectLst/>
                <a:latin typeface="Comic Sans MS" pitchFamily="66" charset="0"/>
              </a:rPr>
              <a:t>Значки и Ярлыки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86050" y="1285860"/>
            <a:ext cx="6048375" cy="5357850"/>
          </a:xfrm>
        </p:spPr>
        <p:txBody>
          <a:bodyPr>
            <a:normAutofit/>
          </a:bodyPr>
          <a:lstStyle/>
          <a:p>
            <a:pPr marL="1076325" indent="-1076325"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Значок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папка, документ, приложение находится на рабочем столе.</a:t>
            </a:r>
          </a:p>
          <a:p>
            <a:pPr marL="1076325" indent="-1076325"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Ярлыки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(с маленькой стрелочкой в нижнем левом углу) и значки обеспечивают (с помощью двойного щелчка) быстрый доступ к дискам, папкам, документам, приложениям и устройствам. Ярлык - ссылка на расположение папки, документа, приложения.  </a:t>
            </a:r>
          </a:p>
        </p:txBody>
      </p:sp>
      <p:pic>
        <p:nvPicPr>
          <p:cNvPr id="1024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357298"/>
            <a:ext cx="1439862" cy="134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2357430"/>
            <a:ext cx="1312862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/>
          <a:srcRect t="46889" r="95200" b="45857"/>
          <a:stretch>
            <a:fillRect/>
          </a:stretch>
        </p:blipFill>
        <p:spPr bwMode="auto">
          <a:xfrm>
            <a:off x="214282" y="4214818"/>
            <a:ext cx="1285885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/>
          <a:srcRect t="73556" r="94445" b="16667"/>
          <a:stretch>
            <a:fillRect/>
          </a:stretch>
        </p:blipFill>
        <p:spPr bwMode="auto">
          <a:xfrm>
            <a:off x="1428728" y="4929198"/>
            <a:ext cx="1233929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Управляющая кнопка: домой 7">
            <a:hlinkClick r:id="rId5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21429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Панель задач</a:t>
            </a:r>
          </a:p>
        </p:txBody>
      </p:sp>
      <p:sp>
        <p:nvSpPr>
          <p:cNvPr id="45062" name="Line 6"/>
          <p:cNvSpPr>
            <a:spLocks noChangeShapeType="1"/>
          </p:cNvSpPr>
          <p:nvPr/>
        </p:nvSpPr>
        <p:spPr bwMode="auto">
          <a:xfrm flipH="1">
            <a:off x="395288" y="3152764"/>
            <a:ext cx="503237" cy="1728788"/>
          </a:xfrm>
          <a:prstGeom prst="line">
            <a:avLst/>
          </a:prstGeom>
          <a:noFill/>
          <a:ln w="38100">
            <a:solidFill>
              <a:srgbClr val="40963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250825" y="2360602"/>
            <a:ext cx="158432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Кнопка «Пуск»</a:t>
            </a:r>
          </a:p>
        </p:txBody>
      </p:sp>
      <p:sp>
        <p:nvSpPr>
          <p:cNvPr id="45064" name="Line 8"/>
          <p:cNvSpPr>
            <a:spLocks noChangeShapeType="1"/>
          </p:cNvSpPr>
          <p:nvPr/>
        </p:nvSpPr>
        <p:spPr bwMode="auto">
          <a:xfrm flipH="1">
            <a:off x="1042988" y="2936864"/>
            <a:ext cx="1225550" cy="1943100"/>
          </a:xfrm>
          <a:prstGeom prst="line">
            <a:avLst/>
          </a:prstGeom>
          <a:noFill/>
          <a:ln w="38100">
            <a:solidFill>
              <a:srgbClr val="4D4D4D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65" name="Rectangle 9"/>
          <p:cNvSpPr>
            <a:spLocks noChangeArrowheads="1"/>
          </p:cNvSpPr>
          <p:nvPr/>
        </p:nvSpPr>
        <p:spPr bwMode="auto">
          <a:xfrm>
            <a:off x="1979613" y="2071677"/>
            <a:ext cx="1728787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Панель быстрого</a:t>
            </a:r>
            <a:br>
              <a:rPr lang="ru-RU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запуска</a:t>
            </a:r>
          </a:p>
        </p:txBody>
      </p:sp>
      <p:sp>
        <p:nvSpPr>
          <p:cNvPr id="45066" name="Line 10"/>
          <p:cNvSpPr>
            <a:spLocks noChangeShapeType="1"/>
          </p:cNvSpPr>
          <p:nvPr/>
        </p:nvSpPr>
        <p:spPr bwMode="auto">
          <a:xfrm flipH="1">
            <a:off x="2051050" y="3871902"/>
            <a:ext cx="1368425" cy="935037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67" name="Line 11"/>
          <p:cNvSpPr>
            <a:spLocks noChangeShapeType="1"/>
          </p:cNvSpPr>
          <p:nvPr/>
        </p:nvSpPr>
        <p:spPr bwMode="auto">
          <a:xfrm flipH="1">
            <a:off x="3059113" y="4087802"/>
            <a:ext cx="360362" cy="719137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68" name="Line 12"/>
          <p:cNvSpPr>
            <a:spLocks noChangeShapeType="1"/>
          </p:cNvSpPr>
          <p:nvPr/>
        </p:nvSpPr>
        <p:spPr bwMode="auto">
          <a:xfrm>
            <a:off x="3708400" y="4087802"/>
            <a:ext cx="503238" cy="719137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69" name="Line 13"/>
          <p:cNvSpPr>
            <a:spLocks noChangeShapeType="1"/>
          </p:cNvSpPr>
          <p:nvPr/>
        </p:nvSpPr>
        <p:spPr bwMode="auto">
          <a:xfrm>
            <a:off x="3779838" y="4016364"/>
            <a:ext cx="1655762" cy="719138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70" name="Line 14"/>
          <p:cNvSpPr>
            <a:spLocks noChangeShapeType="1"/>
          </p:cNvSpPr>
          <p:nvPr/>
        </p:nvSpPr>
        <p:spPr bwMode="auto">
          <a:xfrm>
            <a:off x="3924300" y="3871902"/>
            <a:ext cx="3168650" cy="792162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72" name="Rectangle 16"/>
          <p:cNvSpPr>
            <a:spLocks noChangeArrowheads="1"/>
          </p:cNvSpPr>
          <p:nvPr/>
        </p:nvSpPr>
        <p:spPr bwMode="auto">
          <a:xfrm>
            <a:off x="2987675" y="3008302"/>
            <a:ext cx="19446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Кнопки программ</a:t>
            </a:r>
          </a:p>
        </p:txBody>
      </p:sp>
      <p:sp>
        <p:nvSpPr>
          <p:cNvPr id="45073" name="Line 17"/>
          <p:cNvSpPr>
            <a:spLocks noChangeShapeType="1"/>
          </p:cNvSpPr>
          <p:nvPr/>
        </p:nvSpPr>
        <p:spPr bwMode="auto">
          <a:xfrm>
            <a:off x="6877050" y="3800464"/>
            <a:ext cx="1439863" cy="1079500"/>
          </a:xfrm>
          <a:prstGeom prst="line">
            <a:avLst/>
          </a:prstGeom>
          <a:noFill/>
          <a:ln w="38100">
            <a:solidFill>
              <a:srgbClr val="CC66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74" name="Rectangle 18"/>
          <p:cNvSpPr>
            <a:spLocks noChangeArrowheads="1"/>
          </p:cNvSpPr>
          <p:nvPr/>
        </p:nvSpPr>
        <p:spPr bwMode="auto">
          <a:xfrm>
            <a:off x="5364163" y="3079739"/>
            <a:ext cx="1728787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Языковая</a:t>
            </a:r>
            <a:br>
              <a:rPr lang="ru-RU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панель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75" name="Line 19"/>
          <p:cNvSpPr>
            <a:spLocks noChangeShapeType="1"/>
          </p:cNvSpPr>
          <p:nvPr/>
        </p:nvSpPr>
        <p:spPr bwMode="auto">
          <a:xfrm>
            <a:off x="7235825" y="3008302"/>
            <a:ext cx="1296988" cy="1944687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76" name="Rectangle 20"/>
          <p:cNvSpPr>
            <a:spLocks noChangeArrowheads="1"/>
          </p:cNvSpPr>
          <p:nvPr/>
        </p:nvSpPr>
        <p:spPr bwMode="auto">
          <a:xfrm>
            <a:off x="5651500" y="2216139"/>
            <a:ext cx="172878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Область</a:t>
            </a:r>
            <a:br>
              <a:rPr lang="ru-RU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уведомлений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5077" name="Line 21"/>
          <p:cNvSpPr>
            <a:spLocks noChangeShapeType="1"/>
          </p:cNvSpPr>
          <p:nvPr/>
        </p:nvSpPr>
        <p:spPr bwMode="auto">
          <a:xfrm>
            <a:off x="8388350" y="3152764"/>
            <a:ext cx="504825" cy="1727200"/>
          </a:xfrm>
          <a:prstGeom prst="line">
            <a:avLst/>
          </a:prstGeom>
          <a:noFill/>
          <a:ln w="38100">
            <a:solidFill>
              <a:srgbClr val="FF7C8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78" name="Rectangle 22"/>
          <p:cNvSpPr>
            <a:spLocks noChangeArrowheads="1"/>
          </p:cNvSpPr>
          <p:nvPr/>
        </p:nvSpPr>
        <p:spPr bwMode="auto">
          <a:xfrm>
            <a:off x="7559675" y="1928802"/>
            <a:ext cx="15843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Цифровые</a:t>
            </a:r>
            <a:br>
              <a:rPr lang="ru-RU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часы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45079" name="Picture 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02221"/>
            <a:ext cx="9144000" cy="428604"/>
          </a:xfrm>
          <a:prstGeom prst="rect">
            <a:avLst/>
          </a:prstGeom>
          <a:noFill/>
        </p:spPr>
      </p:pic>
      <p:sp>
        <p:nvSpPr>
          <p:cNvPr id="20" name="Управляющая кнопка: домой 19">
            <a:hlinkClick r:id="rId3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Кнопка </a:t>
            </a:r>
            <a:r>
              <a:rPr lang="ru-RU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Пуск и главное меню           </a:t>
            </a:r>
            <a:endParaRPr lang="ru-RU" sz="3600" b="1" dirty="0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+mn-ea"/>
              <a:cs typeface="+mn-cs"/>
            </a:endParaRPr>
          </a:p>
        </p:txBody>
      </p:sp>
      <p:pic>
        <p:nvPicPr>
          <p:cNvPr id="47108" name="Picture 4" descr="slide0010_image02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215074" y="1214422"/>
            <a:ext cx="2594975" cy="4525962"/>
          </a:xfrm>
          <a:noFill/>
          <a:ln/>
        </p:spPr>
      </p:pic>
      <p:pic>
        <p:nvPicPr>
          <p:cNvPr id="47109" name="Picture 5" descr="slide0010_image0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5572140"/>
            <a:ext cx="1978451" cy="571504"/>
          </a:xfrm>
          <a:prstGeom prst="rect">
            <a:avLst/>
          </a:prstGeom>
          <a:noFill/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14282" y="1142984"/>
            <a:ext cx="5786478" cy="264320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 нижней части экрана расположена панель задач, на которой находится кнопка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Пуск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 кнопка выполняемых задач, открытых папок, индикаторы, часы. Кнопка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Пуск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позволяет вызывать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Главное меню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14282" y="3643314"/>
            <a:ext cx="5643570" cy="271464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Главное меню обеспечивает доступ практически ко всем ресурсам системы и содержит команды запуска приложений, настройки системы, поиска файлов и документов, доступа к справочной системе и др.</a:t>
            </a:r>
          </a:p>
        </p:txBody>
      </p:sp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9144000" cy="107154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+mn-ea"/>
                <a:cs typeface="+mn-cs"/>
              </a:rPr>
              <a:t>Окна</a:t>
            </a:r>
            <a:endParaRPr lang="ru-RU" sz="36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+mn-ea"/>
              <a:cs typeface="+mn-cs"/>
            </a:endParaRPr>
          </a:p>
        </p:txBody>
      </p:sp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2214554"/>
            <a:ext cx="5816613" cy="3949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134" name="AutoShape 6"/>
          <p:cNvSpPr>
            <a:spLocks noChangeArrowheads="1"/>
          </p:cNvSpPr>
          <p:nvPr/>
        </p:nvSpPr>
        <p:spPr bwMode="auto">
          <a:xfrm>
            <a:off x="7215206" y="3571876"/>
            <a:ext cx="865188" cy="574676"/>
          </a:xfrm>
          <a:prstGeom prst="wedgeRectCallout">
            <a:avLst>
              <a:gd name="adj1" fmla="val -181430"/>
              <a:gd name="adj2" fmla="val 11906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Рабочая область</a:t>
            </a:r>
          </a:p>
        </p:txBody>
      </p:sp>
      <p:sp>
        <p:nvSpPr>
          <p:cNvPr id="48135" name="AutoShape 7"/>
          <p:cNvSpPr>
            <a:spLocks noChangeArrowheads="1"/>
          </p:cNvSpPr>
          <p:nvPr/>
        </p:nvSpPr>
        <p:spPr bwMode="auto">
          <a:xfrm>
            <a:off x="4286248" y="1785926"/>
            <a:ext cx="792163" cy="503238"/>
          </a:xfrm>
          <a:prstGeom prst="wedgeRectCallout">
            <a:avLst>
              <a:gd name="adj1" fmla="val -46593"/>
              <a:gd name="adj2" fmla="val 8154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Меню окна</a:t>
            </a:r>
          </a:p>
        </p:txBody>
      </p:sp>
      <p:sp>
        <p:nvSpPr>
          <p:cNvPr id="48136" name="AutoShape 8"/>
          <p:cNvSpPr>
            <a:spLocks noChangeArrowheads="1"/>
          </p:cNvSpPr>
          <p:nvPr/>
        </p:nvSpPr>
        <p:spPr bwMode="auto">
          <a:xfrm>
            <a:off x="2714612" y="1571612"/>
            <a:ext cx="1077913" cy="503238"/>
          </a:xfrm>
          <a:prstGeom prst="wedgeRectCallout">
            <a:avLst>
              <a:gd name="adj1" fmla="val -14514"/>
              <a:gd name="adj2" fmla="val 9448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Заголовок окна</a:t>
            </a:r>
          </a:p>
        </p:txBody>
      </p:sp>
      <p:sp>
        <p:nvSpPr>
          <p:cNvPr id="48137" name="AutoShape 9"/>
          <p:cNvSpPr>
            <a:spLocks noChangeArrowheads="1"/>
          </p:cNvSpPr>
          <p:nvPr/>
        </p:nvSpPr>
        <p:spPr bwMode="auto">
          <a:xfrm>
            <a:off x="7358083" y="1214422"/>
            <a:ext cx="1643042" cy="719139"/>
          </a:xfrm>
          <a:prstGeom prst="wedgeRectCallout">
            <a:avLst>
              <a:gd name="adj1" fmla="val 6103"/>
              <a:gd name="adj2" fmla="val 10321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Кнопки управления состояния окна</a:t>
            </a:r>
          </a:p>
        </p:txBody>
      </p:sp>
      <p:sp>
        <p:nvSpPr>
          <p:cNvPr id="48138" name="AutoShape 10"/>
          <p:cNvSpPr>
            <a:spLocks noChangeArrowheads="1"/>
          </p:cNvSpPr>
          <p:nvPr/>
        </p:nvSpPr>
        <p:spPr bwMode="auto">
          <a:xfrm>
            <a:off x="5357818" y="1857364"/>
            <a:ext cx="1428760" cy="574676"/>
          </a:xfrm>
          <a:prstGeom prst="wedgeRectCallout">
            <a:avLst>
              <a:gd name="adj1" fmla="val -114264"/>
              <a:gd name="adj2" fmla="val 10110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Панель инструментов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14282" y="1500174"/>
            <a:ext cx="2786082" cy="507209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Важнейшим элементом графического интерфейса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Windows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являются окна. Существуют два основных типа окон –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окна приложений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и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окна документов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142984"/>
            <a:ext cx="3857652" cy="207170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Рабочая область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Внутренняя часть окна, содержит вложенные папки или окна документов.</a:t>
            </a:r>
          </a:p>
        </p:txBody>
      </p:sp>
      <p:pic>
        <p:nvPicPr>
          <p:cNvPr id="1843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5719" y="1071546"/>
            <a:ext cx="4678281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"/>
            <a:ext cx="9144000" cy="107154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Окна приложений</a:t>
            </a:r>
            <a:endParaRPr kumimoji="0" lang="ru-RU" sz="3600" b="1" i="0" u="none" strike="noStrike" kern="1200" cap="all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pic>
        <p:nvPicPr>
          <p:cNvPr id="7" name="Picture 6" descr="C:\Documents and Settings\Ученик\Рабочий стол\у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10024"/>
            <a:ext cx="4446884" cy="33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429124" y="4750579"/>
            <a:ext cx="4572000" cy="2036007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0" marR="0" lvl="0" indent="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Границы</a:t>
            </a:r>
          </a:p>
          <a:p>
            <a:pPr marL="0" marR="0" lvl="0" indent="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Рамка, ограничивающая окно с четырех сторон. Размеры окна можно изменять, перемещая границу мышью. </a:t>
            </a:r>
          </a:p>
        </p:txBody>
      </p:sp>
      <p:sp>
        <p:nvSpPr>
          <p:cNvPr id="9" name="Управляющая кнопка: домой 8">
            <a:hlinkClick r:id="rId4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071546"/>
            <a:ext cx="3357586" cy="578645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Заголовок окна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Строка непосредственно под верхней границей окна, содержащая название окна.</a:t>
            </a:r>
          </a:p>
          <a:p>
            <a:pPr marL="0" lvl="0" indent="0"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Значок системного меню. </a:t>
            </a:r>
          </a:p>
          <a:p>
            <a:pPr marL="0" lvl="0" indent="0">
              <a:buNone/>
              <a:defRPr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Кнопка слева в строке заголовка открывает меню перемещения и изменения  размеров окна.</a:t>
            </a:r>
          </a:p>
          <a:p>
            <a:pPr marL="0" lvl="0" indent="0"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Кнопки управления окном</a:t>
            </a:r>
          </a:p>
          <a:p>
            <a:pPr marL="0" lvl="0" indent="0">
              <a:buNone/>
              <a:defRPr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Свернуть/Восстановить, Закрыть расположены в верхней правой части окна и называются кнопками управления окном.</a:t>
            </a:r>
          </a:p>
          <a:p>
            <a:pPr marL="0" lvl="0" indent="0">
              <a:buNone/>
              <a:defRPr/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5" name="Picture 5" descr="C:\Documents and Settings\Ученик\Рабочий стол\ф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1714488"/>
            <a:ext cx="5422900" cy="408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0" y="1"/>
            <a:ext cx="9144000" cy="107154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Окна приложений</a:t>
            </a:r>
            <a:endParaRPr kumimoji="0" lang="ru-RU" sz="3600" b="1" i="0" u="none" strike="noStrike" kern="1200" cap="all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 flipV="1">
            <a:off x="3571868" y="1714488"/>
            <a:ext cx="180000" cy="216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42874" y="3500438"/>
            <a:ext cx="3286118" cy="30003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8358214" y="1714488"/>
            <a:ext cx="649288" cy="214314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571472" y="6179339"/>
            <a:ext cx="2892415" cy="135732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Управляющая кнопка: домой 12">
            <a:hlinkClick r:id="rId3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1"/>
            <a:ext cx="9144000" cy="107154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Окна приложений</a:t>
            </a:r>
            <a:endParaRPr kumimoji="0" lang="ru-RU" sz="3600" b="1" i="0" u="none" strike="noStrike" kern="1200" cap="all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pic>
        <p:nvPicPr>
          <p:cNvPr id="8" name="Picture 5" descr="C:\Documents and Settings\Ученик\Рабочий стол\ь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1785926"/>
            <a:ext cx="5792788" cy="436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071802" y="2214554"/>
            <a:ext cx="4071966" cy="2889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42844" y="1071546"/>
            <a:ext cx="2786082" cy="5572164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Строка горизонтального меню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Располагается непосредственно под заголовком, содержит пункты меню, обеспечивает доступ к командам.</a:t>
            </a:r>
          </a:p>
          <a:p>
            <a:pPr lvl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Панель инструментов</a:t>
            </a: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Располагается под строкой меню, представляет собой набор кнопок, обеспечивает быстрый доступ к некоторым командам.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000108"/>
          </a:xfrm>
        </p:spPr>
        <p:txBody>
          <a:bodyPr/>
          <a:lstStyle/>
          <a:p>
            <a:pPr algn="ctr" eaLnBrk="1" hangingPunct="1"/>
            <a:r>
              <a:rPr lang="ru-RU" sz="3600" b="1" dirty="0" smtClean="0">
                <a:solidFill>
                  <a:schemeClr val="tx1"/>
                </a:solidFill>
                <a:effectLst/>
                <a:latin typeface="Comic Sans MS" pitchFamily="66" charset="0"/>
              </a:rPr>
              <a:t>Окна документов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06" y="1071546"/>
            <a:ext cx="4214842" cy="5786454"/>
          </a:xfrm>
        </p:spPr>
        <p:txBody>
          <a:bodyPr>
            <a:normAutofit fontScale="92500"/>
          </a:bodyPr>
          <a:lstStyle/>
          <a:p>
            <a:pPr marL="0" indent="450850" algn="just" eaLnBrk="1" hangingPunct="1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Окна документов предназначены для работы с документам и «живут» внутри окон приложений. Можно раскрывать, сворачивать, перемещать или изменять размеры этих окон, однако они всегда остаются в пределах окна своего приложения. Окна документов имеют те же кнопки управления, что и окна приложения.</a:t>
            </a:r>
          </a:p>
          <a:p>
            <a:pPr marL="0" indent="450850" algn="just" eaLnBrk="1" hangingPunct="1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Окно документа всегда содержит зону заголовка и часть полосы прокрутки и линейки. Открытое окно документа может находиться в активном либо пассивном состоянии. Если окно находится в пассивном состоянии (зона заголовка не выделана цветом), то, щелкнув по любой его части мышью, оно станет активным).</a:t>
            </a:r>
          </a:p>
          <a:p>
            <a:pPr marL="0" indent="0" algn="just" eaLnBrk="1" hangingPunct="1">
              <a:buNone/>
            </a:pP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hangingPunct="1">
              <a:buNone/>
            </a:pP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/>
          <a:srcRect r="38239" b="38181"/>
          <a:stretch>
            <a:fillRect/>
          </a:stretch>
        </p:blipFill>
        <p:spPr bwMode="auto">
          <a:xfrm>
            <a:off x="4557556" y="3731977"/>
            <a:ext cx="4157848" cy="3126047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429124" y="1071546"/>
            <a:ext cx="4714876" cy="30003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1" indent="4508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Меню является одним из основных элементов графического интерфейса и представляет собой перечень команд. Выбор пункта приводит к выполнению определенной команды. Если за командой меню следует многоточие, то ее выбор приведет к появлению диалоговой панели, которая позволяет пользователю получить или ввести дополнительную информацию.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8" name="Управляющая кнопка: домой 7">
            <a:hlinkClick r:id="rId3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142984"/>
            <a:ext cx="4143404" cy="557216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Вкладки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Диалоговые панели могут включать в себя  несколько «страниц», которые называются вкладками. 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Командные кнопки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Нажатие на кнопку (щелчок) обеспечивает выполнение того или иного действия, надпись на кнопке  поясняет её значение.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Списки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Список представляет собой набор предлагаемых на выбор значений. Раскрывающийся список выглядит как текстовое поле, снабжённое кнопкой с направленной вниз стрелочкой.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Счетчик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Счётчик представляет собой пару стрелок, которые позволяют увеличивать или уменьшать значение  в связанном с ними поле.</a:t>
            </a:r>
          </a:p>
          <a:p>
            <a:pPr marL="0" indent="0">
              <a:buNone/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0" y="0"/>
            <a:ext cx="9144000" cy="100010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Диалоговые Окна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33720" t="15020" r="34001" b="22399"/>
          <a:stretch>
            <a:fillRect/>
          </a:stretch>
        </p:blipFill>
        <p:spPr bwMode="auto">
          <a:xfrm>
            <a:off x="4214810" y="1261660"/>
            <a:ext cx="4545742" cy="54534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4286248" y="1643050"/>
            <a:ext cx="2714644" cy="28733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6715140" y="6215082"/>
            <a:ext cx="1966893" cy="35719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5857885" y="3857628"/>
            <a:ext cx="1571636" cy="107157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5143504" y="2071678"/>
            <a:ext cx="1143008" cy="857256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Управляющая кнопка: домой 12">
            <a:hlinkClick r:id="rId3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2"/>
          <a:srcRect b="66889"/>
          <a:stretch>
            <a:fillRect/>
          </a:stretch>
        </p:blipFill>
        <p:spPr bwMode="auto">
          <a:xfrm>
            <a:off x="3382962" y="5000636"/>
            <a:ext cx="5761038" cy="1571660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071546"/>
            <a:ext cx="4786346" cy="5786454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Флажки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Флажок обеспечивает присваивание  какому-либо параметру определённого значения. Они могут располагаться, как группами, так и по одиночке. Флажок имеет форму квадратика; когда флажок установлен, в нём присутствует «галочка».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Ползунки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Позволяют плавно изменять значение какого-либо параметра.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Переключатели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Переключатели служат для  выбора одного из взаимоисключающих вариантов, варианты выбора представлены в форме маленьких белых кружков. Выбранный вариант обозначается кружком с точкой внутри.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Текстовые поля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Текстовое поле называется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иногда полем редактирования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позволяет ввести какую-либо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текстовую информацию.</a:t>
            </a:r>
          </a:p>
          <a:p>
            <a:pPr marL="0" indent="0">
              <a:lnSpc>
                <a:spcPct val="120000"/>
              </a:lnSpc>
              <a:buNone/>
            </a:pP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7924" y="857232"/>
            <a:ext cx="4026075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0"/>
            <a:ext cx="9144000" cy="100010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Диалоговые Окна</a:t>
            </a: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7429520" y="2071678"/>
            <a:ext cx="642942" cy="100013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3214686"/>
            <a:ext cx="2886075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Управляющая кнопка: домой 9">
            <a:hlinkClick r:id="rId5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2984"/>
            <a:ext cx="3643306" cy="5715016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Объектно-ориентированный </a:t>
            </a:r>
            <a:endPara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подход, используемый в операционной системе 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Windows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позволяет рассматривать диски, папки и файлы как объекты. Все эти объекты имеют определённые свойства, и над ними могут проводиться определённые операции.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Открывается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правой кнопкой мыши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 и активность команд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зависит от действий и объектов.</a:t>
            </a:r>
          </a:p>
        </p:txBody>
      </p:sp>
      <p:pic>
        <p:nvPicPr>
          <p:cNvPr id="36873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1500174"/>
            <a:ext cx="5472112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5500694" y="3214686"/>
            <a:ext cx="2879725" cy="2519363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0"/>
            <a:ext cx="9144000" cy="100010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ru-RU" sz="3600" b="1" cap="all" dirty="0" smtClean="0">
                <a:effectLst/>
                <a:latin typeface="Comic Sans MS" pitchFamily="66" charset="0"/>
                <a:ea typeface="+mj-ea"/>
                <a:cs typeface="+mj-cs"/>
              </a:rPr>
              <a:t>Контекстное меню</a:t>
            </a: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784032" y="6498024"/>
            <a:ext cx="360000" cy="360000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Другая 3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002060"/>
      </a:hlink>
      <a:folHlink>
        <a:srgbClr val="C0000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294</TotalTime>
  <Words>1724</Words>
  <Application>Microsoft Office PowerPoint</Application>
  <PresentationFormat>Экран (4:3)</PresentationFormat>
  <Paragraphs>190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Трек</vt:lpstr>
      <vt:lpstr>Операционная система. Графический интерфейс.</vt:lpstr>
      <vt:lpstr>Содержание</vt:lpstr>
      <vt:lpstr>Слайд 3</vt:lpstr>
      <vt:lpstr>Слайд 4</vt:lpstr>
      <vt:lpstr>Процесс загрузки операционной системы</vt:lpstr>
      <vt:lpstr>В функции операционной системы входит: </vt:lpstr>
      <vt:lpstr>Слайд 7</vt:lpstr>
      <vt:lpstr>Слайд 8</vt:lpstr>
      <vt:lpstr>Слайд 9</vt:lpstr>
      <vt:lpstr>Слайд 10</vt:lpstr>
      <vt:lpstr>Классификация  операционных систем</vt:lpstr>
      <vt:lpstr>Операционные системы компании Microsoft:</vt:lpstr>
      <vt:lpstr>Альтернативные ОС</vt:lpstr>
      <vt:lpstr>Графический пользовательский интерфейс</vt:lpstr>
      <vt:lpstr>Графический интерфейс Windows</vt:lpstr>
      <vt:lpstr>Слайд 16</vt:lpstr>
      <vt:lpstr>Объекты Windows и их свойства</vt:lpstr>
      <vt:lpstr>Управление Windows</vt:lpstr>
      <vt:lpstr>Рабочий стол</vt:lpstr>
      <vt:lpstr>ЗНАЧКИ:  Мой компьютер, Мои документы</vt:lpstr>
      <vt:lpstr>Слайд 21</vt:lpstr>
      <vt:lpstr>Значки и Ярлыки</vt:lpstr>
      <vt:lpstr>Панель задач</vt:lpstr>
      <vt:lpstr>Кнопка Пуск и главное меню           </vt:lpstr>
      <vt:lpstr>Окна</vt:lpstr>
      <vt:lpstr>Слайд 26</vt:lpstr>
      <vt:lpstr>Слайд 27</vt:lpstr>
      <vt:lpstr>Слайд 28</vt:lpstr>
      <vt:lpstr>Окна документов</vt:lpstr>
      <vt:lpstr>Слайд 30</vt:lpstr>
      <vt:lpstr>Слайд 31</vt:lpstr>
      <vt:lpstr>Слайд 32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Операционная система</dc:title>
  <dc:creator>Admin</dc:creator>
  <cp:lastModifiedBy>Элла</cp:lastModifiedBy>
  <cp:revision>41</cp:revision>
  <dcterms:created xsi:type="dcterms:W3CDTF">2011-03-02T18:52:48Z</dcterms:created>
  <dcterms:modified xsi:type="dcterms:W3CDTF">2020-01-19T09:23:14Z</dcterms:modified>
</cp:coreProperties>
</file>