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notesMasterIdLst>
    <p:notesMasterId r:id="rId31"/>
  </p:notesMasterIdLst>
  <p:sldIdLst>
    <p:sldId id="275" r:id="rId2"/>
    <p:sldId id="358" r:id="rId3"/>
    <p:sldId id="396" r:id="rId4"/>
    <p:sldId id="351" r:id="rId5"/>
    <p:sldId id="361" r:id="rId6"/>
    <p:sldId id="362" r:id="rId7"/>
    <p:sldId id="365" r:id="rId8"/>
    <p:sldId id="368" r:id="rId9"/>
    <p:sldId id="369" r:id="rId10"/>
    <p:sldId id="371" r:id="rId11"/>
    <p:sldId id="372" r:id="rId12"/>
    <p:sldId id="374" r:id="rId13"/>
    <p:sldId id="391" r:id="rId14"/>
    <p:sldId id="376" r:id="rId15"/>
    <p:sldId id="377" r:id="rId16"/>
    <p:sldId id="378" r:id="rId17"/>
    <p:sldId id="379" r:id="rId18"/>
    <p:sldId id="380" r:id="rId19"/>
    <p:sldId id="381" r:id="rId20"/>
    <p:sldId id="393" r:id="rId21"/>
    <p:sldId id="383" r:id="rId22"/>
    <p:sldId id="394" r:id="rId23"/>
    <p:sldId id="385" r:id="rId24"/>
    <p:sldId id="395" r:id="rId25"/>
    <p:sldId id="392" r:id="rId26"/>
    <p:sldId id="387" r:id="rId27"/>
    <p:sldId id="388" r:id="rId28"/>
    <p:sldId id="389" r:id="rId29"/>
    <p:sldId id="390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05" autoAdjust="0"/>
    <p:restoredTop sz="94660" autoAdjust="0"/>
  </p:normalViewPr>
  <p:slideViewPr>
    <p:cSldViewPr>
      <p:cViewPr>
        <p:scale>
          <a:sx n="80" d="100"/>
          <a:sy n="80" d="100"/>
        </p:scale>
        <p:origin x="-10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AA67CF0-1EFE-43F2-B494-506503A5202F}" type="datetimeFigureOut">
              <a:rPr lang="ru-RU"/>
              <a:pPr>
                <a:defRPr/>
              </a:pPr>
              <a:t>19.01.2020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F8A70E1-53DD-4315-9D7B-571CA29C8C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651B29C-A019-4886-A10A-DC60651A069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86CEDCCA-FC7B-4E19-93F4-63DA8CBC0EB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EBBF5864-EFB8-4F01-8208-41C886E5800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28467A-40FF-49D8-B20A-BA1A3FC316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4E2DE73-7CDC-4FD9-9512-D92525BFFA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ABE57B33-E44E-4E73-A2A6-3E0D1F527CB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A110B15-C44E-4CE3-B02B-759D3FD912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D324E61-2A7A-4B79-A7D5-DAEADDC5D72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97F50615-9184-4B3D-80DB-38A35E9882A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8CA128-18BF-4B77-8547-21D7DECA5AF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3AEC5E97-FA30-4FC2-815E-914AFC87CF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1A7BAC0-E589-44DE-8134-47E230F9CB9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ransition>
    <p:cover dir="r"/>
  </p:transition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image" Target="../media/image13.jpeg"/><Relationship Id="rId2" Type="http://schemas.openxmlformats.org/officeDocument/2006/relationships/hyperlink" Target="http://upload.wikimedia.org/wikipedia/commons/b/bc/DSCN041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hyperlink" Target="http://flashkin.ru/uploads/posts/2008-09/1220386469_aaa.jp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nnovoe.ru/granary/articles/data/11004/11004-1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av-moskovsky.ru/images/goods/1186big.jpg" TargetMode="External"/><Relationship Id="rId3" Type="http://schemas.openxmlformats.org/officeDocument/2006/relationships/image" Target="../media/image25.jpeg"/><Relationship Id="rId7" Type="http://schemas.openxmlformats.org/officeDocument/2006/relationships/image" Target="../media/image27.jpeg"/><Relationship Id="rId12" Type="http://schemas.openxmlformats.org/officeDocument/2006/relationships/image" Target="../media/image30.jpeg"/><Relationship Id="rId2" Type="http://schemas.openxmlformats.org/officeDocument/2006/relationships/hyperlink" Target="http://www.encomp.net/shop/products_pictures/GE11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da.verba.ru/price/techinfo/19758.jpg" TargetMode="External"/><Relationship Id="rId11" Type="http://schemas.openxmlformats.org/officeDocument/2006/relationships/image" Target="../media/image29.jpeg"/><Relationship Id="rId5" Type="http://schemas.openxmlformats.org/officeDocument/2006/relationships/image" Target="../media/image26.jpeg"/><Relationship Id="rId10" Type="http://schemas.openxmlformats.org/officeDocument/2006/relationships/hyperlink" Target="http://www.opticgifts.ru/optic/IT2816_14A.jpg" TargetMode="External"/><Relationship Id="rId4" Type="http://schemas.openxmlformats.org/officeDocument/2006/relationships/hyperlink" Target="http://www.fotosintez.ru/photo_incoming/news_ph_150107_v01_002.jpg" TargetMode="External"/><Relationship Id="rId9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data.yandex.ru/i?ctype=1&amp;path=b0721094930__img_.jpg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hyperlink" Target="http://www.gotview.ru/press/print/im/press0045_1.jpg" TargetMode="Externa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img.ferra.ru/catalog/old/img/items/25164_00.jpg" TargetMode="External"/><Relationship Id="rId3" Type="http://schemas.openxmlformats.org/officeDocument/2006/relationships/image" Target="../media/image34.jpeg"/><Relationship Id="rId7" Type="http://schemas.openxmlformats.org/officeDocument/2006/relationships/image" Target="../media/image36.jpeg"/><Relationship Id="rId2" Type="http://schemas.openxmlformats.org/officeDocument/2006/relationships/hyperlink" Target="http://www.olympus.com.ru/consumer/images/VR_AC_MP_Micro_ME10_xl_rdax_225x22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lexnab.com/01hardware/images/0158_01.jpg" TargetMode="External"/><Relationship Id="rId5" Type="http://schemas.openxmlformats.org/officeDocument/2006/relationships/image" Target="../media/image35.jpeg"/><Relationship Id="rId4" Type="http://schemas.openxmlformats.org/officeDocument/2006/relationships/hyperlink" Target="http://www.defender.ru/images/products/img/jpg/s1t4276h.jpg" TargetMode="External"/><Relationship Id="rId9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www.intuit.ru/department/publish/digitalphoto/1/1_1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http://calibronrmc.ru/wp-content/uploads/2019/01/kom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143932" cy="472658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5720" y="500042"/>
            <a:ext cx="8534400" cy="2643206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hangingPunct="1"/>
            <a: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mpact" pitchFamily="34" charset="0"/>
              </a:rPr>
              <a:t>Устройства </a:t>
            </a:r>
            <a:b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mpact" pitchFamily="34" charset="0"/>
              </a:rPr>
            </a:br>
            <a: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mpact" pitchFamily="34" charset="0"/>
              </a:rPr>
              <a:t>ввода-вывода </a:t>
            </a:r>
            <a:b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mpact" pitchFamily="34" charset="0"/>
              </a:rPr>
            </a:br>
            <a:r>
              <a:rPr lang="ru-RU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Impact" pitchFamily="34" charset="0"/>
              </a:rPr>
              <a:t>компьютера </a:t>
            </a:r>
          </a:p>
        </p:txBody>
      </p:sp>
      <p:pic>
        <p:nvPicPr>
          <p:cNvPr id="57356" name="Picture 12" descr="https://www.lenremont.ru/wp-content/uploads/2017/11/podklyuchenie-periferijnyh-ustroystv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2" y="4000504"/>
            <a:ext cx="5572164" cy="2327539"/>
          </a:xfrm>
          <a:prstGeom prst="rect">
            <a:avLst/>
          </a:prstGeom>
          <a:noFill/>
        </p:spPr>
      </p:pic>
      <p:pic>
        <p:nvPicPr>
          <p:cNvPr id="57358" name="Picture 14" descr="https://istylespb.ru/image/cache/catalog/100_m/2/440312013-kompyuternaya-garnitura-microsoft-lifechat-lx-3000-sn-800x800.jpe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4" y="3857628"/>
            <a:ext cx="1214446" cy="1214446"/>
          </a:xfrm>
          <a:prstGeom prst="rect">
            <a:avLst/>
          </a:prstGeom>
          <a:noFill/>
        </p:spPr>
      </p:pic>
      <p:pic>
        <p:nvPicPr>
          <p:cNvPr id="57362" name="Picture 18" descr="https://gloimg.gbtcdn.com/soa/gb/pdm-product-pic/Distribution/2018/04/16/source-img/20180416102615_40557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487981">
            <a:off x="7404139" y="4068743"/>
            <a:ext cx="1365773" cy="1365773"/>
          </a:xfrm>
          <a:prstGeom prst="rect">
            <a:avLst/>
          </a:prstGeom>
          <a:noFill/>
        </p:spPr>
      </p:pic>
      <p:pic>
        <p:nvPicPr>
          <p:cNvPr id="57364" name="Picture 20" descr="https://minemshop.ru/images/102507052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0694" y="4963487"/>
            <a:ext cx="2214578" cy="1395185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ввода-вывода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EDCCA-FC7B-4E19-93F4-63DA8CBC0EB1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1357298"/>
            <a:ext cx="207170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b="1" dirty="0" smtClean="0"/>
              <a:t>Устройства ввода</a:t>
            </a:r>
            <a:r>
              <a:rPr lang="ru-RU" dirty="0" smtClean="0"/>
              <a:t> передают информацию в ПК от различных внешних источников.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dirty="0" smtClean="0"/>
              <a:t>Информация может быть представлена в формах: 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ru-RU" dirty="0" smtClean="0"/>
              <a:t>текст – для клавиатуры, 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ru-RU" dirty="0" smtClean="0"/>
              <a:t>звук – для микрофона, 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ru-RU" dirty="0" smtClean="0"/>
              <a:t>изображение – для сканера.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29388" y="1357298"/>
            <a:ext cx="27146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Устройства вывода</a:t>
            </a:r>
            <a:r>
              <a:rPr lang="ru-RU" dirty="0" smtClean="0"/>
              <a:t> — периферийные устройства, преобразующие результаты обработки цифровых машинных кодов в форму, удобную для восприятия человеком: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dirty="0" smtClean="0"/>
              <a:t>Информация может быть представлена в формах: 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ru-RU" dirty="0" smtClean="0"/>
              <a:t>текст – для принтера, 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ru-RU" dirty="0" smtClean="0"/>
              <a:t>графическое изображение  –  для принтера,  плоттера, монитора,</a:t>
            </a:r>
          </a:p>
          <a:p>
            <a:pPr marL="0" indent="0" eaLnBrk="1" hangingPunct="1">
              <a:buFont typeface="Wingdings" pitchFamily="2" charset="2"/>
              <a:buChar char="Ø"/>
            </a:pPr>
            <a:r>
              <a:rPr lang="ru-RU" dirty="0" smtClean="0"/>
              <a:t>звук – для колонок, наушников. </a:t>
            </a:r>
            <a:endParaRPr lang="ru-RU" dirty="0"/>
          </a:p>
        </p:txBody>
      </p:sp>
      <p:pic>
        <p:nvPicPr>
          <p:cNvPr id="27654" name="Picture 6" descr="https://xn--80achdsmthemz.xn--p1ai/plakaty/b916.jpg"/>
          <p:cNvPicPr>
            <a:picLocks noChangeAspect="1" noChangeArrowheads="1"/>
          </p:cNvPicPr>
          <p:nvPr/>
        </p:nvPicPr>
        <p:blipFill>
          <a:blip r:embed="rId2"/>
          <a:srcRect l="3333" t="16050" r="4444" b="3517"/>
          <a:stretch>
            <a:fillRect/>
          </a:stretch>
        </p:blipFill>
        <p:spPr bwMode="auto">
          <a:xfrm>
            <a:off x="1857356" y="2214554"/>
            <a:ext cx="4641513" cy="3643338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EDCCA-FC7B-4E19-93F4-63DA8CBC0EB1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5" name="Picture 2" descr="http://uchilegko.info/images/downloaded/1519982107_drugiye-ustroystva-vvoda-i-vyvo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736"/>
            <a:ext cx="8644443" cy="486250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28600"/>
            <a:ext cx="8715436" cy="91438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Внешнее устройство для хранения информации</a:t>
            </a:r>
          </a:p>
        </p:txBody>
      </p:sp>
      <p:sp>
        <p:nvSpPr>
          <p:cNvPr id="32776" name="Номер слайда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BE20796-C3AD-40C7-A498-BA67A92C3425}" type="slidenum">
              <a:rPr lang="ru-RU" smtClean="0">
                <a:cs typeface="Times New Roman" pitchFamily="18" charset="0"/>
              </a:rPr>
              <a:pPr/>
              <a:t>4</a:t>
            </a:fld>
            <a:endParaRPr lang="ru-RU" smtClean="0">
              <a:cs typeface="Times New Roman" pitchFamily="18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2844" y="1500174"/>
            <a:ext cx="8821769" cy="3429013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ts val="16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Флеш-память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— разновидность полупроводниковой энергонезависимой перезаписываемой памяти.</a:t>
            </a:r>
          </a:p>
          <a:p>
            <a:pPr marL="0" indent="0" eaLnBrk="1" hangingPunct="1">
              <a:lnSpc>
                <a:spcPts val="16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 содержит подвижных частей, так что, в отличие от жёстких дисков, более надёжна и компактна.</a:t>
            </a:r>
          </a:p>
          <a:p>
            <a:pPr marL="0" indent="0" eaLnBrk="1" hangingPunct="1">
              <a:lnSpc>
                <a:spcPts val="16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Недостатком, по сравнению с жёсткими дисками, является большая цена при меньшем объёме. Так, для самых больших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флеш-карт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объём составляет около 256 Гб. </a:t>
            </a:r>
          </a:p>
          <a:p>
            <a:pPr marL="0" indent="0" eaLnBrk="1" hangingPunct="1">
              <a:lnSpc>
                <a:spcPts val="16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Широко используется в портативных устройствах — цифровых фотокамерах и видеокамерах, цифровых диктофонах, MP3-плеерах, КПК, мобильных телефонах, а также смартфонах. </a:t>
            </a:r>
          </a:p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Внешний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диск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- 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простой жесткий 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диск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(HDD), твердотельный накопитель (SSD) или файловый накопитель который подключен к 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компьютеру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снаружи, через USB или других проводов.</a:t>
            </a:r>
          </a:p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Самый главный плюс съёмного носителя — его мобильность и возможность использования как гигантской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флешки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lnSpc>
                <a:spcPts val="16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Объем внешнего диска исчисляется уже терабайтами.</a:t>
            </a:r>
          </a:p>
        </p:txBody>
      </p:sp>
      <p:pic>
        <p:nvPicPr>
          <p:cNvPr id="32772" name="Picture 5" descr="Изображение:DSCN041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000636"/>
            <a:ext cx="2266951" cy="1699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7" descr="Флэшки TRANS-IT от Imation: защита данных на высшем уровне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72008"/>
            <a:ext cx="23812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ttps://media.stockinthechannel.com/pic/Vlq9cbYkkE6yMX7kkLZ51A.c-r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4786322"/>
            <a:ext cx="2928958" cy="1830598"/>
          </a:xfrm>
          <a:prstGeom prst="rect">
            <a:avLst/>
          </a:prstGeom>
          <a:noFill/>
        </p:spPr>
      </p:pic>
      <p:sp>
        <p:nvSpPr>
          <p:cNvPr id="27654" name="AutoShape 6" descr="https://www.omall.co.ke/wp-content/uploads/TRANSCEND-500GB_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6" name="AutoShape 8" descr="https://www.omall.co.ke/wp-content/uploads/TRANSCEND-500GB_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60" name="Picture 12" descr="https://andpro.ru/upload/iblock/378/3169ca25_4a2c_11e8_80e8_001e67d1aaeb_46454831_4a2c_11e8_80e8_001e67d1aaeb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3929066"/>
            <a:ext cx="2500330" cy="2500330"/>
          </a:xfrm>
          <a:prstGeom prst="rect">
            <a:avLst/>
          </a:prstGeom>
          <a:noFill/>
        </p:spPr>
      </p:pic>
      <p:pic>
        <p:nvPicPr>
          <p:cNvPr id="27662" name="Picture 14" descr="https://www.technocity.ru/upload/iblock/1f8/z0000083422-2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00891" y="5143512"/>
            <a:ext cx="2079729" cy="1336432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Клавиатура. </a:t>
            </a:r>
          </a:p>
        </p:txBody>
      </p:sp>
      <p:sp>
        <p:nvSpPr>
          <p:cNvPr id="512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42844" y="1357298"/>
            <a:ext cx="8858312" cy="1384300"/>
          </a:xfrm>
        </p:spPr>
        <p:txBody>
          <a:bodyPr>
            <a:noAutofit/>
          </a:bodyPr>
          <a:lstStyle/>
          <a:p>
            <a:pPr marL="0" indent="450850">
              <a:lnSpc>
                <a:spcPts val="1600"/>
              </a:lnSpc>
              <a:spcBef>
                <a:spcPts val="0"/>
              </a:spcBef>
              <a:buClr>
                <a:schemeClr val="bg2"/>
              </a:buClr>
              <a:buSzPct val="70000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Универсальным устройством ввода информации является клавиатура. Клавиатура позволяет вводить числовую и текстовую информацию. Стандартная клавиатура имеет 101 клавишу и подключается к специальному разъему на системном блоке. Существует несколько раскладок клавиатуры: QWERTY, RASSEL, PC COM, Дворака. Типовым для IBM PC считается раскладка QWERTY. </a:t>
            </a:r>
          </a:p>
          <a:p>
            <a:pPr marL="0" indent="0" eaLnBrk="1" hangingPunct="1">
              <a:lnSpc>
                <a:spcPts val="1600"/>
              </a:lnSpc>
              <a:spcBef>
                <a:spcPts val="0"/>
              </a:spcBef>
              <a:buFont typeface="Wingdings" pitchFamily="2" charset="2"/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7" descr="Клавиатура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2107422"/>
            <a:ext cx="3036877" cy="2277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468313" y="3284538"/>
            <a:ext cx="2970212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0000"/>
              <a:buFont typeface="Wingdings" pitchFamily="2" charset="2"/>
              <a:buNone/>
            </a:pPr>
            <a:endParaRPr lang="ru-RU" sz="1600" dirty="0">
              <a:cs typeface="Times New Roman" pitchFamily="18" charset="0"/>
            </a:endParaRPr>
          </a:p>
        </p:txBody>
      </p:sp>
      <p:sp>
        <p:nvSpPr>
          <p:cNvPr id="512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A56F11-0D0F-49D9-89BB-FB05B9BED52C}" type="slidenum">
              <a:rPr lang="ru-RU" smtClean="0">
                <a:cs typeface="Times New Roman" pitchFamily="18" charset="0"/>
              </a:rPr>
              <a:pPr/>
              <a:t>5</a:t>
            </a:fld>
            <a:endParaRPr lang="ru-RU" smtClean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2500306"/>
            <a:ext cx="6143668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</a:pPr>
            <a:r>
              <a:rPr lang="ru-RU" sz="1600" b="1" dirty="0" smtClean="0">
                <a:cs typeface="Times New Roman" pitchFamily="18" charset="0"/>
              </a:rPr>
              <a:t>Цифровые клавиатуры</a:t>
            </a:r>
          </a:p>
          <a:p>
            <a:pPr marL="0" indent="45085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</a:pPr>
            <a:r>
              <a:rPr lang="ru-RU" sz="1600" dirty="0" smtClean="0">
                <a:cs typeface="Times New Roman" pitchFamily="18" charset="0"/>
              </a:rPr>
              <a:t>Цифровой клавиатурой называется совокупность близко расположенных клавиш с цифрами, предназначенных для ввода чисел (например, номеров). </a:t>
            </a:r>
          </a:p>
          <a:p>
            <a:pPr marL="357188" lvl="1" indent="-17780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cs typeface="Times New Roman" pitchFamily="18" charset="0"/>
              </a:rPr>
              <a:t>В телефонах, </a:t>
            </a:r>
            <a:r>
              <a:rPr lang="ru-RU" sz="1600" dirty="0" err="1" smtClean="0">
                <a:cs typeface="Times New Roman" pitchFamily="18" charset="0"/>
              </a:rPr>
              <a:t>домофонах</a:t>
            </a:r>
            <a:r>
              <a:rPr lang="ru-RU" sz="1600" dirty="0" smtClean="0">
                <a:cs typeface="Times New Roman" pitchFamily="18" charset="0"/>
              </a:rPr>
              <a:t>, пультах дистанционного управления. </a:t>
            </a:r>
          </a:p>
          <a:p>
            <a:pPr marL="357188" lvl="1" indent="-17780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cs typeface="Times New Roman" pitchFamily="18" charset="0"/>
              </a:rPr>
              <a:t>В калькуляторах, многие компьютерные клавиатуры справа имеют клавиатуру </a:t>
            </a:r>
            <a:r>
              <a:rPr lang="ru-RU" sz="1600" dirty="0" err="1" smtClean="0">
                <a:cs typeface="Times New Roman" pitchFamily="18" charset="0"/>
              </a:rPr>
              <a:t>калькуляторного</a:t>
            </a:r>
            <a:r>
              <a:rPr lang="ru-RU" sz="1600" dirty="0" smtClean="0">
                <a:cs typeface="Times New Roman" pitchFamily="18" charset="0"/>
              </a:rPr>
              <a:t> типа.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4000504"/>
            <a:ext cx="8715436" cy="2759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None/>
            </a:pPr>
            <a:r>
              <a:rPr lang="ru-RU" sz="1600" b="1" dirty="0" err="1" smtClean="0">
                <a:cs typeface="Times New Roman" pitchFamily="18" charset="0"/>
              </a:rPr>
              <a:t>Мультимедийные</a:t>
            </a:r>
            <a:r>
              <a:rPr lang="ru-RU" sz="1600" b="1" dirty="0" smtClean="0">
                <a:cs typeface="Times New Roman" pitchFamily="18" charset="0"/>
              </a:rPr>
              <a:t> клавиатуры</a:t>
            </a:r>
          </a:p>
          <a:p>
            <a:pPr marL="0" indent="45085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None/>
            </a:pPr>
            <a:r>
              <a:rPr lang="ru-RU" sz="1600" dirty="0" smtClean="0">
                <a:cs typeface="Times New Roman" pitchFamily="18" charset="0"/>
              </a:rPr>
              <a:t>Многие современные компьютерные клавиатуры, снабжаются дополнительными клавишами (как правило, другого размера и формы), которые предназначены для упрощённого управления некоторыми основными функциями компьютера:</a:t>
            </a:r>
          </a:p>
          <a:p>
            <a:pPr marL="357188" lvl="1" indent="-17780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cs typeface="Times New Roman" pitchFamily="18" charset="0"/>
              </a:rPr>
              <a:t>управление громкостью звука, управление лотком в приводе для компакт-дисков; </a:t>
            </a:r>
          </a:p>
          <a:p>
            <a:pPr marL="357188" lvl="1" indent="-17780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cs typeface="Times New Roman" pitchFamily="18" charset="0"/>
              </a:rPr>
              <a:t>управление </a:t>
            </a:r>
            <a:r>
              <a:rPr lang="ru-RU" sz="1600" dirty="0" err="1" smtClean="0">
                <a:cs typeface="Times New Roman" pitchFamily="18" charset="0"/>
              </a:rPr>
              <a:t>аудиопроигрывателем</a:t>
            </a:r>
            <a:r>
              <a:rPr lang="ru-RU" sz="1600" dirty="0" smtClean="0">
                <a:cs typeface="Times New Roman" pitchFamily="18" charset="0"/>
              </a:rPr>
              <a:t>: играть, поставить на паузу, остановить воспроизведение, и т.д.; </a:t>
            </a:r>
          </a:p>
          <a:p>
            <a:pPr marL="357188" lvl="1" indent="-17780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cs typeface="Times New Roman" pitchFamily="18" charset="0"/>
              </a:rPr>
              <a:t>управление сетевыми возможностями компьютера: открыть почтовую программу, открыть браузер, и т.д.;  </a:t>
            </a:r>
          </a:p>
          <a:p>
            <a:pPr marL="357188" lvl="1" indent="-17780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cs typeface="Times New Roman" pitchFamily="18" charset="0"/>
              </a:rPr>
              <a:t>управление наиболее популярными программами: открыть калькулятор, открыть файловый менеджер; </a:t>
            </a:r>
          </a:p>
          <a:p>
            <a:pPr marL="357188" lvl="1" indent="-177800" eaLnBrk="1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cs typeface="Times New Roman" pitchFamily="18" charset="0"/>
              </a:rPr>
              <a:t>управление состоянием компьютера: перевести в ждущий режим, перевести в спящий режим, пробудить компьютер, выключить компьютер. 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genius-luxemate-t810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5143512"/>
            <a:ext cx="2786050" cy="1646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Bluetooth клавиатура Nokia SU-8W (bulk)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826" r="1378" b="5968"/>
          <a:stretch>
            <a:fillRect/>
          </a:stretch>
        </p:blipFill>
        <p:spPr bwMode="auto">
          <a:xfrm>
            <a:off x="5652809" y="2143116"/>
            <a:ext cx="3348347" cy="15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14290"/>
            <a:ext cx="8534400" cy="92869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Клавиатура.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357298"/>
            <a:ext cx="8858312" cy="1928826"/>
          </a:xfrm>
        </p:spPr>
        <p:txBody>
          <a:bodyPr>
            <a:noAutofit/>
          </a:bodyPr>
          <a:lstStyle/>
          <a:p>
            <a:pPr marL="0" indent="450850" eaLnBrk="1" hangingPunct="1">
              <a:buFont typeface="Wingdings" pitchFamily="2" charset="2"/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Тип подключения.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типу подключения клавиатуры делятся в зависимости от используемого разъёма: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USB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PS/2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USB-клавиатуру можно подключать не выключая компьютер. 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Всё большее распространение получают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беспроводные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устройства. Беспроводная клавиатура имеет не только более высокую стоимость, по сравнению с проводными аналогами, но и более низкое качество передачи информации в компьютер, и потребность в дополнительном источнике энергии (батарейки, аккумулятор).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Варианты беспроводной клавиатуры: </a:t>
            </a:r>
          </a:p>
          <a:p>
            <a:pPr marL="0" indent="450850" eaLnBrk="1" hangingPunct="1"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основанный на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радиосвязи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или </a:t>
            </a:r>
          </a:p>
          <a:p>
            <a:pPr marL="0" indent="450850" eaLnBrk="1" hangingPunct="1">
              <a:buFont typeface="Wingdings" pitchFamily="2" charset="2"/>
              <a:buChar char="Ø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основанный на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bluetooth-соединение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93D687-FF10-407A-87CD-2151B0646F45}" type="slidenum">
              <a:rPr lang="ru-RU" smtClean="0">
                <a:cs typeface="Times New Roman" pitchFamily="18" charset="0"/>
              </a:rPr>
              <a:pPr/>
              <a:t>6</a:t>
            </a:fld>
            <a:endParaRPr lang="ru-RU" smtClean="0">
              <a:cs typeface="Times New Roman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42844" y="3500438"/>
            <a:ext cx="6286544" cy="33575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Клавиатура для 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медиацентров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Состоит из трех модулей, закрепленных на прозрачной основе. В центре компактная клавиатура, а по бокам располагаются два «пульта», небольшой оптический джойстик, заменяющий компьютерную мышь. Клавиатура, само собой, беспроводная - работает на удалении до 10 метров от приемника.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</a:pPr>
            <a:r>
              <a:rPr lang="ru-RU" sz="1400" b="1" dirty="0" err="1" smtClean="0">
                <a:cs typeface="Times New Roman" pitchFamily="18" charset="0"/>
              </a:rPr>
              <a:t>Геймерская</a:t>
            </a:r>
            <a:r>
              <a:rPr lang="ru-RU" sz="1400" b="1" dirty="0" smtClean="0">
                <a:cs typeface="Times New Roman" pitchFamily="18" charset="0"/>
              </a:rPr>
              <a:t> клавиатура с поворотным блоком клавиш -</a:t>
            </a:r>
            <a:r>
              <a:rPr lang="ru-RU" sz="1400" dirty="0" smtClean="0">
                <a:cs typeface="Times New Roman" pitchFamily="18" charset="0"/>
              </a:rPr>
              <a:t> дополнительный блок клавиш, который может поворачиваться под любым углом, плюс - она светится в темноте.  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</a:pPr>
            <a:r>
              <a:rPr lang="ru-RU" sz="1400" b="1" dirty="0" err="1" smtClean="0">
                <a:cs typeface="Times New Roman" pitchFamily="18" charset="0"/>
              </a:rPr>
              <a:t>Bluetooth</a:t>
            </a:r>
            <a:r>
              <a:rPr lang="ru-RU" sz="1400" b="1" dirty="0" smtClean="0">
                <a:cs typeface="Times New Roman" pitchFamily="18" charset="0"/>
              </a:rPr>
              <a:t> клавиатура - </a:t>
            </a:r>
            <a:r>
              <a:rPr lang="ru-RU" sz="1400" dirty="0" smtClean="0">
                <a:cs typeface="Times New Roman" pitchFamily="18" charset="0"/>
              </a:rPr>
              <a:t>беспроводная, складная и достаточно маленькая, чтобы ее можно было носить с собой, — позволит быстрее писать сообщения. Беспроводное соединение </a:t>
            </a:r>
            <a:r>
              <a:rPr lang="ru-RU" sz="1400" dirty="0" err="1" smtClean="0">
                <a:cs typeface="Times New Roman" pitchFamily="18" charset="0"/>
              </a:rPr>
              <a:t>Bluetooth</a:t>
            </a:r>
            <a:r>
              <a:rPr lang="ru-RU" sz="1400" dirty="0" smtClean="0">
                <a:cs typeface="Times New Roman" pitchFamily="18" charset="0"/>
              </a:rPr>
              <a:t> между клавиатурой и совместимым телефоном расширяет возможности клавиатуры и делает еще на один шаг ближе к идее мобильного беспроводного офиса. 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</a:pPr>
            <a:endParaRPr lang="ru-RU" sz="1400" dirty="0" smtClean="0"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214282" y="5643578"/>
            <a:ext cx="547370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bg2"/>
              </a:buClr>
              <a:buSzPct val="70000"/>
              <a:buFont typeface="Wingdings" pitchFamily="2" charset="2"/>
              <a:buNone/>
            </a:pPr>
            <a:endParaRPr lang="ru-RU" sz="1400" dirty="0">
              <a:cs typeface="Times New Roman" pitchFamily="18" charset="0"/>
            </a:endParaRPr>
          </a:p>
        </p:txBody>
      </p:sp>
      <p:pic>
        <p:nvPicPr>
          <p:cNvPr id="9" name="Picture 6" descr="btc-gaming-keyboard-0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3571876"/>
            <a:ext cx="2786050" cy="1579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Картинка 8 из 168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857628"/>
            <a:ext cx="1643074" cy="1278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Координатные устройства ввода.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357298"/>
            <a:ext cx="7107256" cy="2286016"/>
          </a:xfrm>
        </p:spPr>
        <p:txBody>
          <a:bodyPr>
            <a:normAutofit/>
          </a:bodyPr>
          <a:lstStyle/>
          <a:p>
            <a:pPr marL="0" indent="450850" eaLnBrk="1" hangingPunct="1">
              <a:lnSpc>
                <a:spcPts val="18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Координатные устройства ввода информации мышь, трекбол,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тачпад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предназначены для ввода графической информации и работы с графическим интерфейсом программ.</a:t>
            </a:r>
          </a:p>
          <a:p>
            <a:pPr marL="0" indent="450850" eaLnBrk="1" hangingPunct="1">
              <a:lnSpc>
                <a:spcPts val="18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Наиболее распространенным видом координатных устройств ввода являются манипуляторы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мышь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трекбол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В оптико-механических манипуляторах основным рабочим органом является массивный шар (металлический, покрытый резиной). У мыши он вращается при перемещении ее корпуса по горизонтальной поверхности, а у трекбола — вращается непосредственно рукой.</a:t>
            </a:r>
          </a:p>
        </p:txBody>
      </p:sp>
      <p:pic>
        <p:nvPicPr>
          <p:cNvPr id="9220" name="Picture 5" descr="mous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DFF"/>
              </a:clrFrom>
              <a:clrTo>
                <a:srgbClr val="FEFD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3085" y="1285860"/>
            <a:ext cx="1380433" cy="150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6" descr="trecbol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3F8FE"/>
              </a:clrFrom>
              <a:clrTo>
                <a:srgbClr val="F3F8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65534" y="2357430"/>
            <a:ext cx="151620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Номер слайда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CF1D136-74D6-40A5-B73F-1CA873EAEB02}" type="slidenum">
              <a:rPr lang="ru-RU" smtClean="0">
                <a:cs typeface="Times New Roman" pitchFamily="18" charset="0"/>
              </a:rPr>
              <a:pPr/>
              <a:t>7</a:t>
            </a:fld>
            <a:endParaRPr lang="ru-RU" smtClean="0">
              <a:cs typeface="Times New Roman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071670" y="3500438"/>
            <a:ext cx="689294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ts val="1800"/>
              </a:lnSpc>
              <a:spcBef>
                <a:spcPts val="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TouchPad</a:t>
            </a:r>
            <a:endParaRPr kumimoji="0" lang="ru-RU" sz="1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  <a:p>
            <a:pPr marR="0" lvl="0" indent="450850" algn="l" defTabSz="914400" rtl="0" eaLnBrk="1" fontAlgn="base" latinLnBrk="0" hangingPunct="1">
              <a:lnSpc>
                <a:spcPts val="1800"/>
              </a:lnSpc>
              <a:spcBef>
                <a:spcPts val="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TouchPad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 (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тачпад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) -  «сенсорная панель».</a:t>
            </a:r>
          </a:p>
          <a:p>
            <a:pPr marR="0" lvl="0" indent="450850" algn="l" defTabSz="914400" rtl="0" eaLnBrk="1" fontAlgn="base" latinLnBrk="0" hangingPunct="1">
              <a:lnSpc>
                <a:spcPts val="1800"/>
              </a:lnSpc>
              <a:spcBef>
                <a:spcPts val="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Тачпад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 представляет собой панель прямоугольной формы, чувствительную к нажатию пальцев.</a:t>
            </a:r>
          </a:p>
          <a:p>
            <a:pPr marR="0" lvl="0" indent="450850" algn="l" defTabSz="914400" rtl="0" eaLnBrk="1" fontAlgn="base" latinLnBrk="0" hangingPunct="1">
              <a:lnSpc>
                <a:spcPts val="1800"/>
              </a:lnSpc>
              <a:spcBef>
                <a:spcPts val="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Тачпад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 играет такую же роль, что и мышь, но является более компактным, не требующим пространственного перемещения устройством ввода и идеально подходит для портативных компьютеров. Иногда </a:t>
            </a:r>
            <a:r>
              <a:rPr kumimoji="0" lang="ru-RU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тачпад</a:t>
            </a: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 встраивают непосредственно в клавиатуру для настольного компьютера.</a:t>
            </a:r>
          </a:p>
          <a:p>
            <a:pPr marL="0" marR="0" lvl="0" indent="0" algn="l" defTabSz="914400" rtl="0" eaLnBrk="1" fontAlgn="base" latinLnBrk="0" hangingPunct="1">
              <a:lnSpc>
                <a:spcPts val="1800"/>
              </a:lnSpc>
              <a:spcBef>
                <a:spcPts val="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Джойстик. </a:t>
            </a:r>
          </a:p>
          <a:p>
            <a:pPr marR="0" lvl="0" indent="450850" algn="l" defTabSz="914400" rtl="0" eaLnBrk="1" fontAlgn="base" latinLnBrk="0" hangingPunct="1">
              <a:lnSpc>
                <a:spcPts val="1800"/>
              </a:lnSpc>
              <a:spcBef>
                <a:spcPts val="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Джойстики (или игровые манипуляторы) предназначены для более удобного управления ходом компьютерных игр. Обычно они представляют собой рукоятку с кнопками на подставке.</a:t>
            </a:r>
          </a:p>
        </p:txBody>
      </p:sp>
      <p:pic>
        <p:nvPicPr>
          <p:cNvPr id="10" name="Picture 4" descr="game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EFFFA"/>
              </a:clrFrom>
              <a:clrTo>
                <a:srgbClr val="FE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4929198"/>
            <a:ext cx="1500198" cy="1676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scaner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4981577"/>
            <a:ext cx="1571636" cy="157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7" descr="Сканер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2713197"/>
            <a:ext cx="5524517" cy="4144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44" y="142852"/>
            <a:ext cx="8858312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Сканер.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28736"/>
            <a:ext cx="8750330" cy="4521214"/>
          </a:xfrm>
        </p:spPr>
        <p:txBody>
          <a:bodyPr>
            <a:noAutofit/>
          </a:bodyPr>
          <a:lstStyle/>
          <a:p>
            <a:pPr marL="0" indent="45085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Сканер используется для оптического ввода в компьютер и преобразования в цифровую форму изображений (фотографий, рисунков, слайдов, текстовых документов).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Сканируемое изображение освещается белым светом (черно-белые сканеры) или тремя цветами (красным, зеленым и синим). Отраженный свет проецируется на линейку фотоэлементов, которая движется, последовательно считывает изображение и преобразует его в компьютерный формат.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Системы распознавания текстовой информации позволяют преобразовать отсканированный текст из графического формата в текстовый. Такие системы способны распознавать текстовые документы на различных языках, представленные в различных формах (например, таблицах) и с различным качеством печати (начиная от машинописных документов).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Существуют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планшетные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ручные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сканеры. 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Разрешающая способность сканеров составляет 600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dpi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dot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per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inch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— точек на дюйм) и выше, т.е. на полоске изображения длиной 1 дюйм сканер может распознать 600 и более точек.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Сканеры подключаются к компьютеру различными способами: </a:t>
            </a:r>
          </a:p>
          <a:p>
            <a:pPr marL="623888" lvl="1" indent="-266700" eaLnBrk="1" hangingPunct="1"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помощью SCSI адаптеров, </a:t>
            </a:r>
          </a:p>
          <a:p>
            <a:pPr marL="623888" lvl="1" indent="-266700" eaLnBrk="1" hangingPunct="1"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 параллельному или </a:t>
            </a:r>
          </a:p>
          <a:p>
            <a:pPr marL="623888" lvl="1" indent="-266700" eaLnBrk="1" hangingPunct="1"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USB портам компьютера.</a:t>
            </a:r>
          </a:p>
        </p:txBody>
      </p:sp>
      <p:sp>
        <p:nvSpPr>
          <p:cNvPr id="1229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9635E1-7312-4BB7-B554-9A644783BFF0}" type="slidenum">
              <a:rPr lang="ru-RU" smtClean="0">
                <a:cs typeface="Times New Roman" pitchFamily="18" charset="0"/>
              </a:rPr>
              <a:pPr/>
              <a:t>8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3" descr="Картинка 2 из 781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3714752"/>
            <a:ext cx="16271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4ECF6B-B9A5-465A-AD43-FD4E1C082A9B}" type="slidenum">
              <a:rPr lang="ru-RU" smtClean="0">
                <a:cs typeface="Times New Roman" pitchFamily="18" charset="0"/>
              </a:rPr>
              <a:pPr>
                <a:defRPr/>
              </a:pPr>
              <a:t>9</a:t>
            </a:fld>
            <a:endParaRPr lang="ru-RU"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82296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Цифровые камеры и фотоаппараты.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85688" y="1357298"/>
            <a:ext cx="885831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indent="450850" algn="l" defTabSz="914400" rtl="0" eaLnBrk="1" fontAlgn="base" latinLnBrk="0" hangingPunct="1">
              <a:lnSpc>
                <a:spcPts val="1800"/>
              </a:lnSpc>
              <a:spcBef>
                <a:spcPts val="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Последние годы все большее распространение получают цифровые камеры (видеокамеры и фотоаппараты). Цифровые камеры позволяют получать видеоизображение и фотоснимки непосредственно в цифровом (компьютерном) формате.</a:t>
            </a:r>
          </a:p>
          <a:p>
            <a:pPr marR="0" lvl="0" indent="450850" algn="l" defTabSz="914400" rtl="0" eaLnBrk="1" fontAlgn="base" latinLnBrk="0" hangingPunct="1">
              <a:lnSpc>
                <a:spcPts val="1800"/>
              </a:lnSpc>
              <a:spcBef>
                <a:spcPts val="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Цифровые видеокамеры могут быть постоянно подключены к компьютеру и обеспечивать запись видеоизображения на жесткий диск или его передачу по компьютерным сетям.</a:t>
            </a:r>
          </a:p>
          <a:p>
            <a:pPr indent="450850">
              <a:lnSpc>
                <a:spcPts val="1800"/>
              </a:lnSpc>
              <a:spcBef>
                <a:spcPts val="0"/>
              </a:spcBef>
              <a:buClr>
                <a:schemeClr val="bg2"/>
              </a:buClr>
              <a:buSzPct val="70000"/>
              <a:defRPr/>
            </a:pPr>
            <a:r>
              <a:rPr lang="ru-RU" kern="0" dirty="0" smtClean="0">
                <a:cs typeface="Times New Roman" pitchFamily="18" charset="0"/>
              </a:rPr>
              <a:t>Цифровые фотоаппараты позволяют получать </a:t>
            </a:r>
            <a:r>
              <a:rPr lang="ru-RU" kern="0" dirty="0" err="1" smtClean="0">
                <a:cs typeface="Times New Roman" pitchFamily="18" charset="0"/>
              </a:rPr>
              <a:t>высокачественные</a:t>
            </a:r>
            <a:r>
              <a:rPr lang="ru-RU" kern="0" dirty="0" smtClean="0">
                <a:cs typeface="Times New Roman" pitchFamily="18" charset="0"/>
              </a:rPr>
              <a:t> фотографии, для хранения которых используются специальные модули памяти или жесткие диски очень маленького размера. Запись изображений на жесткий диск компьютера может осуществляться с помощью подключения камеры к USB порту компьютера.</a:t>
            </a:r>
          </a:p>
          <a:p>
            <a:pPr marR="0" lvl="0" indent="45085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endParaRPr kumimoji="0" lang="ru-RU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</p:txBody>
      </p:sp>
      <p:pic>
        <p:nvPicPr>
          <p:cNvPr id="9" name="Picture 7" descr="Картинка 19 из 11849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4422775"/>
            <a:ext cx="2447925" cy="24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5" descr="Картинка 59 из 7815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857628"/>
            <a:ext cx="1001713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 descr="Картинка 2 из 11170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4810" y="4000504"/>
            <a:ext cx="2811462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0" descr="Картинка 20 из 11170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2132" y="4786322"/>
            <a:ext cx="3399011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i?id=11978552&amp;tov=6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857488" y="5715016"/>
            <a:ext cx="1071570" cy="71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4ECF6B-B9A5-465A-AD43-FD4E1C082A9B}" type="slidenum">
              <a:rPr lang="ru-RU" smtClean="0">
                <a:cs typeface="Times New Roman" pitchFamily="18" charset="0"/>
              </a:rPr>
              <a:pPr>
                <a:defRPr/>
              </a:pPr>
              <a:t>10</a:t>
            </a:fld>
            <a:endParaRPr lang="ru-RU"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142852"/>
            <a:ext cx="82296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ТВ-тюнер.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68313" y="1773238"/>
            <a:ext cx="8229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indent="4508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Если установить в компьютер специальную плату (ТВ-тюнер) и подключить к ее входу телевизионную антенну, то появляется возможность просматривать телевизионные передачи непосредственно на компьютере.</a:t>
            </a:r>
          </a:p>
        </p:txBody>
      </p:sp>
      <p:pic>
        <p:nvPicPr>
          <p:cNvPr id="6" name="Picture 4" descr="tvtuner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288" y="3573463"/>
            <a:ext cx="2036762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i?ctype=1&amp;path=b0721094921__img_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475" y="3500438"/>
            <a:ext cx="2033588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Картинка 3 из 7931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125" y="3500438"/>
            <a:ext cx="1901825" cy="250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4ECF6B-B9A5-465A-AD43-FD4E1C082A9B}" type="slidenum">
              <a:rPr lang="ru-RU" smtClean="0">
                <a:cs typeface="Times New Roman" pitchFamily="18" charset="0"/>
              </a:rPr>
              <a:pPr>
                <a:defRPr/>
              </a:pPr>
              <a:t>11</a:t>
            </a:fld>
            <a:endParaRPr lang="ru-RU">
              <a:cs typeface="Times New Roman" pitchFamily="18" charset="0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42844" y="1500174"/>
            <a:ext cx="8858312" cy="260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indent="45085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Звуковая карта производит преобразование звука из аналоговой формы в цифровую. Для ввода звуковой информации используется микрофон, который подключается ко входу звуковой карты. Многие звуковые платы имеют специальный игровой порт (GAME-порт), к которому подключаются игровые манипуляторы (джойстики). Обычно звуковая карта имеет также дополнительную возможность синтезировать звук (в памяти звуковой карты хранятся звуки различных музыкальных инструментов, которые она может воспроизводить). </a:t>
            </a:r>
          </a:p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cs typeface="Times New Roman" pitchFamily="18" charset="0"/>
            </a:endParaRPr>
          </a:p>
        </p:txBody>
      </p:sp>
      <p:pic>
        <p:nvPicPr>
          <p:cNvPr id="5" name="Picture 8" descr="Картинка 25 из 2281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3929067"/>
            <a:ext cx="2803522" cy="2803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Картинка 27 из 22815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14611" y="3786164"/>
            <a:ext cx="3071835" cy="3071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Картинка 11 из 1355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4714884"/>
            <a:ext cx="3086205" cy="2005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Картинка 28 из 22809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768" y="4214818"/>
            <a:ext cx="1857388" cy="2228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42852"/>
            <a:ext cx="82296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Звуковая карта и микрофон. 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Мониторы.</a:t>
            </a:r>
          </a:p>
        </p:txBody>
      </p:sp>
      <p:sp>
        <p:nvSpPr>
          <p:cNvPr id="512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42844" y="1428736"/>
            <a:ext cx="9001156" cy="5313377"/>
          </a:xfrm>
          <a:noFill/>
        </p:spPr>
        <p:txBody>
          <a:bodyPr>
            <a:normAutofit/>
          </a:bodyPr>
          <a:lstStyle/>
          <a:p>
            <a:pPr marL="0" indent="45085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Устройство служит для отображения информации, вводимой пользователем с клавиатуры или выводимой ПК. Работает совместно с видеокартой (видеоадаптером), которая формирует сигналы изображения, а монитор их воспроизводит.  </a:t>
            </a:r>
          </a:p>
          <a:p>
            <a:pPr marL="0" indent="45085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Мониторы работают в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текстовом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графическом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режимах. В текстовом режиме экран делится на строки (как правило 25 строк), в каждой из которых может быть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изображепо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80 символов. В графическом режиме адресуемой единицей памяти является одна точка -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пиксел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пиксел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по горизонтали и вертикали называется разрешающей способностью монитора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marL="0" indent="45085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 время существования ПК сменилось несколько стандартов видеокарт: MDA (монохромный - 2 цвета), CGA (4 цвета), EGA (16 цветов), VGA (256 цветов). В настоящее время применяются видеокарты SVGA, обеспечивающие по выбору воспроизведение до 16,7 млн. цветов с возможностью произвольного выбора разрешения экрана (количество точек на экране)  из стандартного ряда значений (640х480, 800х600, 1024х768, 1152х864, 1280х1024 точек и далее).  </a:t>
            </a:r>
          </a:p>
          <a:p>
            <a:pPr marL="0" indent="45085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Размер монитора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определяется по диагонали в дюймах (1 дюйм=2,54 см), например: 14'', 15'', 17'', 19'', 21''. </a:t>
            </a:r>
          </a:p>
          <a:p>
            <a:pPr marL="0" indent="450850" eaLnBrk="1" hangingPunct="1"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зависимости от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принципа формирования изображения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мониторы бывают двух типов: мониторы с электронно-лучевой трубкой и жидкокристаллические мониторы. </a:t>
            </a:r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268D247-A1C9-4FC0-92D8-E8AF7B0BD598}" type="slidenum">
              <a:rPr lang="ru-RU" smtClean="0">
                <a:cs typeface="Times New Roman" pitchFamily="18" charset="0"/>
              </a:rPr>
              <a:pPr/>
              <a:t>12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Картинка 6 из 427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8" y="4429132"/>
            <a:ext cx="2974946" cy="2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elt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429132"/>
            <a:ext cx="2841622" cy="2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pic-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4429132"/>
            <a:ext cx="2266979" cy="2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550913-BC6E-4D5E-AAE0-C35003DD0C13}" type="slidenum">
              <a:rPr lang="ru-RU" smtClean="0">
                <a:cs typeface="Times New Roman" pitchFamily="18" charset="0"/>
              </a:rPr>
              <a:pPr>
                <a:defRPr/>
              </a:pPr>
              <a:t>13</a:t>
            </a:fld>
            <a:endParaRPr lang="ru-RU"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8229600" cy="1000132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Мониторы на электронно-лучевой трубке (ЭЛТ)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1406" y="1357298"/>
            <a:ext cx="8856663" cy="32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Изображение на экране монитора на ЭЛТ создается пучком электронов, испускаемых электронной пушкой. Этот луч (пучок электронов) разгоняется высоким электрическим напряжением (десятки киловольт) и падает на внутреннюю поверхность экрана, покрытую люминофором (веществом, светящимся под воздействием пучка электронов).</a:t>
            </a:r>
          </a:p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Система управления пучком заставляет его пробегать построчно весь экран (создает растр), а также регулирует его интенсивность (соответственно, яркость свечения точки люминофора). Пользователь видит изображение на экране монитора, т.к. люминофор излучает световые лучи в видимой части спектра.</a:t>
            </a:r>
          </a:p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Однако монитор является также источником высокого статического электрического потенциала, электромагнитного излучения и радиации, которые могут оказывать неблагоприятное воздействие на здоровье человека. </a:t>
            </a:r>
          </a:p>
          <a:p>
            <a:pPr marL="0" marR="0" lvl="0" indent="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При установке компьютера полезно помнить, что электромагнитное и другие излучения наиболее интенсивны в области задней части корпуса монитора.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Введение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FEF"/>
              </a:clrFrom>
              <a:clrTo>
                <a:srgbClr val="FEFF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15074" y="1428735"/>
            <a:ext cx="2778129" cy="2811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Мониторы на жидких кристаллах (ЖК)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57298"/>
            <a:ext cx="6553200" cy="5311790"/>
          </a:xfrm>
        </p:spPr>
        <p:txBody>
          <a:bodyPr>
            <a:normAutofit fontScale="92500"/>
          </a:bodyPr>
          <a:lstStyle/>
          <a:p>
            <a:pPr marL="0" indent="450850" algn="just" eaLnBrk="1" hangingPunct="1">
              <a:buFont typeface="Wingdings" pitchFamily="2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Жидкими кристаллами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ЖК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называются вещества, одновременно обладающие некоторыми свойствами жидкостей, например текучестью, и в то же время имеющие упорядоченную структуру расположения молекул, подобную кристаллическим решеткам. Жидкие кристаллы обладают способностью изменять свои оптические свойства под воздействием электрического поля. Различные устройства отображения информации использующие в своей основе жидкие кристаллы получили название ЖК-панелей или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ЖК-матриц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портативных и карманных компьютерах применяют плоские мониторы на жидких кристаллах (ЖК). В последнее время такие мониторы стали использоваться и в настольных компьютерах.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Преимущество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ЖК мониторов состоит в отсутствии вредных для человека электромагнитных излучений и в компактности.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недостаткам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ЖК-панелей можно отнести ограниченный угол обзора и конечную скорость изменения состояния жидкокристаллического вещества, в результате чего отображение быстро меняющихся изображений происходит с заметной задержкой. </a:t>
            </a:r>
          </a:p>
        </p:txBody>
      </p:sp>
      <p:pic>
        <p:nvPicPr>
          <p:cNvPr id="7173" name="Picture 6" descr="Hercules Prophetview 92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FEF"/>
              </a:clrFrom>
              <a:clrTo>
                <a:srgbClr val="FEFF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9454" y="3857627"/>
            <a:ext cx="1857375" cy="247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4BAAF22-E311-4270-8DA6-F0D8472A9840}" type="slidenum">
              <a:rPr lang="ru-RU" smtClean="0">
                <a:cs typeface="Times New Roman" pitchFamily="18" charset="0"/>
              </a:rPr>
              <a:pPr/>
              <a:t>14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Преимущества ЖК-мониторов перед ЭЛТ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714488"/>
            <a:ext cx="9036050" cy="4886325"/>
          </a:xfrm>
        </p:spPr>
        <p:txBody>
          <a:bodyPr>
            <a:normAutofit lnSpcReduction="10000"/>
          </a:bodyPr>
          <a:lstStyle/>
          <a:p>
            <a:pPr marL="0" indent="450850" eaLnBrk="1" hangingPunct="1"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Масса и габариты.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специальных «компьютерных» столах, разместить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ЭЛТ-монитор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комфортно невозможно: экран будет недопустимо близко к глазам. Практически единственным вариантом стола, подходящим для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ЭЛТ-монитора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является угловой. У ЖК-дисплея подобного недостатка нет. 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Энергопотребление.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Отсутствие излучений.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Уровень излучения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ЖК-монитора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того же порядка, что у электробритвы или утюга.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ЭЛТ-мониторы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обладают более высоким уровнем излучений по сравнению с другими электробытовыми приборами. Кроме того, помимо электромагнитного у них присутствует также бета-излучение. Хотя современные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ЭЛТ-мониторы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по этому параметру можно считать совершенно безопасными. 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Отсутствие мерцания.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Считается, что для комфортной работы частота обновления экрана должна быть не ниже 85 Гц, в то время как «стандартная» частота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ЭЛТ-дисплея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составляет лишь 60 Гц. Работа при последнем значении некомфортна и быстро вызывает утомление глаз. ЖК-дисплеи свободны от этого недостатка, каждый их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пиксел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светится на всей протяженности кадра. 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Идеальная четкость.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Увы, данное преимущество реализуется только в единственном «родном» разрешении экрана и только при работе с цифрового входа. Для недорогих моделей, оснащенных лишь аналоговым входом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D-Sub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оно неактуально. </a:t>
            </a:r>
          </a:p>
        </p:txBody>
      </p:sp>
      <p:sp>
        <p:nvSpPr>
          <p:cNvPr id="819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717210-DB27-4F0D-9961-35B57870E612}" type="slidenum">
              <a:rPr lang="ru-RU" smtClean="0">
                <a:cs typeface="Times New Roman" pitchFamily="18" charset="0"/>
              </a:rPr>
              <a:pPr/>
              <a:t>15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Недостатки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ЖК-мониторов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 сравнению с ЭЛТ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428736"/>
            <a:ext cx="8858312" cy="5357826"/>
          </a:xfrm>
        </p:spPr>
        <p:txBody>
          <a:bodyPr>
            <a:norm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Худшая цветопередача.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Подавляющее большинство современных ЖК-дисплеев (по крайней мере, все модели нижнего и среднего ценового диапазона) производится по TN-технологии. Цветопередача у них хуже, чем у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ЖК-матриц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изготовленных по другим технологиям.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Фиксированное разрешение.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ЭЛТ-монитор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способен функционировать в самых различных разрешениях экрана. Обычно от 640х350 до 1600х1200 или 2048х1536 точек. У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ЖК-монитора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имеется «родное» разрешение, являющееся оптимальным. При этом меньшие значения отображаются зачастую неудовлетворительно, а большие вообще не поддерживаются.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Меньшая глубина цвета.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Подавляющее большинство матриц, используемых при производстве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ЖК-мониторов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имеет глубину цвета 18 разрядов — по шесть на цвет, что соответствует 64 градациям яркости или 262 тыс. цветов. В то же время стандартной для компьютера считается глубина цвета 24 разряда — по восемь на цвет, т.е. 256 градаций яркости при 16,7 млн. цветов.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Инерционность.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Время переключения цветов может составлять 4 мс.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Малые углы обзора.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Даже при взгляде в центр экрана под прямым углом можно заметить изменение яркости по краям изображения.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Искажение цветопередачи при отклонении угла обзора от нормали.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 отклонении угла обзора от центра в наиболее распространенных TFT-матрицах изображение обычно уходит в желтую или бурую области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ЖК-монитор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испускает поляризованный свет.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Точные данные о его вредности для здоровья отсутствуют, но подозрение в этом остается. </a:t>
            </a:r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1F30D11-5990-4C50-89C3-8C64CB8D5551}" type="slidenum">
              <a:rPr lang="ru-RU" smtClean="0">
                <a:cs typeface="Times New Roman" pitchFamily="18" charset="0"/>
              </a:rPr>
              <a:pPr/>
              <a:t>16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32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Видеокарта.</a:t>
            </a:r>
            <a:endParaRPr lang="ru-RU" sz="32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428736"/>
            <a:ext cx="8786874" cy="3513152"/>
          </a:xfrm>
        </p:spPr>
        <p:txBody>
          <a:bodyPr>
            <a:normAutofit lnSpcReduction="10000"/>
          </a:bodyPr>
          <a:lstStyle/>
          <a:p>
            <a:pPr marL="0" indent="450850" eaLnBrk="1" hangingPunct="1"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Монитор является универсальным устройством вывода информации и подключается к видеокарте, которая устанавливается в слот расширения системной платы в системном блоке.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Изображение в компьютерном формате (в виде последовательностей нулей и единиц) хранится в видеопамяти, размещенной на видеокарте. Изображение на экране монитора формируется путем считывания содержимого видеопамяти компьютера и отображения его на экран.</a:t>
            </a:r>
          </a:p>
          <a:p>
            <a:pPr marL="0" indent="450850" eaLnBrk="1" hangingPunct="1"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Частота считывания изображения влияет на стабильность изображения на экране. В современных мониторах обновление изображения происходит обычно с частотой 75 и более раз в секунду, что обеспечивает комфортность восприятия изображения пользователем компьютера (человек не замечает мерцание изображения). Для сравнения можно напомнить, что частота смены кадров в кино составляет 24 кадра в секунду.</a:t>
            </a:r>
          </a:p>
        </p:txBody>
      </p:sp>
      <p:sp>
        <p:nvSpPr>
          <p:cNvPr id="10245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48654D7-8880-4570-895F-75CB3A98BA1F}" type="slidenum">
              <a:rPr lang="ru-RU" smtClean="0">
                <a:cs typeface="Times New Roman" pitchFamily="18" charset="0"/>
              </a:rPr>
              <a:pPr/>
              <a:t>17</a:t>
            </a:fld>
            <a:endParaRPr lang="ru-RU" smtClean="0">
              <a:cs typeface="Times New Roman" pitchFamily="18" charset="0"/>
            </a:endParaRPr>
          </a:p>
        </p:txBody>
      </p:sp>
      <p:pic>
        <p:nvPicPr>
          <p:cNvPr id="100354" name="Picture 2" descr="https://static.goods.ru/hlr-system/1538764/100023642520b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4142081"/>
            <a:ext cx="4000528" cy="2715919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5" descr="Принтеры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22650" y="1857364"/>
            <a:ext cx="5021350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Принтеры.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357298"/>
            <a:ext cx="4857784" cy="5072098"/>
          </a:xfrm>
        </p:spPr>
        <p:txBody>
          <a:bodyPr>
            <a:norm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Принтеры предназначены для вывода на бумагу (создания «твердой копии») числовой, текстовой и графической информации.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своему принципу действия принтеры делятся на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матричные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струйные,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лазерные и сублимационные,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по цвету печати —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полноцветные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монохромные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Принтеры характеризуются разрешающей способностью: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90, 180, 300, 600, 1200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dpi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dot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per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inch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точек на дюйм) и имеют собственный объём памяти. 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B89D30-553F-46CA-9B70-97560AE653CF}" type="slidenum">
              <a:rPr lang="ru-RU" smtClean="0">
                <a:cs typeface="Times New Roman" pitchFamily="18" charset="0"/>
              </a:rPr>
              <a:pPr/>
              <a:t>18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Матричные принтеры.</a:t>
            </a:r>
          </a:p>
        </p:txBody>
      </p:sp>
      <p:sp>
        <p:nvSpPr>
          <p:cNvPr id="1229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5C933AD-701C-48E7-BE8C-F3D86E451E90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2428860" y="1527048"/>
            <a:ext cx="6376812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R="0" lvl="0" indent="4508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Матричные принтеры — это принтеры ударного действия. Печатающая головка матричного принтера состоит из вертикального столбца маленьких стержней (обычно 9 или 24), которые под воздействием магнитного поля «выталкиваются» из головки и ударяют по бумаге (через красящую ленту). Перемещаясь, печатающая головка оставляет на бумаге строку символов.</a:t>
            </a:r>
          </a:p>
          <a:p>
            <a:pPr marR="0" lvl="0" indent="4508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Области применения: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 Банки, финансовые организации, магазины, гостиницы, страховые компании, почтовые отделения, транспортные и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логистические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cs typeface="Times New Roman" pitchFamily="18" charset="0"/>
              </a:rPr>
              <a:t> компании, складские терминалы, билетные кассы, торговые и сервисные компании.</a:t>
            </a:r>
          </a:p>
        </p:txBody>
      </p:sp>
      <p:pic>
        <p:nvPicPr>
          <p:cNvPr id="98306" name="Picture 2" descr="https://orgtehnics.ru/images/product_images/popup_images/018754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2143116"/>
            <a:ext cx="1928795" cy="1928795"/>
          </a:xfrm>
          <a:prstGeom prst="rect">
            <a:avLst/>
          </a:prstGeom>
          <a:noFill/>
        </p:spPr>
      </p:pic>
      <p:pic>
        <p:nvPicPr>
          <p:cNvPr id="11" name="Picture 4" descr="https://mustek.co.za/wp-content/uploads/2014/04/Epson-GP-C831-Picture-2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500438"/>
            <a:ext cx="2400000" cy="1800000"/>
          </a:xfrm>
          <a:prstGeom prst="rect">
            <a:avLst/>
          </a:prstGeom>
          <a:noFill/>
        </p:spPr>
      </p:pic>
      <p:pic>
        <p:nvPicPr>
          <p:cNvPr id="98310" name="Picture 6" descr="https://static.onlinetrade.ru/img/items/b/printer_oki_ml3321_eco_euro_145726_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928670"/>
            <a:ext cx="2036733" cy="2036734"/>
          </a:xfrm>
          <a:prstGeom prst="rect">
            <a:avLst/>
          </a:prstGeom>
          <a:noFill/>
        </p:spPr>
      </p:pic>
      <p:pic>
        <p:nvPicPr>
          <p:cNvPr id="98312" name="Picture 8" descr="https://www.unilinkinc.com/images/H6000IV%20PNG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786322"/>
            <a:ext cx="1909878" cy="1920272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1000132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Принцип печати матричного принтера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EDCCA-FC7B-4E19-93F4-63DA8CBC0EB1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pic>
        <p:nvPicPr>
          <p:cNvPr id="5" name="Picture 7" descr="Принцип печати матричного принтера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CCFFFF"/>
              </a:clrFrom>
              <a:clrTo>
                <a:srgbClr val="CCFFFF">
                  <a:alpha val="0"/>
                </a:srgbClr>
              </a:clrTo>
            </a:clrChange>
          </a:blip>
          <a:srcRect l="2632" t="11600" r="3509" b="4621"/>
          <a:stretch>
            <a:fillRect/>
          </a:stretch>
        </p:blipFill>
        <p:spPr bwMode="auto">
          <a:xfrm>
            <a:off x="500034" y="1428736"/>
            <a:ext cx="8143932" cy="4947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Заголовок 1"/>
          <p:cNvSpPr>
            <a:spLocks noGrp="1"/>
          </p:cNvSpPr>
          <p:nvPr>
            <p:ph type="title"/>
          </p:nvPr>
        </p:nvSpPr>
        <p:spPr>
          <a:xfrm>
            <a:off x="301752" y="142852"/>
            <a:ext cx="8534400" cy="107157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Струйные принтеры.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1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4B0400E-EF44-4831-8C2F-7AA192884FFC}" type="slidenum">
              <a:rPr lang="ru-RU" smtClean="0">
                <a:cs typeface="Times New Roman" pitchFamily="18" charset="0"/>
              </a:rPr>
              <a:pPr/>
              <a:t>21</a:t>
            </a:fld>
            <a:endParaRPr lang="ru-RU" smtClean="0">
              <a:cs typeface="Times New Roman" pitchFamily="18" charset="0"/>
            </a:endParaRP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142844" y="1527048"/>
            <a:ext cx="5286412" cy="4902348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Последние годы широкое распространение получили черно-белые и цветные струйные принтеры. В них используются чернильная печатающая головка, которая под давлением выбрасывает чернила из ряда мельчайших отверстий на бумагу. Перемещаясь вдоль бумаги, печатающая головка оставляет строку символов или полоску изображения.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Струйные принтеры могут печатать достаточно быстро (до нескольких страниц в минуту), производят мало шума. Качество печати (в том числе и цветной) определяется разрешающей способностью струйных принтеров, которая составляет 600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dpi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более. Это означает, что полоска изображения длиной в 1 дюйм формируется из 600 и более точек (чернильных капель).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6258" name="Picture 2" descr="https://kirovteh.ru/wp-content/uploads/2019/10/norm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35711" y="3327975"/>
            <a:ext cx="3565445" cy="3387173"/>
          </a:xfrm>
          <a:prstGeom prst="rect">
            <a:avLst/>
          </a:prstGeom>
          <a:noFill/>
        </p:spPr>
      </p:pic>
      <p:pic>
        <p:nvPicPr>
          <p:cNvPr id="96260" name="Picture 4" descr="https://avatars.mds.yandex.net/get-zen_doc/61014/pub_5dd22778f3abe118dc3ad727_5dd2277bf5a25e6c5ca77abc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500174"/>
            <a:ext cx="3630455" cy="2214578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1000132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Принцип печати струйного принтера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EDCCA-FC7B-4E19-93F4-63DA8CBC0EB1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pic>
        <p:nvPicPr>
          <p:cNvPr id="6" name="Picture 6" descr="Принцип печати струйного принтера"/>
          <p:cNvPicPr>
            <a:picLocks noChangeAspect="1" noChangeArrowheads="1"/>
          </p:cNvPicPr>
          <p:nvPr/>
        </p:nvPicPr>
        <p:blipFill>
          <a:blip r:embed="rId2"/>
          <a:srcRect l="2481" t="12397" r="5732" b="14993"/>
          <a:stretch>
            <a:fillRect/>
          </a:stretch>
        </p:blipFill>
        <p:spPr bwMode="auto">
          <a:xfrm>
            <a:off x="285720" y="1557131"/>
            <a:ext cx="8535970" cy="472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mmedia.ozone.ru/multimedia/1021844609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2571744"/>
            <a:ext cx="3306922" cy="2786082"/>
          </a:xfrm>
          <a:prstGeom prst="rect">
            <a:avLst/>
          </a:prstGeom>
          <a:noFill/>
        </p:spPr>
      </p:pic>
      <p:sp>
        <p:nvSpPr>
          <p:cNvPr id="16388" name="Заголовок 1"/>
          <p:cNvSpPr>
            <a:spLocks noGrp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Лазерные принтеры.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597BE14-642D-4203-BB1A-0F881829823A}" type="slidenum">
              <a:rPr lang="ru-RU" smtClean="0">
                <a:cs typeface="Times New Roman" pitchFamily="18" charset="0"/>
              </a:rPr>
              <a:pPr/>
              <a:t>23</a:t>
            </a:fld>
            <a:endParaRPr lang="ru-RU" smtClean="0">
              <a:cs typeface="Times New Roman" pitchFamily="18" charset="0"/>
            </a:endParaRP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3143240" y="1428736"/>
            <a:ext cx="6000760" cy="5429264"/>
          </a:xfrm>
        </p:spPr>
        <p:txBody>
          <a:bodyPr>
            <a:norm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Лазерные принтеры обеспечивают практически бесшумную печать. Высокую скорость печати (до 20 страниц в минуту) лазерные принтеры достигают за счет постраничной печати, при которой страница печатается сразу целиком.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Отличное, типографское качество печати лазерных принтеров обеспечивается за счет высокой разрешающей способности, которая может достигать 1200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dpi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более.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Принтеры подключаются к параллельному порту компьютера.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Принцип технологии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ксерографии заключался в следующем.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По поверхности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фотобарабана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валом заряда равномерно распределяется статический заряд, после этого светодиодным лазером на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фотобарабане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снимается заряд, — тем самым на поверхность барабана помещается скрытое изображение. Далее на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фотобарабан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наносится тонер. Тонер притягивается к разряженным участкам поверхности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фотобарабана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, сохранившей скрытое изображение. После этого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фотобарабан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прокатывается по бумаге, и тонер переносится на бумагу валом переноса. После этого бумага проходит через блок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термозакрепления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для фиксации тонера, а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фотобарабан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очищается от остатков тонера и разряжается в узле очистки.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1000132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Принцип печати лазерного принтера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EDCCA-FC7B-4E19-93F4-63DA8CBC0EB1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  <p:pic>
        <p:nvPicPr>
          <p:cNvPr id="6" name="Picture 6" descr="Принцип печати лазерного принтера"/>
          <p:cNvPicPr>
            <a:picLocks noChangeAspect="1" noChangeArrowheads="1"/>
          </p:cNvPicPr>
          <p:nvPr/>
        </p:nvPicPr>
        <p:blipFill>
          <a:blip r:embed="rId2"/>
          <a:srcRect l="2294" t="11455" r="5939" b="9999"/>
          <a:stretch>
            <a:fillRect/>
          </a:stretch>
        </p:blipFill>
        <p:spPr bwMode="auto">
          <a:xfrm>
            <a:off x="500034" y="1500174"/>
            <a:ext cx="8100000" cy="48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Сублимационный принтер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CEDCCA-FC7B-4E19-93F4-63DA8CBC0EB1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  <p:pic>
        <p:nvPicPr>
          <p:cNvPr id="105474" name="Picture 2" descr="https://avatars.mds.yandex.net/get-mpic/96484/img_id1402454665368705284/ori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3090" y="3857628"/>
            <a:ext cx="3583752" cy="266221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2844" y="1357298"/>
            <a:ext cx="88583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/>
            <a:r>
              <a:rPr lang="ru-RU" sz="1600" b="1" dirty="0" smtClean="0"/>
              <a:t>Сублимационный принтер</a:t>
            </a:r>
            <a:r>
              <a:rPr lang="ru-RU" sz="1600" dirty="0" smtClean="0"/>
              <a:t> — это специальное устройство, предназначенное для печати изображений с высоким разрешением без потери их качества. Обеспечивается превосходная цветопередача и детальность оттисков, устойчивость полученных рисунков к воздействию влаги и солнечного света. </a:t>
            </a:r>
          </a:p>
          <a:p>
            <a:pPr indent="450850"/>
            <a:r>
              <a:rPr lang="ru-RU" sz="1600" dirty="0" smtClean="0"/>
              <a:t>Существуют два метода сублимационной печати:</a:t>
            </a:r>
          </a:p>
          <a:p>
            <a:pPr indent="450850"/>
            <a:r>
              <a:rPr lang="ru-RU" sz="1600" b="1" dirty="0" smtClean="0"/>
              <a:t>Прямой.</a:t>
            </a:r>
            <a:r>
              <a:rPr lang="ru-RU" sz="1600" dirty="0" smtClean="0"/>
              <a:t> Краски смешиваются внутри сублимационного принтера для печати на ткани или бумаге и сразу наносятся на материал. Этот метод также используется и для нанесения изображений на пластиковые карты.</a:t>
            </a:r>
          </a:p>
          <a:p>
            <a:pPr indent="450850"/>
            <a:r>
              <a:rPr lang="ru-RU" sz="1600" b="1" dirty="0" err="1" smtClean="0"/>
              <a:t>Термотрансферный</a:t>
            </a:r>
            <a:r>
              <a:rPr lang="ru-RU" sz="1600" b="1" dirty="0" smtClean="0"/>
              <a:t>.</a:t>
            </a:r>
            <a:r>
              <a:rPr lang="ru-RU" sz="1600" dirty="0" smtClean="0"/>
              <a:t> Включает два этапа: сначала на </a:t>
            </a:r>
            <a:r>
              <a:rPr lang="ru-RU" sz="1600" dirty="0" err="1" smtClean="0"/>
              <a:t>силиконизированном</a:t>
            </a:r>
            <a:r>
              <a:rPr lang="ru-RU" sz="1600" dirty="0" smtClean="0"/>
              <a:t> носителе печатается зеркальный оттиск изображения, а затем рисунок переносится на нужное изделие с помощью </a:t>
            </a:r>
            <a:r>
              <a:rPr lang="ru-RU" sz="1600" dirty="0" err="1" smtClean="0"/>
              <a:t>термопресса</a:t>
            </a:r>
            <a:r>
              <a:rPr lang="ru-RU" sz="1600" dirty="0" smtClean="0"/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414338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850"/>
            <a:r>
              <a:rPr lang="ru-RU" sz="1600" dirty="0" smtClean="0"/>
              <a:t>Для печати применяют специальные ленты с красителями разных цветов: трехцветные (</a:t>
            </a:r>
            <a:r>
              <a:rPr lang="ru-RU" sz="1600" dirty="0" err="1" smtClean="0"/>
              <a:t>голубой</a:t>
            </a:r>
            <a:r>
              <a:rPr lang="ru-RU" sz="1600" dirty="0" smtClean="0"/>
              <a:t>, пурпурный, желтый), четырехцветные (</a:t>
            </a:r>
            <a:r>
              <a:rPr lang="ru-RU" sz="1600" dirty="0" err="1" smtClean="0"/>
              <a:t>голубой</a:t>
            </a:r>
            <a:r>
              <a:rPr lang="ru-RU" sz="1600" dirty="0" smtClean="0"/>
              <a:t>, пурпурный, желтый, черный) и других расцветок (синяя, серебряная, красная, золотая, зеленая и т. д.). Красящие вещества смешиваются при помощи диафрагмы, и таким образом достигаются различные оттенки.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Сравнительная характеристика</a:t>
            </a:r>
          </a:p>
        </p:txBody>
      </p:sp>
      <p:graphicFrame>
        <p:nvGraphicFramePr>
          <p:cNvPr id="18518" name="Group 86"/>
          <p:cNvGraphicFramePr>
            <a:graphicFrameLocks noGrp="1"/>
          </p:cNvGraphicFramePr>
          <p:nvPr/>
        </p:nvGraphicFramePr>
        <p:xfrm>
          <a:off x="0" y="885424"/>
          <a:ext cx="9144000" cy="5901162"/>
        </p:xfrm>
        <a:graphic>
          <a:graphicData uri="http://schemas.openxmlformats.org/drawingml/2006/table">
            <a:tbl>
              <a:tblPr/>
              <a:tblGrid>
                <a:gridCol w="2071688"/>
                <a:gridCol w="2071686"/>
                <a:gridCol w="2786064"/>
                <a:gridCol w="2214562"/>
              </a:tblGrid>
              <a:tr h="362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Матричный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Струйный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Лазерный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121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Вед. производитель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Epson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Hewlett Packard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Epson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Hewlett Packard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Xerox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39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Принцип действия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Ударный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Термоструйная,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труйная пьезоэлектрическая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Лазерный, моно, цветной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Кол-во цветов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4 - 8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1 - 4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121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Скорость печати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До 680 зн. в секунду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37-20 стр./мин.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(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моно - цвет)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21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– 28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стр./мин.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Уровень шума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около 54 дБ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39 дБ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54 дБ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Формат печати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А4, А3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A4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Количество копий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5 - 10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Плотность бумаги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52 - 82 г/м2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64-90 г/м2, макс.300 г/м2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60 - 120 г/м2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Буфер памяти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 Кб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32 -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256 Мб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 Интерфейс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LPT, COM, USB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USB 2.0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USB 2.0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 Разрешение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 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240 x 144 dpi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5760 x 1440 dpi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1200 x 1200 dpi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Ресурс картриджа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 3 млн. символов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300 – 1200 страниц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4000 - 8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000 страниц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39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Стоимость картриджа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 – 500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500 -  700 руб. (1 цвет)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800 – 4000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2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Стоимость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4000 – 90000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2000 – 70000 руб.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3000 - 40000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517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39EB3B-1B53-4133-84F7-A6BB76303EF1}" type="slidenum">
              <a:rPr lang="ru-RU" smtClean="0">
                <a:cs typeface="Times New Roman" pitchFamily="18" charset="0"/>
              </a:rPr>
              <a:pPr/>
              <a:t>26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s://electrozon.ru/upload/iblock/90d/90db8e02ee13183ad8dd902a15ba9ee3.jpe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32" y="2000240"/>
            <a:ext cx="4700574" cy="470057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736"/>
            <a:ext cx="8858312" cy="1385888"/>
          </a:xfrm>
        </p:spPr>
        <p:txBody>
          <a:bodyPr>
            <a:normAutofit/>
          </a:bodyPr>
          <a:lstStyle/>
          <a:p>
            <a:pPr marL="0" indent="450850" eaLnBrk="1" hangingPunct="1">
              <a:buFont typeface="Wingdings" pitchFamily="2" charset="2"/>
              <a:buNone/>
              <a:defRPr/>
            </a:pPr>
            <a:r>
              <a:rPr lang="ru-RU" sz="2000" dirty="0" smtClean="0"/>
              <a:t>Для вывода сложных и широкоформатных графических объектов (плакатов, чертежей, электрических и электронных схем и т. д.) используются специальные устройства вывода — плоттеры. Принцип действия плоттера такой же, как и у струйных принтеров.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/>
              <a:t>Устройства вывода информации.</a:t>
            </a:r>
            <a:br>
              <a:rPr lang="ru-RU" sz="3600" b="1" dirty="0" smtClean="0"/>
            </a:br>
            <a:r>
              <a:rPr lang="ru-RU" sz="3600" b="1" dirty="0" smtClean="0"/>
              <a:t>Плоттеры.</a:t>
            </a:r>
            <a:endParaRPr lang="ru-RU" sz="3600" dirty="0" smtClean="0"/>
          </a:p>
        </p:txBody>
      </p:sp>
      <p:sp>
        <p:nvSpPr>
          <p:cNvPr id="19463" name="Номер слайда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335F7F-5C09-4C9A-AA24-63A6B5E26D93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301752" y="142852"/>
            <a:ext cx="8534400" cy="100013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Устройства вывода информации.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Акустические колонки и наушники.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214282" y="2071678"/>
            <a:ext cx="2728913" cy="2714625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прослушивания звука используются акустические колонки или наушники, которые подключаются к выходу звуковой платы.</a:t>
            </a:r>
          </a:p>
        </p:txBody>
      </p:sp>
      <p:pic>
        <p:nvPicPr>
          <p:cNvPr id="20484" name="Picture 7" descr="Работа со звуком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488" y="1785926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C79E285-7681-4060-AF82-23E1B9F06E0C}" type="slidenum">
              <a:rPr lang="ru-RU" smtClean="0">
                <a:cs typeface="Times New Roman" pitchFamily="18" charset="0"/>
              </a:rPr>
              <a:pPr/>
              <a:t>28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1" descr="Локальные ВС4"/>
          <p:cNvPicPr>
            <a:picLocks noChangeAspect="1" noChangeArrowheads="1"/>
          </p:cNvPicPr>
          <p:nvPr/>
        </p:nvPicPr>
        <p:blipFill>
          <a:blip r:embed="rId2"/>
          <a:srcRect l="4755" t="14894" r="4361" b="4312"/>
          <a:stretch>
            <a:fillRect/>
          </a:stretch>
        </p:blipFill>
        <p:spPr bwMode="auto">
          <a:xfrm>
            <a:off x="3929058" y="2214554"/>
            <a:ext cx="5036379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b="1" smtClean="0">
                <a:latin typeface="Times New Roman" pitchFamily="18" charset="0"/>
                <a:cs typeface="Times New Roman" pitchFamily="18" charset="0"/>
              </a:rPr>
              <a:t>Устройства связи.</a:t>
            </a:r>
            <a:endParaRPr lang="ru-RU" sz="36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Содержимое 2"/>
          <p:cNvSpPr>
            <a:spLocks noGrp="1"/>
          </p:cNvSpPr>
          <p:nvPr>
            <p:ph idx="1"/>
          </p:nvPr>
        </p:nvSpPr>
        <p:spPr>
          <a:xfrm>
            <a:off x="142844" y="1785926"/>
            <a:ext cx="4114800" cy="4302125"/>
          </a:xfrm>
        </p:spPr>
        <p:txBody>
          <a:bodyPr>
            <a:normAutofit/>
          </a:bodyPr>
          <a:lstStyle/>
          <a:p>
            <a:pPr marL="0" indent="450850" eaLnBrk="1" hangingPunct="1"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Устройства связи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необходимы для организации взаимодействия отдельных компьютеров между собой, доступа к удалённым принтерам и подключения локальных сетей к общемировой сети Интернет. Примерами таких устройств являются сетевые карты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ethernet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cards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и модемы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modems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). Скорость передачи данных устройствами связи измеряется в битах в секунду (а также в кбит/с 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мбит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/с). Модем, используемый для подключения домашнего компьютера к сети Интернет, обычно обеспечивает пропускную способность до 56 кбит/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а сетевая карта – до 10 Гбит/с.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9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9B94C9-A701-4EA4-84AD-6FC05329D2EE}" type="slidenum">
              <a:rPr lang="ru-RU" smtClean="0">
                <a:cs typeface="Times New Roman" pitchFamily="18" charset="0"/>
              </a:rPr>
              <a:pPr/>
              <a:t>29</a:t>
            </a:fld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2789</TotalTime>
  <Words>2828</Words>
  <Application>Microsoft PowerPoint</Application>
  <PresentationFormat>Экран (4:3)</PresentationFormat>
  <Paragraphs>225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Официальная</vt:lpstr>
      <vt:lpstr>Устройства  ввода-вывода  компьютера </vt:lpstr>
      <vt:lpstr>Устройства ввода-вывода</vt:lpstr>
      <vt:lpstr>Слайд 3</vt:lpstr>
      <vt:lpstr>Внешнее устройство для хранения информации</vt:lpstr>
      <vt:lpstr>Устройства ввода информации. Клавиатура. </vt:lpstr>
      <vt:lpstr>Устройства ввода информации. Клавиатура.</vt:lpstr>
      <vt:lpstr>Устройства ввода информации. Координатные устройства ввода. </vt:lpstr>
      <vt:lpstr>Устройства ввода информации. Сканер.</vt:lpstr>
      <vt:lpstr>Устройства ввода информации.  Цифровые камеры и фотоаппараты.</vt:lpstr>
      <vt:lpstr>Устройства ввода информации.  ТВ-тюнер.</vt:lpstr>
      <vt:lpstr>Устройства ввода информации.  Звуковая карта и микрофон. </vt:lpstr>
      <vt:lpstr>Устройства вывода информации. Мониторы.</vt:lpstr>
      <vt:lpstr>Устройства вывода информации. Мониторы на электронно-лучевой трубке (ЭЛТ).</vt:lpstr>
      <vt:lpstr>Устройства вывода информации. Мониторы на жидких кристаллах (ЖК).</vt:lpstr>
      <vt:lpstr>Преимущества ЖК-мониторов перед ЭЛТ </vt:lpstr>
      <vt:lpstr>Недостатки ЖК-мониторов по сравнению с ЭЛТ </vt:lpstr>
      <vt:lpstr>Устройства вывода информации. Видеокарта.</vt:lpstr>
      <vt:lpstr>Устройства вывода информации. Принтеры.</vt:lpstr>
      <vt:lpstr>Устройства вывода информации. Матричные принтеры.</vt:lpstr>
      <vt:lpstr>Принцип печати матричного принтера</vt:lpstr>
      <vt:lpstr>Устройства вывода информации. Струйные принтеры.</vt:lpstr>
      <vt:lpstr>Принцип печати струйного принтера</vt:lpstr>
      <vt:lpstr>Устройства вывода информации. Лазерные принтеры.</vt:lpstr>
      <vt:lpstr>Принцип печати лазерного принтера</vt:lpstr>
      <vt:lpstr>Сублимационный принтер</vt:lpstr>
      <vt:lpstr>Сравнительная характеристика</vt:lpstr>
      <vt:lpstr>Устройства вывода информации. Плоттеры.</vt:lpstr>
      <vt:lpstr>Устройства вывода информации. Акустические колонки и наушники.</vt:lpstr>
      <vt:lpstr>Устройства связи.</vt:lpstr>
    </vt:vector>
  </TitlesOfParts>
  <Company>Centre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ludat</dc:creator>
  <cp:lastModifiedBy>Элла</cp:lastModifiedBy>
  <cp:revision>176</cp:revision>
  <dcterms:created xsi:type="dcterms:W3CDTF">2003-02-06T05:59:50Z</dcterms:created>
  <dcterms:modified xsi:type="dcterms:W3CDTF">2020-01-19T09:20:45Z</dcterms:modified>
</cp:coreProperties>
</file>