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5" r:id="rId1"/>
  </p:sldMasterIdLst>
  <p:notesMasterIdLst>
    <p:notesMasterId r:id="rId28"/>
  </p:notesMasterIdLst>
  <p:sldIdLst>
    <p:sldId id="275" r:id="rId2"/>
    <p:sldId id="307" r:id="rId3"/>
    <p:sldId id="306" r:id="rId4"/>
    <p:sldId id="396" r:id="rId5"/>
    <p:sldId id="397" r:id="rId6"/>
    <p:sldId id="313" r:id="rId7"/>
    <p:sldId id="357" r:id="rId8"/>
    <p:sldId id="321" r:id="rId9"/>
    <p:sldId id="325" r:id="rId10"/>
    <p:sldId id="314" r:id="rId11"/>
    <p:sldId id="315" r:id="rId12"/>
    <p:sldId id="317" r:id="rId13"/>
    <p:sldId id="318" r:id="rId14"/>
    <p:sldId id="327" r:id="rId15"/>
    <p:sldId id="333" r:id="rId16"/>
    <p:sldId id="328" r:id="rId17"/>
    <p:sldId id="341" r:id="rId18"/>
    <p:sldId id="332" r:id="rId19"/>
    <p:sldId id="337" r:id="rId20"/>
    <p:sldId id="344" r:id="rId21"/>
    <p:sldId id="338" r:id="rId22"/>
    <p:sldId id="352" r:id="rId23"/>
    <p:sldId id="353" r:id="rId24"/>
    <p:sldId id="345" r:id="rId25"/>
    <p:sldId id="354" r:id="rId26"/>
    <p:sldId id="346" r:id="rId27"/>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imes New Roman" pitchFamily="18" charset="0"/>
        <a:ea typeface="+mn-ea"/>
        <a:cs typeface="+mn-cs"/>
      </a:defRPr>
    </a:lvl1pPr>
    <a:lvl2pPr marL="457200" algn="l" rtl="0" fontAlgn="base">
      <a:spcBef>
        <a:spcPct val="0"/>
      </a:spcBef>
      <a:spcAft>
        <a:spcPct val="0"/>
      </a:spcAft>
      <a:defRPr kern="1200">
        <a:solidFill>
          <a:schemeClr val="tx1"/>
        </a:solidFill>
        <a:latin typeface="Times New Roman" pitchFamily="18" charset="0"/>
        <a:ea typeface="+mn-ea"/>
        <a:cs typeface="+mn-cs"/>
      </a:defRPr>
    </a:lvl2pPr>
    <a:lvl3pPr marL="914400" algn="l" rtl="0" fontAlgn="base">
      <a:spcBef>
        <a:spcPct val="0"/>
      </a:spcBef>
      <a:spcAft>
        <a:spcPct val="0"/>
      </a:spcAft>
      <a:defRPr kern="1200">
        <a:solidFill>
          <a:schemeClr val="tx1"/>
        </a:solidFill>
        <a:latin typeface="Times New Roman" pitchFamily="18" charset="0"/>
        <a:ea typeface="+mn-ea"/>
        <a:cs typeface="+mn-cs"/>
      </a:defRPr>
    </a:lvl3pPr>
    <a:lvl4pPr marL="1371600" algn="l" rtl="0" fontAlgn="base">
      <a:spcBef>
        <a:spcPct val="0"/>
      </a:spcBef>
      <a:spcAft>
        <a:spcPct val="0"/>
      </a:spcAft>
      <a:defRPr kern="1200">
        <a:solidFill>
          <a:schemeClr val="tx1"/>
        </a:solidFill>
        <a:latin typeface="Times New Roman" pitchFamily="18" charset="0"/>
        <a:ea typeface="+mn-ea"/>
        <a:cs typeface="+mn-cs"/>
      </a:defRPr>
    </a:lvl4pPr>
    <a:lvl5pPr marL="1828800" algn="l" rtl="0" fontAlgn="base">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505" autoAdjust="0"/>
    <p:restoredTop sz="94660" autoAdjust="0"/>
  </p:normalViewPr>
  <p:slideViewPr>
    <p:cSldViewPr>
      <p:cViewPr>
        <p:scale>
          <a:sx n="80" d="100"/>
          <a:sy n="80" d="100"/>
        </p:scale>
        <p:origin x="-104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8AA67CF0-1EFE-43F2-B494-506503A5202F}" type="datetimeFigureOut">
              <a:rPr lang="ru-RU"/>
              <a:pPr>
                <a:defRPr/>
              </a:pPr>
              <a:t>19.01.2020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7F8A70E1-53DD-4315-9D7B-571CA29C8CC3}"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1651B29C-A019-4886-A10A-DC60651A0697}" type="slidenum">
              <a:rPr lang="ru-RU" smtClean="0"/>
              <a:pPr>
                <a:defRPr/>
              </a:pPr>
              <a:t>‹#›</a:t>
            </a:fld>
            <a:endParaRPr 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transition>
    <p:cover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a:xfrm>
            <a:off x="4361688" y="1026372"/>
            <a:ext cx="457200" cy="441325"/>
          </a:xfrm>
        </p:spPr>
        <p:txBody>
          <a:bodyPr/>
          <a:lstStyle/>
          <a:p>
            <a:pPr>
              <a:defRPr/>
            </a:pPr>
            <a:fld id="{86CEDCCA-FC7B-4E19-93F4-63DA8CBC0EB1}" type="slidenum">
              <a:rPr lang="ru-RU" smtClean="0"/>
              <a:pPr>
                <a:defRPr/>
              </a:pPr>
              <a:t>‹#›</a:t>
            </a:fld>
            <a:endParaRPr 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transition>
    <p:cover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pPr>
              <a:defRPr/>
            </a:pPr>
            <a:endParaRPr lang="ru-RU"/>
          </a:p>
        </p:txBody>
      </p:sp>
      <p:sp>
        <p:nvSpPr>
          <p:cNvPr id="4" name="Дата 3"/>
          <p:cNvSpPr>
            <a:spLocks noGrp="1"/>
          </p:cNvSpPr>
          <p:nvPr>
            <p:ph type="dt" sz="half" idx="10"/>
          </p:nvPr>
        </p:nvSpPr>
        <p:spPr/>
        <p:txBody>
          <a:bodyPr/>
          <a:lstStyle/>
          <a:p>
            <a:pPr>
              <a:defRPr/>
            </a:pPr>
            <a:endParaRPr 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EBBF5864-EFB8-4F01-8208-41C886E58008}" type="slidenum">
              <a:rPr lang="ru-RU" smtClean="0"/>
              <a:pPr>
                <a:defRPr/>
              </a:pPr>
              <a:t>‹#›</a:t>
            </a:fld>
            <a:endParaRPr 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transition>
    <p:cover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A828467A-40FF-49D8-B20A-BA1A3FC316FE}" type="slidenum">
              <a:rPr lang="ru-RU" smtClean="0"/>
              <a:pPr>
                <a:defRPr/>
              </a:pPr>
              <a:t>‹#›</a:t>
            </a:fld>
            <a:endParaRPr 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transition>
    <p:cover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a:xfrm>
            <a:off x="304800" y="6409944"/>
            <a:ext cx="3581400" cy="365760"/>
          </a:xfrm>
        </p:spPr>
        <p:txBody>
          <a:bodyPr/>
          <a:lstStyle/>
          <a:p>
            <a:pPr>
              <a:defRPr/>
            </a:pPr>
            <a:endParaRPr 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pPr>
              <a:defRPr/>
            </a:pPr>
            <a:fld id="{A4E2DE73-7CDC-4FD9-9512-D92525BFFA1D}" type="slidenum">
              <a:rPr lang="ru-RU" smtClean="0"/>
              <a:pPr>
                <a:defRPr/>
              </a:pPr>
              <a:t>‹#›</a:t>
            </a:fld>
            <a:endParaRPr 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transition>
    <p:cover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a:xfrm>
            <a:off x="4343400" y="1036020"/>
            <a:ext cx="457200" cy="441325"/>
          </a:xfrm>
        </p:spPr>
        <p:txBody>
          <a:bodyPr/>
          <a:lstStyle/>
          <a:p>
            <a:pPr>
              <a:defRPr/>
            </a:pPr>
            <a:fld id="{ABE57B33-E44E-4E73-A2A6-3E0D1F527CBB}" type="slidenum">
              <a:rPr lang="ru-RU" smtClean="0"/>
              <a:pPr>
                <a:defRPr/>
              </a:pPr>
              <a:t>‹#›</a:t>
            </a:fld>
            <a:endParaRPr lang="ru-RU"/>
          </a:p>
        </p:txBody>
      </p:sp>
    </p:spTree>
  </p:cSld>
  <p:clrMapOvr>
    <a:masterClrMapping/>
  </p:clrMapOvr>
  <p:transition>
    <p:cover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7A110B15-C44E-4CE3-B02B-759D3FD912CD}" type="slidenum">
              <a:rPr lang="ru-RU" smtClean="0"/>
              <a:pPr>
                <a:defRPr/>
              </a:pPr>
              <a:t>‹#›</a:t>
            </a:fld>
            <a:endParaRPr lang="ru-RU"/>
          </a:p>
        </p:txBody>
      </p:sp>
    </p:spTree>
  </p:cSld>
  <p:clrMapOvr>
    <a:masterClrMapping/>
  </p:clrMapOvr>
  <p:transition>
    <p:cover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4D324E61-2A7A-4B79-A7D5-DAEADDC5D72A}" type="slidenum">
              <a:rPr lang="ru-RU" smtClean="0"/>
              <a:pPr>
                <a:defRPr/>
              </a:pPr>
              <a:t>‹#›</a:t>
            </a:fld>
            <a:endParaRPr 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301752" y="6410848"/>
            <a:ext cx="3383280" cy="365760"/>
          </a:xfrm>
        </p:spPr>
        <p:txBody>
          <a:bodyPr/>
          <a:lstStyle/>
          <a:p>
            <a:pPr>
              <a:defRPr/>
            </a:pPr>
            <a:endParaRPr lang="ru-RU"/>
          </a:p>
        </p:txBody>
      </p:sp>
    </p:spTree>
  </p:cSld>
  <p:clrMapOvr>
    <a:overrideClrMapping bg1="lt1" tx1="dk1" bg2="lt2" tx2="dk2" accent1="accent1" accent2="accent2" accent3="accent3" accent4="accent4" accent5="accent5" accent6="accent6" hlink="hlink" folHlink="folHlink"/>
  </p:clrMapOvr>
  <p:transition>
    <p:cover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pPr>
              <a:defRPr/>
            </a:pPr>
            <a:fld id="{97F50615-9184-4B3D-80DB-38A35E9882A9}" type="slidenum">
              <a:rPr lang="ru-RU" smtClean="0"/>
              <a:pPr>
                <a:defRPr/>
              </a:pPr>
              <a:t>‹#›</a:t>
            </a:fld>
            <a:endParaRPr 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pPr>
              <a:defRPr/>
            </a:pPr>
            <a:endParaRPr lang="ru-RU"/>
          </a:p>
        </p:txBody>
      </p:sp>
      <p:sp>
        <p:nvSpPr>
          <p:cNvPr id="6" name="Нижний колонтитул 5"/>
          <p:cNvSpPr>
            <a:spLocks noGrp="1"/>
          </p:cNvSpPr>
          <p:nvPr>
            <p:ph type="ftr" sz="quarter" idx="11"/>
          </p:nvPr>
        </p:nvSpPr>
        <p:spPr>
          <a:xfrm>
            <a:off x="301752" y="6410848"/>
            <a:ext cx="3584448" cy="365760"/>
          </a:xfrm>
        </p:spPr>
        <p:txBody>
          <a:bodyPr/>
          <a:lstStyle/>
          <a:p>
            <a:pPr>
              <a:defRPr/>
            </a:pPr>
            <a:endParaRPr lang="ru-RU"/>
          </a:p>
        </p:txBody>
      </p:sp>
    </p:spTree>
  </p:cSld>
  <p:clrMapOvr>
    <a:masterClrMapping/>
  </p:clrMapOvr>
  <p:transition>
    <p:cover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0E8CA128-18BF-4B77-8547-21D7DECA5AF9}"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transition>
    <p:cover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pPr>
              <a:defRPr/>
            </a:pPr>
            <a:fld id="{3AEC5E97-FA30-4FC2-815E-914AFC87CF06}" type="slidenum">
              <a:rPr lang="ru-RU" smtClean="0"/>
              <a:pPr>
                <a:defRPr/>
              </a:pPr>
              <a:t>‹#›</a:t>
            </a:fld>
            <a:endParaRPr 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transition>
    <p:cover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33400"/>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828800"/>
            <a:ext cx="4038600" cy="4302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828800"/>
            <a:ext cx="4038600" cy="4302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44265F2C-56B0-4EB9-9F71-675F46C07C6D}" type="slidenum">
              <a:rPr lang="ru-RU"/>
              <a:pPr>
                <a:defRPr/>
              </a:pPr>
              <a:t>‹#›</a:t>
            </a:fld>
            <a:endParaRPr lang="ru-RU"/>
          </a:p>
        </p:txBody>
      </p:sp>
    </p:spTree>
  </p:cSld>
  <p:clrMapOvr>
    <a:masterClrMapping/>
  </p:clrMapOvr>
  <p:transition>
    <p:cover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endParaRPr 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31A7BAC0-E589-44DE-8134-47E230F9CB95}" type="slidenum">
              <a:rPr lang="ru-RU" smtClean="0"/>
              <a:pPr>
                <a:defRPr/>
              </a:pPr>
              <a:t>‹#›</a:t>
            </a:fld>
            <a:endParaRPr 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 id="2147483797" r:id="rId12"/>
  </p:sldLayoutIdLst>
  <p:transition>
    <p:cover dir="r"/>
  </p:transition>
  <p:hf hdr="0" ft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19.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hyperlink" Target="http://ru.wikipedia.org/wiki/%D0%98%D0%B7%D0%BE%D0%B1%D1%80%D0%B0%D0%B6%D0%B5%D0%BD%D0%B8%D0%B5:Ps-2-ports.jpg" TargetMode="Externa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http://calibronrmc.ru/wp-content/uploads/2019/01/komp.jpg"/>
          <p:cNvPicPr>
            <a:picLocks noChangeAspect="1" noChangeArrowheads="1"/>
          </p:cNvPicPr>
          <p:nvPr/>
        </p:nvPicPr>
        <p:blipFill>
          <a:blip r:embed="rId2"/>
          <a:srcRect/>
          <a:stretch>
            <a:fillRect/>
          </a:stretch>
        </p:blipFill>
        <p:spPr bwMode="auto">
          <a:xfrm>
            <a:off x="428596" y="0"/>
            <a:ext cx="8143932" cy="4726589"/>
          </a:xfrm>
          <a:prstGeom prst="rect">
            <a:avLst/>
          </a:prstGeom>
          <a:noFill/>
          <a:effectLst>
            <a:softEdge rad="317500"/>
          </a:effectLst>
        </p:spPr>
      </p:pic>
      <p:sp>
        <p:nvSpPr>
          <p:cNvPr id="3074" name="Rectangle 2"/>
          <p:cNvSpPr>
            <a:spLocks noGrp="1" noChangeArrowheads="1"/>
          </p:cNvSpPr>
          <p:nvPr>
            <p:ph type="title" idx="4294967295"/>
          </p:nvPr>
        </p:nvSpPr>
        <p:spPr>
          <a:xfrm>
            <a:off x="285720" y="500042"/>
            <a:ext cx="8534400" cy="2500330"/>
          </a:xfrm>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hangingPunct="1"/>
            <a:r>
              <a:rPr lang="ru-RU" sz="6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Impact" pitchFamily="34" charset="0"/>
              </a:rPr>
              <a:t>Аппаратная реализация компьютера </a:t>
            </a:r>
          </a:p>
        </p:txBody>
      </p:sp>
      <p:pic>
        <p:nvPicPr>
          <p:cNvPr id="57356" name="Picture 12" descr="https://www.lenremont.ru/wp-content/uploads/2017/11/podklyuchenie-periferijnyh-ustroystv.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2" y="4000504"/>
            <a:ext cx="5572164" cy="2327539"/>
          </a:xfrm>
          <a:prstGeom prst="rect">
            <a:avLst/>
          </a:prstGeom>
          <a:noFill/>
        </p:spPr>
      </p:pic>
      <p:pic>
        <p:nvPicPr>
          <p:cNvPr id="57358" name="Picture 14" descr="https://istylespb.ru/image/cache/catalog/100_m/2/440312013-kompyuternaya-garnitura-microsoft-lifechat-lx-3000-sn-800x800.jpe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5857884" y="3857628"/>
            <a:ext cx="1214446" cy="1214446"/>
          </a:xfrm>
          <a:prstGeom prst="rect">
            <a:avLst/>
          </a:prstGeom>
          <a:noFill/>
        </p:spPr>
      </p:pic>
      <p:pic>
        <p:nvPicPr>
          <p:cNvPr id="57362" name="Picture 18" descr="https://gloimg.gbtcdn.com/soa/gb/pdm-product-pic/Distribution/2018/04/16/source-img/20180416102615_40557.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rot="20487981">
            <a:off x="7404139" y="4068743"/>
            <a:ext cx="1365773" cy="1365773"/>
          </a:xfrm>
          <a:prstGeom prst="rect">
            <a:avLst/>
          </a:prstGeom>
          <a:noFill/>
        </p:spPr>
      </p:pic>
      <p:pic>
        <p:nvPicPr>
          <p:cNvPr id="57364" name="Picture 20" descr="https://minemshop.ru/images/1025070521.jpg"/>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5500694" y="4963487"/>
            <a:ext cx="2214578" cy="1395185"/>
          </a:xfrm>
          <a:prstGeom prst="rect">
            <a:avLst/>
          </a:prstGeom>
          <a:noFill/>
        </p:spPr>
      </p:pic>
    </p:spTree>
  </p:cSld>
  <p:clrMapOvr>
    <a:masterClrMapping/>
  </p:clrMapOvr>
  <p:transition>
    <p:cover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42844" y="142852"/>
            <a:ext cx="8858312" cy="857256"/>
          </a:xfrm>
        </p:spPr>
        <p:txBody>
          <a:bodyPr>
            <a:normAutofit/>
          </a:bodyPr>
          <a:lstStyle/>
          <a:p>
            <a:pPr eaLnBrk="1" hangingPunct="1"/>
            <a:r>
              <a:rPr lang="ru-RU" sz="3600" b="1" dirty="0" smtClean="0">
                <a:latin typeface="Times New Roman" pitchFamily="18" charset="0"/>
                <a:cs typeface="Times New Roman" pitchFamily="18" charset="0"/>
              </a:rPr>
              <a:t>Базовая аппаратная конфигурация ПК</a:t>
            </a:r>
          </a:p>
        </p:txBody>
      </p:sp>
      <p:sp>
        <p:nvSpPr>
          <p:cNvPr id="4105" name="Номер слайда 8"/>
          <p:cNvSpPr>
            <a:spLocks noGrp="1"/>
          </p:cNvSpPr>
          <p:nvPr>
            <p:ph type="sldNum" sz="quarter" idx="12"/>
          </p:nvPr>
        </p:nvSpPr>
        <p:spPr>
          <a:noFill/>
        </p:spPr>
        <p:txBody>
          <a:bodyPr/>
          <a:lstStyle/>
          <a:p>
            <a:fld id="{95CE43EF-BAC7-464B-B15D-5ED4DC4FCA9D}" type="slidenum">
              <a:rPr lang="ru-RU" smtClean="0">
                <a:cs typeface="Times New Roman" pitchFamily="18" charset="0"/>
              </a:rPr>
              <a:pPr/>
              <a:t>2</a:t>
            </a:fld>
            <a:endParaRPr lang="ru-RU" smtClean="0">
              <a:cs typeface="Times New Roman" pitchFamily="18" charset="0"/>
            </a:endParaRPr>
          </a:p>
        </p:txBody>
      </p:sp>
      <p:sp>
        <p:nvSpPr>
          <p:cNvPr id="4099" name="Rectangle 4"/>
          <p:cNvSpPr>
            <a:spLocks noGrp="1" noChangeArrowheads="1"/>
          </p:cNvSpPr>
          <p:nvPr>
            <p:ph sz="quarter" idx="1"/>
          </p:nvPr>
        </p:nvSpPr>
        <p:spPr>
          <a:xfrm>
            <a:off x="250825" y="1773238"/>
            <a:ext cx="8642350" cy="1871662"/>
          </a:xfrm>
          <a:noFill/>
        </p:spPr>
        <p:txBody>
          <a:bodyPr>
            <a:normAutofit/>
          </a:bodyPr>
          <a:lstStyle/>
          <a:p>
            <a:pPr marL="898525" lvl="1" indent="-354013" eaLnBrk="1" hangingPunct="1">
              <a:lnSpc>
                <a:spcPct val="80000"/>
              </a:lnSpc>
              <a:buFont typeface="Wingdings" pitchFamily="2" charset="2"/>
              <a:buNone/>
            </a:pPr>
            <a:r>
              <a:rPr lang="ru-RU" sz="2400" b="1" i="1" dirty="0" smtClean="0">
                <a:latin typeface="Times New Roman" pitchFamily="18" charset="0"/>
                <a:cs typeface="Times New Roman" pitchFamily="18" charset="0"/>
              </a:rPr>
              <a:t>Базовую аппаратную конфигурацию ПК составляют: </a:t>
            </a:r>
          </a:p>
          <a:p>
            <a:pPr marL="365125" indent="-365125" eaLnBrk="1" hangingPunct="1">
              <a:lnSpc>
                <a:spcPct val="80000"/>
              </a:lnSpc>
              <a:buClr>
                <a:schemeClr val="tx2"/>
              </a:buClr>
              <a:buSzTx/>
              <a:buFont typeface="Wingdings" pitchFamily="2" charset="2"/>
              <a:buChar char="q"/>
            </a:pPr>
            <a:r>
              <a:rPr lang="ru-RU" sz="2400" dirty="0" smtClean="0">
                <a:latin typeface="Times New Roman" pitchFamily="18" charset="0"/>
                <a:cs typeface="Times New Roman" pitchFamily="18" charset="0"/>
              </a:rPr>
              <a:t>Системный блок, </a:t>
            </a:r>
          </a:p>
          <a:p>
            <a:pPr marL="365125" indent="-365125" eaLnBrk="1" hangingPunct="1">
              <a:lnSpc>
                <a:spcPct val="80000"/>
              </a:lnSpc>
              <a:buClr>
                <a:schemeClr val="tx2"/>
              </a:buClr>
              <a:buSzTx/>
              <a:buFont typeface="Wingdings" pitchFamily="2" charset="2"/>
              <a:buChar char="q"/>
            </a:pPr>
            <a:r>
              <a:rPr lang="ru-RU" sz="2400" dirty="0" smtClean="0">
                <a:latin typeface="Times New Roman" pitchFamily="18" charset="0"/>
                <a:cs typeface="Times New Roman" pitchFamily="18" charset="0"/>
              </a:rPr>
              <a:t>Клавиатура, </a:t>
            </a:r>
          </a:p>
          <a:p>
            <a:pPr marL="365125" indent="-365125" eaLnBrk="1" hangingPunct="1">
              <a:lnSpc>
                <a:spcPct val="80000"/>
              </a:lnSpc>
              <a:buClr>
                <a:schemeClr val="tx2"/>
              </a:buClr>
              <a:buSzTx/>
              <a:buFont typeface="Wingdings" pitchFamily="2" charset="2"/>
              <a:buChar char="q"/>
            </a:pPr>
            <a:r>
              <a:rPr lang="ru-RU" sz="2400" dirty="0" smtClean="0">
                <a:latin typeface="Times New Roman" pitchFamily="18" charset="0"/>
                <a:cs typeface="Times New Roman" pitchFamily="18" charset="0"/>
              </a:rPr>
              <a:t>Мышь, </a:t>
            </a:r>
          </a:p>
          <a:p>
            <a:pPr marL="365125" indent="-365125" eaLnBrk="1" hangingPunct="1">
              <a:lnSpc>
                <a:spcPct val="80000"/>
              </a:lnSpc>
              <a:buClr>
                <a:schemeClr val="tx2"/>
              </a:buClr>
              <a:buSzTx/>
              <a:buFont typeface="Wingdings" pitchFamily="2" charset="2"/>
              <a:buChar char="q"/>
            </a:pPr>
            <a:r>
              <a:rPr lang="ru-RU" sz="2400" dirty="0" smtClean="0">
                <a:latin typeface="Times New Roman" pitchFamily="18" charset="0"/>
                <a:cs typeface="Times New Roman" pitchFamily="18" charset="0"/>
              </a:rPr>
              <a:t>Монитор. </a:t>
            </a:r>
          </a:p>
        </p:txBody>
      </p:sp>
      <p:sp>
        <p:nvSpPr>
          <p:cNvPr id="4100" name="Rectangle 7"/>
          <p:cNvSpPr>
            <a:spLocks noChangeArrowheads="1"/>
          </p:cNvSpPr>
          <p:nvPr/>
        </p:nvSpPr>
        <p:spPr bwMode="auto">
          <a:xfrm>
            <a:off x="179388" y="3789363"/>
            <a:ext cx="8785225" cy="2781300"/>
          </a:xfrm>
          <a:prstGeom prst="rect">
            <a:avLst/>
          </a:prstGeom>
          <a:noFill/>
          <a:ln w="9525">
            <a:noFill/>
            <a:miter lim="800000"/>
            <a:headEnd/>
            <a:tailEnd/>
          </a:ln>
        </p:spPr>
        <p:txBody>
          <a:bodyPr/>
          <a:lstStyle/>
          <a:p>
            <a:pPr marL="1082675" indent="-366713">
              <a:lnSpc>
                <a:spcPct val="80000"/>
              </a:lnSpc>
              <a:spcBef>
                <a:spcPct val="20000"/>
              </a:spcBef>
              <a:buClr>
                <a:schemeClr val="bg2"/>
              </a:buClr>
              <a:buSzPct val="70000"/>
              <a:buFont typeface="Wingdings" pitchFamily="2" charset="2"/>
              <a:buNone/>
            </a:pPr>
            <a:r>
              <a:rPr lang="ru-RU" sz="2400" b="1" i="1">
                <a:cs typeface="Times New Roman" pitchFamily="18" charset="0"/>
              </a:rPr>
              <a:t>Типовое устройство системного блока включает: </a:t>
            </a:r>
          </a:p>
          <a:p>
            <a:pPr marL="1082675" indent="-366713">
              <a:lnSpc>
                <a:spcPct val="80000"/>
              </a:lnSpc>
              <a:spcBef>
                <a:spcPct val="20000"/>
              </a:spcBef>
              <a:buClr>
                <a:schemeClr val="tx2"/>
              </a:buClr>
              <a:buFont typeface="Wingdings" pitchFamily="2" charset="2"/>
              <a:buChar char="q"/>
            </a:pPr>
            <a:r>
              <a:rPr lang="ru-RU" sz="2400">
                <a:cs typeface="Times New Roman" pitchFamily="18" charset="0"/>
              </a:rPr>
              <a:t>материнскую (системную) плату, </a:t>
            </a:r>
          </a:p>
          <a:p>
            <a:pPr marL="1082675" indent="-366713">
              <a:lnSpc>
                <a:spcPct val="80000"/>
              </a:lnSpc>
              <a:spcBef>
                <a:spcPct val="20000"/>
              </a:spcBef>
              <a:buClr>
                <a:schemeClr val="tx2"/>
              </a:buClr>
              <a:buFont typeface="Wingdings" pitchFamily="2" charset="2"/>
              <a:buChar char="q"/>
            </a:pPr>
            <a:r>
              <a:rPr lang="ru-RU" sz="2400">
                <a:cs typeface="Times New Roman" pitchFamily="18" charset="0"/>
              </a:rPr>
              <a:t>НЖМД, </a:t>
            </a:r>
          </a:p>
          <a:p>
            <a:pPr marL="1082675" indent="-366713">
              <a:lnSpc>
                <a:spcPct val="80000"/>
              </a:lnSpc>
              <a:spcBef>
                <a:spcPct val="20000"/>
              </a:spcBef>
              <a:buClr>
                <a:schemeClr val="tx2"/>
              </a:buClr>
              <a:buFont typeface="Wingdings" pitchFamily="2" charset="2"/>
              <a:buChar char="q"/>
            </a:pPr>
            <a:r>
              <a:rPr lang="ru-RU" sz="2400">
                <a:cs typeface="Times New Roman" pitchFamily="18" charset="0"/>
              </a:rPr>
              <a:t>НГМД, </a:t>
            </a:r>
          </a:p>
          <a:p>
            <a:pPr marL="1082675" indent="-366713">
              <a:lnSpc>
                <a:spcPct val="80000"/>
              </a:lnSpc>
              <a:spcBef>
                <a:spcPct val="20000"/>
              </a:spcBef>
              <a:buClr>
                <a:schemeClr val="tx2"/>
              </a:buClr>
              <a:buFont typeface="Wingdings" pitchFamily="2" charset="2"/>
              <a:buChar char="q"/>
            </a:pPr>
            <a:r>
              <a:rPr lang="ru-RU" sz="2400">
                <a:cs typeface="Times New Roman" pitchFamily="18" charset="0"/>
              </a:rPr>
              <a:t>видеоадаптер, </a:t>
            </a:r>
          </a:p>
          <a:p>
            <a:pPr marL="1082675" indent="-366713">
              <a:lnSpc>
                <a:spcPct val="80000"/>
              </a:lnSpc>
              <a:spcBef>
                <a:spcPct val="20000"/>
              </a:spcBef>
              <a:buClr>
                <a:schemeClr val="tx2"/>
              </a:buClr>
              <a:buFont typeface="Wingdings" pitchFamily="2" charset="2"/>
              <a:buChar char="q"/>
            </a:pPr>
            <a:r>
              <a:rPr lang="ru-RU" sz="2400">
                <a:cs typeface="Times New Roman" pitchFamily="18" charset="0"/>
              </a:rPr>
              <a:t>звуковую карту,</a:t>
            </a:r>
          </a:p>
          <a:p>
            <a:pPr marL="1082675" indent="-366713">
              <a:lnSpc>
                <a:spcPct val="80000"/>
              </a:lnSpc>
              <a:spcBef>
                <a:spcPct val="20000"/>
              </a:spcBef>
              <a:buClr>
                <a:schemeClr val="tx2"/>
              </a:buClr>
              <a:buFont typeface="Wingdings" pitchFamily="2" charset="2"/>
              <a:buChar char="q"/>
            </a:pPr>
            <a:r>
              <a:rPr lang="ru-RU" sz="2400">
                <a:cs typeface="Times New Roman" pitchFamily="18" charset="0"/>
              </a:rPr>
              <a:t>блок питания. </a:t>
            </a:r>
          </a:p>
        </p:txBody>
      </p:sp>
      <p:pic>
        <p:nvPicPr>
          <p:cNvPr id="4101" name="Picture 12" descr="image003"/>
          <p:cNvPicPr>
            <a:picLocks noChangeAspect="1" noChangeArrowheads="1"/>
          </p:cNvPicPr>
          <p:nvPr/>
        </p:nvPicPr>
        <p:blipFill>
          <a:blip r:embed="rId2">
            <a:clrChange>
              <a:clrFrom>
                <a:srgbClr val="FDFDFD"/>
              </a:clrFrom>
              <a:clrTo>
                <a:srgbClr val="FDFDFD">
                  <a:alpha val="0"/>
                </a:srgbClr>
              </a:clrTo>
            </a:clrChange>
          </a:blip>
          <a:srcRect/>
          <a:stretch>
            <a:fillRect/>
          </a:stretch>
        </p:blipFill>
        <p:spPr bwMode="auto">
          <a:xfrm>
            <a:off x="7524750" y="2133600"/>
            <a:ext cx="1223963" cy="1497013"/>
          </a:xfrm>
          <a:prstGeom prst="rect">
            <a:avLst/>
          </a:prstGeom>
          <a:noFill/>
          <a:ln w="9525">
            <a:noFill/>
            <a:miter lim="800000"/>
            <a:headEnd/>
            <a:tailEnd/>
          </a:ln>
        </p:spPr>
      </p:pic>
      <p:pic>
        <p:nvPicPr>
          <p:cNvPr id="4102" name="Picture 14" descr="image007"/>
          <p:cNvPicPr>
            <a:picLocks noChangeAspect="1" noChangeArrowheads="1"/>
          </p:cNvPicPr>
          <p:nvPr/>
        </p:nvPicPr>
        <p:blipFill>
          <a:blip r:embed="rId3">
            <a:clrChange>
              <a:clrFrom>
                <a:srgbClr val="FDFDFD"/>
              </a:clrFrom>
              <a:clrTo>
                <a:srgbClr val="FDFDFD">
                  <a:alpha val="0"/>
                </a:srgbClr>
              </a:clrTo>
            </a:clrChange>
          </a:blip>
          <a:srcRect/>
          <a:stretch>
            <a:fillRect/>
          </a:stretch>
        </p:blipFill>
        <p:spPr bwMode="auto">
          <a:xfrm>
            <a:off x="6084888" y="2133600"/>
            <a:ext cx="1106487" cy="1601788"/>
          </a:xfrm>
          <a:prstGeom prst="rect">
            <a:avLst/>
          </a:prstGeom>
          <a:noFill/>
          <a:ln w="9525">
            <a:noFill/>
            <a:miter lim="800000"/>
            <a:headEnd/>
            <a:tailEnd/>
          </a:ln>
        </p:spPr>
      </p:pic>
      <p:pic>
        <p:nvPicPr>
          <p:cNvPr id="4103" name="Picture 16" descr="image008"/>
          <p:cNvPicPr>
            <a:picLocks noChangeAspect="1" noChangeArrowheads="1"/>
          </p:cNvPicPr>
          <p:nvPr/>
        </p:nvPicPr>
        <p:blipFill>
          <a:blip r:embed="rId4">
            <a:clrChange>
              <a:clrFrom>
                <a:srgbClr val="FDFDFD"/>
              </a:clrFrom>
              <a:clrTo>
                <a:srgbClr val="FDFDFD">
                  <a:alpha val="0"/>
                </a:srgbClr>
              </a:clrTo>
            </a:clrChange>
          </a:blip>
          <a:srcRect/>
          <a:stretch>
            <a:fillRect/>
          </a:stretch>
        </p:blipFill>
        <p:spPr bwMode="auto">
          <a:xfrm>
            <a:off x="2627313" y="2708275"/>
            <a:ext cx="1008062" cy="901700"/>
          </a:xfrm>
          <a:prstGeom prst="rect">
            <a:avLst/>
          </a:prstGeom>
          <a:noFill/>
          <a:ln w="9525">
            <a:noFill/>
            <a:miter lim="800000"/>
            <a:headEnd/>
            <a:tailEnd/>
          </a:ln>
        </p:spPr>
      </p:pic>
      <p:pic>
        <p:nvPicPr>
          <p:cNvPr id="4104" name="Picture 18" descr="image010"/>
          <p:cNvPicPr>
            <a:picLocks noChangeAspect="1" noChangeArrowheads="1"/>
          </p:cNvPicPr>
          <p:nvPr/>
        </p:nvPicPr>
        <p:blipFill>
          <a:blip r:embed="rId5">
            <a:clrChange>
              <a:clrFrom>
                <a:srgbClr val="FDFDFD"/>
              </a:clrFrom>
              <a:clrTo>
                <a:srgbClr val="FDFDFD">
                  <a:alpha val="0"/>
                </a:srgbClr>
              </a:clrTo>
            </a:clrChange>
          </a:blip>
          <a:srcRect/>
          <a:stretch>
            <a:fillRect/>
          </a:stretch>
        </p:blipFill>
        <p:spPr bwMode="auto">
          <a:xfrm>
            <a:off x="4067175" y="2708275"/>
            <a:ext cx="1655763" cy="873125"/>
          </a:xfrm>
          <a:prstGeom prst="rect">
            <a:avLst/>
          </a:prstGeom>
          <a:noFill/>
          <a:ln w="9525">
            <a:noFill/>
            <a:miter lim="800000"/>
            <a:headEnd/>
            <a:tailEnd/>
          </a:ln>
        </p:spPr>
      </p:pic>
    </p:spTree>
  </p:cSld>
  <p:clrMapOvr>
    <a:masterClrMapping/>
  </p:clrMapOvr>
  <p:transition>
    <p:cover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01752" y="228600"/>
            <a:ext cx="8534400" cy="771508"/>
          </a:xfrm>
        </p:spPr>
        <p:txBody>
          <a:bodyPr>
            <a:noAutofit/>
          </a:bodyPr>
          <a:lstStyle/>
          <a:p>
            <a:pPr eaLnBrk="1" hangingPunct="1"/>
            <a:r>
              <a:rPr lang="ru-RU" sz="3200" b="1" dirty="0" smtClean="0">
                <a:latin typeface="Times New Roman" pitchFamily="18" charset="0"/>
                <a:cs typeface="Times New Roman" pitchFamily="18" charset="0"/>
              </a:rPr>
              <a:t>Архитектура персонального компьютера</a:t>
            </a:r>
          </a:p>
        </p:txBody>
      </p:sp>
      <p:sp>
        <p:nvSpPr>
          <p:cNvPr id="5124" name="Номер слайда 3"/>
          <p:cNvSpPr>
            <a:spLocks noGrp="1"/>
          </p:cNvSpPr>
          <p:nvPr>
            <p:ph type="sldNum" sz="quarter" idx="12"/>
          </p:nvPr>
        </p:nvSpPr>
        <p:spPr>
          <a:noFill/>
        </p:spPr>
        <p:txBody>
          <a:bodyPr/>
          <a:lstStyle/>
          <a:p>
            <a:fld id="{21DF846E-E98F-4606-AE8E-2C29F557667A}" type="slidenum">
              <a:rPr lang="ru-RU" smtClean="0"/>
              <a:pPr/>
              <a:t>3</a:t>
            </a:fld>
            <a:endParaRPr lang="ru-RU" smtClean="0"/>
          </a:p>
        </p:txBody>
      </p:sp>
      <p:pic>
        <p:nvPicPr>
          <p:cNvPr id="5123" name="Picture 4"/>
          <p:cNvPicPr>
            <a:picLocks noChangeAspect="1" noChangeArrowheads="1"/>
          </p:cNvPicPr>
          <p:nvPr/>
        </p:nvPicPr>
        <p:blipFill>
          <a:blip r:embed="rId2"/>
          <a:srcRect/>
          <a:stretch>
            <a:fillRect/>
          </a:stretch>
        </p:blipFill>
        <p:spPr bwMode="auto">
          <a:xfrm>
            <a:off x="250825" y="1857375"/>
            <a:ext cx="8642350" cy="4595813"/>
          </a:xfrm>
          <a:prstGeom prst="rect">
            <a:avLst/>
          </a:prstGeom>
          <a:noFill/>
          <a:ln w="9525">
            <a:noFill/>
            <a:miter lim="800000"/>
            <a:headEnd/>
            <a:tailEnd/>
          </a:ln>
        </p:spPr>
      </p:pic>
    </p:spTree>
  </p:cSld>
  <p:clrMapOvr>
    <a:masterClrMapping/>
  </p:clrMapOvr>
  <p:transition>
    <p:cover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142852"/>
            <a:ext cx="8534400" cy="1000132"/>
          </a:xfrm>
        </p:spPr>
        <p:txBody>
          <a:bodyPr>
            <a:normAutofit fontScale="90000"/>
          </a:bodyPr>
          <a:lstStyle/>
          <a:p>
            <a:r>
              <a:rPr lang="ru-RU" b="1" dirty="0" smtClean="0">
                <a:latin typeface="Times New Roman" pitchFamily="18" charset="0"/>
                <a:cs typeface="Times New Roman" pitchFamily="18" charset="0"/>
              </a:rPr>
              <a:t>Магистрально-модульный </a:t>
            </a:r>
            <a:br>
              <a:rPr lang="ru-RU" b="1"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принцип построения компьютера</a:t>
            </a:r>
            <a:endParaRPr lang="ru-RU" b="1" dirty="0">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pPr>
              <a:defRPr/>
            </a:pPr>
            <a:fld id="{86CEDCCA-FC7B-4E19-93F4-63DA8CBC0EB1}" type="slidenum">
              <a:rPr lang="ru-RU" smtClean="0"/>
              <a:pPr>
                <a:defRPr/>
              </a:pPr>
              <a:t>4</a:t>
            </a:fld>
            <a:endParaRPr lang="ru-RU"/>
          </a:p>
        </p:txBody>
      </p:sp>
      <p:sp>
        <p:nvSpPr>
          <p:cNvPr id="6" name="Прямоугольник 5"/>
          <p:cNvSpPr/>
          <p:nvPr/>
        </p:nvSpPr>
        <p:spPr>
          <a:xfrm>
            <a:off x="214282" y="1357298"/>
            <a:ext cx="8786874" cy="5355312"/>
          </a:xfrm>
          <a:prstGeom prst="rect">
            <a:avLst/>
          </a:prstGeom>
        </p:spPr>
        <p:txBody>
          <a:bodyPr wrap="square">
            <a:spAutoFit/>
          </a:bodyPr>
          <a:lstStyle/>
          <a:p>
            <a:pPr indent="450850"/>
            <a:r>
              <a:rPr lang="ru-RU" dirty="0" smtClean="0"/>
              <a:t>В основу архитектуры современных персональных компьютеров положен магистрально-модульный принцип. Модульный принцип позволяет потребителю самому комплектовать нужную ему конфигурацию компьютера и производить при необходимости её модернизацию.</a:t>
            </a:r>
          </a:p>
          <a:p>
            <a:pPr indent="450850"/>
            <a:r>
              <a:rPr lang="ru-RU" dirty="0" smtClean="0"/>
              <a:t> Модульная организация компьютера опирается на магистральный (шинный) принцип обмена информацией между устройствами.</a:t>
            </a:r>
          </a:p>
          <a:p>
            <a:pPr indent="450850"/>
            <a:r>
              <a:rPr lang="ru-RU" dirty="0" smtClean="0"/>
              <a:t> </a:t>
            </a:r>
            <a:r>
              <a:rPr lang="ru-RU" b="1" dirty="0" smtClean="0"/>
              <a:t>Магистраль (системная шина) </a:t>
            </a:r>
            <a:r>
              <a:rPr lang="ru-RU" dirty="0" smtClean="0"/>
              <a:t>включает в себя три многоразрядные шины: </a:t>
            </a:r>
            <a:r>
              <a:rPr lang="ru-RU" b="1" dirty="0" smtClean="0"/>
              <a:t>шину данных</a:t>
            </a:r>
            <a:r>
              <a:rPr lang="ru-RU" dirty="0" smtClean="0"/>
              <a:t>, </a:t>
            </a:r>
            <a:r>
              <a:rPr lang="ru-RU" b="1" dirty="0" smtClean="0"/>
              <a:t>шину адреса </a:t>
            </a:r>
            <a:r>
              <a:rPr lang="ru-RU" dirty="0" smtClean="0"/>
              <a:t>и </a:t>
            </a:r>
            <a:r>
              <a:rPr lang="ru-RU" b="1" dirty="0" smtClean="0"/>
              <a:t>шину управления</a:t>
            </a:r>
            <a:r>
              <a:rPr lang="ru-RU" dirty="0" smtClean="0"/>
              <a:t>, которые представляют собой </a:t>
            </a:r>
            <a:r>
              <a:rPr lang="ru-RU" dirty="0" err="1" smtClean="0"/>
              <a:t>многопроводные</a:t>
            </a:r>
            <a:r>
              <a:rPr lang="ru-RU" dirty="0" smtClean="0"/>
              <a:t> линии.</a:t>
            </a:r>
          </a:p>
          <a:p>
            <a:pPr indent="450850"/>
            <a:r>
              <a:rPr lang="ru-RU" b="1" dirty="0" smtClean="0"/>
              <a:t>Шина данных.</a:t>
            </a:r>
            <a:r>
              <a:rPr lang="ru-RU" dirty="0" smtClean="0"/>
              <a:t> По этой шине данные передаются между различными устройствами. </a:t>
            </a:r>
          </a:p>
          <a:p>
            <a:pPr indent="450850"/>
            <a:r>
              <a:rPr lang="ru-RU" b="1" dirty="0" smtClean="0"/>
              <a:t>Шина адреса.</a:t>
            </a:r>
            <a:r>
              <a:rPr lang="ru-RU" dirty="0" smtClean="0"/>
              <a:t> Выбор устройства или ячейки памяти, куда пересылаются или откуда считываются данные по шине данных, производит процессор. </a:t>
            </a:r>
          </a:p>
          <a:p>
            <a:pPr indent="450850"/>
            <a:r>
              <a:rPr lang="ru-RU" b="1" dirty="0" smtClean="0"/>
              <a:t>Шина управления.</a:t>
            </a:r>
            <a:r>
              <a:rPr lang="ru-RU" dirty="0" smtClean="0"/>
              <a:t> По шине управления передаются сигналы, определяющие характер обмена информацией по магистрали. </a:t>
            </a:r>
          </a:p>
          <a:p>
            <a:pPr indent="450850"/>
            <a:r>
              <a:rPr lang="ru-RU" dirty="0" smtClean="0"/>
              <a:t> К магистрали подключаются </a:t>
            </a:r>
            <a:r>
              <a:rPr lang="ru-RU" b="1" dirty="0" smtClean="0"/>
              <a:t>процессор </a:t>
            </a:r>
            <a:r>
              <a:rPr lang="ru-RU" dirty="0" smtClean="0"/>
              <a:t>и </a:t>
            </a:r>
            <a:r>
              <a:rPr lang="ru-RU" b="1" dirty="0" smtClean="0"/>
              <a:t>оперативная память</a:t>
            </a:r>
            <a:r>
              <a:rPr lang="ru-RU" dirty="0" smtClean="0"/>
              <a:t>, а также </a:t>
            </a:r>
            <a:r>
              <a:rPr lang="ru-RU" b="1" dirty="0" smtClean="0"/>
              <a:t>периферийные устройства </a:t>
            </a:r>
            <a:r>
              <a:rPr lang="ru-RU" dirty="0" smtClean="0"/>
              <a:t>ввода, вывода и хранения информации, которые обмениваются информацией на машинном языке (последовательностями нулей и единиц в форме электрических импульсов).</a:t>
            </a:r>
            <a:endParaRPr lang="ru-RU" dirty="0"/>
          </a:p>
        </p:txBody>
      </p:sp>
    </p:spTree>
  </p:cSld>
  <p:clrMapOvr>
    <a:masterClrMapping/>
  </p:clrMapOvr>
  <p:transition>
    <p:cover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142852"/>
            <a:ext cx="8534400" cy="1000132"/>
          </a:xfrm>
        </p:spPr>
        <p:txBody>
          <a:bodyPr>
            <a:normAutofit fontScale="90000"/>
          </a:bodyPr>
          <a:lstStyle/>
          <a:p>
            <a:r>
              <a:rPr lang="ru-RU" b="1" dirty="0" smtClean="0">
                <a:latin typeface="Times New Roman" pitchFamily="18" charset="0"/>
                <a:cs typeface="Times New Roman" pitchFamily="18" charset="0"/>
              </a:rPr>
              <a:t>Магистрально-модульный </a:t>
            </a:r>
            <a:br>
              <a:rPr lang="ru-RU" b="1"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принцип построения компьютера</a:t>
            </a:r>
            <a:endParaRPr lang="ru-RU" b="1" dirty="0">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pPr>
              <a:defRPr/>
            </a:pPr>
            <a:fld id="{86CEDCCA-FC7B-4E19-93F4-63DA8CBC0EB1}" type="slidenum">
              <a:rPr lang="ru-RU" smtClean="0"/>
              <a:pPr>
                <a:defRPr/>
              </a:pPr>
              <a:t>5</a:t>
            </a:fld>
            <a:endParaRPr lang="ru-RU"/>
          </a:p>
        </p:txBody>
      </p:sp>
      <p:pic>
        <p:nvPicPr>
          <p:cNvPr id="1026" name="Picture 2" descr="http://900igr.net/up/datas/127768/004.jpg"/>
          <p:cNvPicPr>
            <a:picLocks noChangeAspect="1" noChangeArrowheads="1"/>
          </p:cNvPicPr>
          <p:nvPr/>
        </p:nvPicPr>
        <p:blipFill>
          <a:blip r:embed="rId2"/>
          <a:srcRect l="2326" t="25582" r="3488" b="10852"/>
          <a:stretch>
            <a:fillRect/>
          </a:stretch>
        </p:blipFill>
        <p:spPr bwMode="auto">
          <a:xfrm>
            <a:off x="107996" y="1643050"/>
            <a:ext cx="8891416" cy="4500593"/>
          </a:xfrm>
          <a:prstGeom prst="rect">
            <a:avLst/>
          </a:prstGeom>
          <a:noFill/>
          <a:effectLst>
            <a:softEdge rad="127000"/>
          </a:effectLst>
        </p:spPr>
      </p:pic>
    </p:spTree>
  </p:cSld>
  <p:clrMapOvr>
    <a:masterClrMapping/>
  </p:clrMapOvr>
  <p:transition>
    <p:cover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14282" y="142852"/>
            <a:ext cx="8677276" cy="928694"/>
          </a:xfrm>
        </p:spPr>
        <p:txBody>
          <a:bodyPr>
            <a:noAutofit/>
          </a:bodyPr>
          <a:lstStyle/>
          <a:p>
            <a:pPr eaLnBrk="1" hangingPunct="1"/>
            <a:r>
              <a:rPr lang="ru-RU" sz="2800" b="1" dirty="0" smtClean="0">
                <a:latin typeface="Times New Roman" pitchFamily="18" charset="0"/>
                <a:cs typeface="Times New Roman" pitchFamily="18" charset="0"/>
              </a:rPr>
              <a:t>Разъемы </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для подключения основных внешних устройств</a:t>
            </a:r>
            <a:r>
              <a:rPr lang="ru-RU" sz="2800" dirty="0" smtClean="0">
                <a:latin typeface="Times New Roman" pitchFamily="18" charset="0"/>
                <a:cs typeface="Times New Roman" pitchFamily="18" charset="0"/>
              </a:rPr>
              <a:t> </a:t>
            </a:r>
          </a:p>
        </p:txBody>
      </p:sp>
      <p:sp>
        <p:nvSpPr>
          <p:cNvPr id="6149" name="Номер слайда 4"/>
          <p:cNvSpPr>
            <a:spLocks noGrp="1"/>
          </p:cNvSpPr>
          <p:nvPr>
            <p:ph type="sldNum" sz="quarter" idx="12"/>
          </p:nvPr>
        </p:nvSpPr>
        <p:spPr>
          <a:noFill/>
        </p:spPr>
        <p:txBody>
          <a:bodyPr/>
          <a:lstStyle/>
          <a:p>
            <a:fld id="{89AFE8A2-646B-48C0-883C-C43513074359}" type="slidenum">
              <a:rPr lang="ru-RU" smtClean="0"/>
              <a:pPr/>
              <a:t>6</a:t>
            </a:fld>
            <a:endParaRPr lang="ru-RU" dirty="0" smtClean="0"/>
          </a:p>
        </p:txBody>
      </p:sp>
      <p:sp>
        <p:nvSpPr>
          <p:cNvPr id="6147" name="Rectangle 3"/>
          <p:cNvSpPr>
            <a:spLocks noGrp="1" noChangeArrowheads="1"/>
          </p:cNvSpPr>
          <p:nvPr>
            <p:ph sz="quarter" idx="1"/>
          </p:nvPr>
        </p:nvSpPr>
        <p:spPr>
          <a:xfrm>
            <a:off x="179388" y="1500174"/>
            <a:ext cx="5761037" cy="5357826"/>
          </a:xfrm>
        </p:spPr>
        <p:txBody>
          <a:bodyPr>
            <a:normAutofit/>
          </a:bodyPr>
          <a:lstStyle/>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Разъем кабеля питания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Переключатель 220/110 Вольт (на многих блока питания может отсутствовать)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Выключатель питания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Вентилятор блока питания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Разъем клавиатуры типа PS/2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Разъем манипулятора "мышь" типа PS/2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Разъем стандарта USB (для подключения мыши, модема, принтера, сканера и проч.)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Разъем стандарта COM или "последовательный порт" (для подключения мыши, модема и проч.)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Разъем стандарта LPT или "параллельный порт" (для подключения принтера и проч.)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Посадочное место под дополнительный вентилятор охлаждения корпуса (устанавливается внутри корпуса).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Разъемы </a:t>
            </a:r>
            <a:r>
              <a:rPr lang="ru-RU" sz="1600" dirty="0" err="1" smtClean="0">
                <a:latin typeface="Times New Roman" pitchFamily="18" charset="0"/>
                <a:cs typeface="Times New Roman" pitchFamily="18" charset="0"/>
              </a:rPr>
              <a:t>аудиокарты</a:t>
            </a:r>
            <a:r>
              <a:rPr lang="ru-RU" sz="1600" dirty="0" smtClean="0">
                <a:latin typeface="Times New Roman" pitchFamily="18" charset="0"/>
                <a:cs typeface="Times New Roman" pitchFamily="18" charset="0"/>
              </a:rPr>
              <a:t>: зеленый; разъем для подключения джойстика.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Разъем VGA для подключения монитора.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Видеовыход НЧ для подключения телевизора или видеомагнитофона.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Антенный вход TV-тюнера.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Разъемы модема: вход линии; выход для телефона. </a:t>
            </a:r>
          </a:p>
          <a:p>
            <a:pPr marL="266700" indent="-266700" eaLnBrk="1" hangingPunct="1">
              <a:lnSpc>
                <a:spcPct val="70000"/>
              </a:lnSpc>
              <a:buClr>
                <a:schemeClr val="tx2"/>
              </a:buClr>
              <a:buSzTx/>
              <a:buFont typeface="Wingdings" pitchFamily="2" charset="2"/>
              <a:buAutoNum type="arabicPeriod"/>
            </a:pPr>
            <a:r>
              <a:rPr lang="ru-RU" sz="1600" dirty="0" smtClean="0">
                <a:latin typeface="Times New Roman" pitchFamily="18" charset="0"/>
                <a:cs typeface="Times New Roman" pitchFamily="18" charset="0"/>
              </a:rPr>
              <a:t>Разъемы сетевой карты: для витой пары; для коаксиального кабеля. </a:t>
            </a:r>
          </a:p>
        </p:txBody>
      </p:sp>
      <p:pic>
        <p:nvPicPr>
          <p:cNvPr id="6148" name="Picture 7" descr="image012"/>
          <p:cNvPicPr>
            <a:picLocks noChangeAspect="1" noChangeArrowheads="1"/>
          </p:cNvPicPr>
          <p:nvPr/>
        </p:nvPicPr>
        <p:blipFill>
          <a:blip r:embed="rId2"/>
          <a:srcRect/>
          <a:stretch>
            <a:fillRect/>
          </a:stretch>
        </p:blipFill>
        <p:spPr bwMode="auto">
          <a:xfrm>
            <a:off x="5715008" y="1428736"/>
            <a:ext cx="3219450" cy="4868862"/>
          </a:xfrm>
          <a:prstGeom prst="rect">
            <a:avLst/>
          </a:prstGeom>
          <a:noFill/>
          <a:ln w="9525">
            <a:noFill/>
            <a:miter lim="800000"/>
            <a:headEnd/>
            <a:tailEnd/>
          </a:ln>
        </p:spPr>
      </p:pic>
    </p:spTree>
  </p:cSld>
  <p:clrMapOvr>
    <a:masterClrMapping/>
  </p:clrMapOvr>
  <p:transition>
    <p:cover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2"/>
          <p:cNvSpPr>
            <a:spLocks noGrp="1" noChangeArrowheads="1"/>
          </p:cNvSpPr>
          <p:nvPr>
            <p:ph type="title"/>
          </p:nvPr>
        </p:nvSpPr>
        <p:spPr>
          <a:xfrm>
            <a:off x="301752" y="142852"/>
            <a:ext cx="8534400" cy="857256"/>
          </a:xfrm>
        </p:spPr>
        <p:txBody>
          <a:bodyPr>
            <a:normAutofit fontScale="90000"/>
          </a:bodyPr>
          <a:lstStyle/>
          <a:p>
            <a:pPr eaLnBrk="1" hangingPunct="1"/>
            <a:r>
              <a:rPr lang="ru-RU" sz="3600" b="1" dirty="0" smtClean="0">
                <a:latin typeface="Times New Roman" pitchFamily="18" charset="0"/>
                <a:cs typeface="Times New Roman" pitchFamily="18" charset="0"/>
              </a:rPr>
              <a:t>Порты для подключения внешних устройств</a:t>
            </a:r>
          </a:p>
        </p:txBody>
      </p:sp>
      <p:sp>
        <p:nvSpPr>
          <p:cNvPr id="4" name="Номер слайда 3"/>
          <p:cNvSpPr>
            <a:spLocks noGrp="1"/>
          </p:cNvSpPr>
          <p:nvPr>
            <p:ph type="sldNum" sz="quarter" idx="12"/>
          </p:nvPr>
        </p:nvSpPr>
        <p:spPr>
          <a:xfrm>
            <a:off x="6629368" y="6078562"/>
            <a:ext cx="1905000" cy="457200"/>
          </a:xfrm>
        </p:spPr>
        <p:txBody>
          <a:bodyPr>
            <a:normAutofit/>
          </a:bodyPr>
          <a:lstStyle/>
          <a:p>
            <a:pPr>
              <a:defRPr/>
            </a:pPr>
            <a:fld id="{86CEDCCA-FC7B-4E19-93F4-63DA8CBC0EB1}" type="slidenum">
              <a:rPr lang="ru-RU" sz="1800" smtClean="0">
                <a:cs typeface="Times New Roman" pitchFamily="18" charset="0"/>
              </a:rPr>
              <a:pPr>
                <a:defRPr/>
              </a:pPr>
              <a:t>7</a:t>
            </a:fld>
            <a:endParaRPr lang="ru-RU" sz="1800">
              <a:cs typeface="Times New Roman" pitchFamily="18" charset="0"/>
            </a:endParaRPr>
          </a:p>
        </p:txBody>
      </p:sp>
      <p:sp>
        <p:nvSpPr>
          <p:cNvPr id="5" name="Rectangle 3"/>
          <p:cNvSpPr txBox="1">
            <a:spLocks noChangeArrowheads="1"/>
          </p:cNvSpPr>
          <p:nvPr/>
        </p:nvSpPr>
        <p:spPr bwMode="auto">
          <a:xfrm>
            <a:off x="250793" y="2411437"/>
            <a:ext cx="6192838" cy="10001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80000"/>
              </a:lnSpc>
              <a:spcBef>
                <a:spcPct val="20000"/>
              </a:spcBef>
              <a:spcAft>
                <a:spcPct val="0"/>
              </a:spcAft>
              <a:buClr>
                <a:schemeClr val="bg2"/>
              </a:buClr>
              <a:buSzPct val="70000"/>
              <a:buFont typeface="Wingdings" pitchFamily="2" charset="2"/>
              <a:buNone/>
              <a:tabLst/>
              <a:defRPr/>
            </a:pPr>
            <a:r>
              <a:rPr kumimoji="0" lang="ru-RU" b="1" i="1" u="none" strike="noStrike" kern="0" cap="none" spc="0" normalizeH="0" baseline="0" noProof="0" smtClean="0">
                <a:ln>
                  <a:noFill/>
                </a:ln>
                <a:solidFill>
                  <a:schemeClr val="tx1"/>
                </a:solidFill>
                <a:effectLst/>
                <a:uLnTx/>
                <a:uFillTx/>
                <a:cs typeface="Times New Roman" pitchFamily="18" charset="0"/>
              </a:rPr>
              <a:t>Последовательные порты</a:t>
            </a:r>
            <a:r>
              <a:rPr kumimoji="0" lang="ru-RU" b="0" i="0" u="none" strike="noStrike" kern="0" cap="none" spc="0" normalizeH="0" baseline="0" noProof="0" smtClean="0">
                <a:ln>
                  <a:noFill/>
                </a:ln>
                <a:solidFill>
                  <a:schemeClr val="tx1"/>
                </a:solidFill>
                <a:effectLst/>
                <a:uLnTx/>
                <a:uFillTx/>
                <a:cs typeface="Times New Roman" pitchFamily="18" charset="0"/>
              </a:rPr>
              <a:t> – обозначаются как СОМ1 и COM2, а аппаратно реализуются с помощью 25-контактного и 9-контактного разъемов,</a:t>
            </a:r>
            <a:r>
              <a:rPr kumimoji="0" lang="ru-RU" b="1" i="0" u="none" strike="noStrike" kern="0" cap="none" spc="0" normalizeH="0" baseline="0" noProof="0" smtClean="0">
                <a:ln>
                  <a:noFill/>
                </a:ln>
                <a:solidFill>
                  <a:schemeClr val="tx1"/>
                </a:solidFill>
                <a:effectLst/>
                <a:uLnTx/>
                <a:uFillTx/>
                <a:cs typeface="Times New Roman" pitchFamily="18" charset="0"/>
              </a:rPr>
              <a:t> подключаются мышь и модем.</a:t>
            </a:r>
          </a:p>
        </p:txBody>
      </p:sp>
      <p:pic>
        <p:nvPicPr>
          <p:cNvPr id="6" name="Picture 4" descr="poslport"/>
          <p:cNvPicPr>
            <a:picLocks noChangeAspect="1" noChangeArrowheads="1"/>
          </p:cNvPicPr>
          <p:nvPr/>
        </p:nvPicPr>
        <p:blipFill>
          <a:blip r:embed="rId2"/>
          <a:srcRect/>
          <a:stretch>
            <a:fillRect/>
          </a:stretch>
        </p:blipFill>
        <p:spPr bwMode="auto">
          <a:xfrm>
            <a:off x="6715093" y="2554312"/>
            <a:ext cx="2087563" cy="546100"/>
          </a:xfrm>
          <a:prstGeom prst="rect">
            <a:avLst/>
          </a:prstGeom>
          <a:noFill/>
          <a:ln w="9525">
            <a:noFill/>
            <a:miter lim="800000"/>
            <a:headEnd/>
            <a:tailEnd/>
          </a:ln>
        </p:spPr>
      </p:pic>
      <p:sp>
        <p:nvSpPr>
          <p:cNvPr id="7" name="Rectangle 5"/>
          <p:cNvSpPr>
            <a:spLocks noChangeArrowheads="1"/>
          </p:cNvSpPr>
          <p:nvPr/>
        </p:nvSpPr>
        <p:spPr bwMode="auto">
          <a:xfrm>
            <a:off x="179356" y="1755800"/>
            <a:ext cx="8640762" cy="727075"/>
          </a:xfrm>
          <a:prstGeom prst="rect">
            <a:avLst/>
          </a:prstGeom>
          <a:noFill/>
          <a:ln w="9525">
            <a:noFill/>
            <a:miter lim="800000"/>
            <a:headEnd/>
            <a:tailEnd/>
          </a:ln>
        </p:spPr>
        <p:txBody>
          <a:bodyPr/>
          <a:lstStyle/>
          <a:p>
            <a:pPr>
              <a:spcBef>
                <a:spcPct val="20000"/>
              </a:spcBef>
              <a:buClr>
                <a:schemeClr val="bg2"/>
              </a:buClr>
              <a:buSzPct val="70000"/>
              <a:buFont typeface="Wingdings" pitchFamily="2" charset="2"/>
              <a:buNone/>
            </a:pPr>
            <a:r>
              <a:rPr lang="ru-RU" dirty="0">
                <a:cs typeface="Times New Roman" pitchFamily="18" charset="0"/>
              </a:rPr>
              <a:t>Для подключения периферийного оборудования, а также связи с другими компьютерами на системном блоке имеются разъемы различных портов.</a:t>
            </a:r>
          </a:p>
        </p:txBody>
      </p:sp>
      <p:sp>
        <p:nvSpPr>
          <p:cNvPr id="8" name="Rectangle 6"/>
          <p:cNvSpPr>
            <a:spLocks noChangeArrowheads="1"/>
          </p:cNvSpPr>
          <p:nvPr/>
        </p:nvSpPr>
        <p:spPr bwMode="auto">
          <a:xfrm>
            <a:off x="2879693" y="3411562"/>
            <a:ext cx="6264275" cy="857250"/>
          </a:xfrm>
          <a:prstGeom prst="rect">
            <a:avLst/>
          </a:prstGeom>
          <a:noFill/>
          <a:ln w="9525">
            <a:noFill/>
            <a:miter lim="800000"/>
            <a:headEnd/>
            <a:tailEnd/>
          </a:ln>
        </p:spPr>
        <p:txBody>
          <a:bodyPr/>
          <a:lstStyle/>
          <a:p>
            <a:pPr>
              <a:lnSpc>
                <a:spcPct val="80000"/>
              </a:lnSpc>
              <a:spcBef>
                <a:spcPct val="20000"/>
              </a:spcBef>
              <a:buClr>
                <a:schemeClr val="bg2"/>
              </a:buClr>
              <a:buSzPct val="70000"/>
              <a:buFont typeface="Wingdings" pitchFamily="2" charset="2"/>
              <a:buNone/>
            </a:pPr>
            <a:r>
              <a:rPr lang="ru-RU" b="1" i="1">
                <a:cs typeface="Times New Roman" pitchFamily="18" charset="0"/>
              </a:rPr>
              <a:t>Параллельный порт</a:t>
            </a:r>
            <a:r>
              <a:rPr lang="ru-RU">
                <a:cs typeface="Times New Roman" pitchFamily="18" charset="0"/>
              </a:rPr>
              <a:t>  - обозначается как LPT, а аппаратно реализуется в виде 25-контактного разъема</a:t>
            </a:r>
            <a:r>
              <a:rPr lang="ru-RU" b="1">
                <a:cs typeface="Times New Roman" pitchFamily="18" charset="0"/>
              </a:rPr>
              <a:t> для подключения принтера</a:t>
            </a:r>
            <a:r>
              <a:rPr lang="ru-RU">
                <a:cs typeface="Times New Roman" pitchFamily="18" charset="0"/>
              </a:rPr>
              <a:t>.</a:t>
            </a:r>
          </a:p>
        </p:txBody>
      </p:sp>
      <p:pic>
        <p:nvPicPr>
          <p:cNvPr id="9" name="Picture 7" descr="paralport"/>
          <p:cNvPicPr>
            <a:picLocks noChangeAspect="1" noChangeArrowheads="1"/>
          </p:cNvPicPr>
          <p:nvPr/>
        </p:nvPicPr>
        <p:blipFill>
          <a:blip r:embed="rId3"/>
          <a:srcRect/>
          <a:stretch>
            <a:fillRect/>
          </a:stretch>
        </p:blipFill>
        <p:spPr bwMode="auto">
          <a:xfrm>
            <a:off x="142844" y="3500438"/>
            <a:ext cx="2819400" cy="533400"/>
          </a:xfrm>
          <a:prstGeom prst="rect">
            <a:avLst/>
          </a:prstGeom>
          <a:noFill/>
          <a:ln w="9525">
            <a:noFill/>
            <a:miter lim="800000"/>
            <a:headEnd/>
            <a:tailEnd/>
          </a:ln>
        </p:spPr>
      </p:pic>
      <p:sp>
        <p:nvSpPr>
          <p:cNvPr id="10" name="Rectangle 5"/>
          <p:cNvSpPr>
            <a:spLocks noChangeArrowheads="1"/>
          </p:cNvSpPr>
          <p:nvPr/>
        </p:nvSpPr>
        <p:spPr bwMode="auto">
          <a:xfrm>
            <a:off x="142844" y="4125937"/>
            <a:ext cx="7885112" cy="928688"/>
          </a:xfrm>
          <a:prstGeom prst="rect">
            <a:avLst/>
          </a:prstGeom>
          <a:noFill/>
          <a:ln w="9525">
            <a:noFill/>
            <a:miter lim="800000"/>
            <a:headEnd/>
            <a:tailEnd/>
          </a:ln>
        </p:spPr>
        <p:txBody>
          <a:bodyPr/>
          <a:lstStyle/>
          <a:p>
            <a:pPr>
              <a:lnSpc>
                <a:spcPct val="90000"/>
              </a:lnSpc>
              <a:spcBef>
                <a:spcPct val="20000"/>
              </a:spcBef>
              <a:buClr>
                <a:schemeClr val="bg2"/>
              </a:buClr>
              <a:buSzPct val="70000"/>
              <a:buFont typeface="Wingdings" pitchFamily="2" charset="2"/>
              <a:buNone/>
            </a:pPr>
            <a:r>
              <a:rPr lang="ru-RU" b="1" i="1" dirty="0">
                <a:cs typeface="Times New Roman" pitchFamily="18" charset="0"/>
              </a:rPr>
              <a:t>USB</a:t>
            </a:r>
            <a:r>
              <a:rPr lang="ru-RU" dirty="0">
                <a:cs typeface="Times New Roman" pitchFamily="18" charset="0"/>
              </a:rPr>
              <a:t> (</a:t>
            </a:r>
            <a:r>
              <a:rPr lang="ru-RU" dirty="0" err="1">
                <a:cs typeface="Times New Roman" pitchFamily="18" charset="0"/>
              </a:rPr>
              <a:t>Universal</a:t>
            </a:r>
            <a:r>
              <a:rPr lang="ru-RU" dirty="0">
                <a:cs typeface="Times New Roman" pitchFamily="18" charset="0"/>
              </a:rPr>
              <a:t> </a:t>
            </a:r>
            <a:r>
              <a:rPr lang="ru-RU" dirty="0" err="1">
                <a:cs typeface="Times New Roman" pitchFamily="18" charset="0"/>
              </a:rPr>
              <a:t>Serial</a:t>
            </a:r>
            <a:r>
              <a:rPr lang="ru-RU" dirty="0">
                <a:cs typeface="Times New Roman" pitchFamily="18" charset="0"/>
              </a:rPr>
              <a:t> </a:t>
            </a:r>
            <a:r>
              <a:rPr lang="ru-RU" dirty="0" err="1">
                <a:cs typeface="Times New Roman" pitchFamily="18" charset="0"/>
              </a:rPr>
              <a:t>Bus</a:t>
            </a:r>
            <a:r>
              <a:rPr lang="ru-RU" dirty="0">
                <a:cs typeface="Times New Roman" pitchFamily="18" charset="0"/>
              </a:rPr>
              <a:t> — универсальная последовательная шина), который обеспечивает высокоскоростное </a:t>
            </a:r>
            <a:r>
              <a:rPr lang="ru-RU" b="1" dirty="0">
                <a:cs typeface="Times New Roman" pitchFamily="18" charset="0"/>
              </a:rPr>
              <a:t>подключение</a:t>
            </a:r>
            <a:r>
              <a:rPr lang="ru-RU" dirty="0">
                <a:cs typeface="Times New Roman" pitchFamily="18" charset="0"/>
              </a:rPr>
              <a:t> к компьютеру сразу нескольких периферийных устройств (</a:t>
            </a:r>
            <a:r>
              <a:rPr lang="ru-RU" b="1" dirty="0">
                <a:cs typeface="Times New Roman" pitchFamily="18" charset="0"/>
              </a:rPr>
              <a:t>сканеры, цифровые камеры</a:t>
            </a:r>
            <a:r>
              <a:rPr lang="ru-RU" dirty="0">
                <a:cs typeface="Times New Roman" pitchFamily="18" charset="0"/>
              </a:rPr>
              <a:t> и др.). </a:t>
            </a:r>
          </a:p>
        </p:txBody>
      </p:sp>
      <p:pic>
        <p:nvPicPr>
          <p:cNvPr id="11" name="Picture 6" descr="usbport"/>
          <p:cNvPicPr>
            <a:picLocks noChangeAspect="1" noChangeArrowheads="1"/>
          </p:cNvPicPr>
          <p:nvPr/>
        </p:nvPicPr>
        <p:blipFill>
          <a:blip r:embed="rId4"/>
          <a:srcRect/>
          <a:stretch>
            <a:fillRect/>
          </a:stretch>
        </p:blipFill>
        <p:spPr bwMode="auto">
          <a:xfrm>
            <a:off x="8072406" y="4125937"/>
            <a:ext cx="838200" cy="1000125"/>
          </a:xfrm>
          <a:prstGeom prst="rect">
            <a:avLst/>
          </a:prstGeom>
          <a:noFill/>
          <a:ln w="9525">
            <a:noFill/>
            <a:miter lim="800000"/>
            <a:headEnd/>
            <a:tailEnd/>
          </a:ln>
        </p:spPr>
      </p:pic>
      <p:sp>
        <p:nvSpPr>
          <p:cNvPr id="12" name="Rectangle 16"/>
          <p:cNvSpPr>
            <a:spLocks noChangeArrowheads="1"/>
          </p:cNvSpPr>
          <p:nvPr/>
        </p:nvSpPr>
        <p:spPr bwMode="auto">
          <a:xfrm>
            <a:off x="2592356" y="5054625"/>
            <a:ext cx="6011862" cy="381000"/>
          </a:xfrm>
          <a:prstGeom prst="rect">
            <a:avLst/>
          </a:prstGeom>
          <a:noFill/>
          <a:ln w="9525">
            <a:noFill/>
            <a:miter lim="800000"/>
            <a:headEnd/>
            <a:tailEnd/>
          </a:ln>
        </p:spPr>
        <p:txBody>
          <a:bodyPr anchor="ctr">
            <a:spAutoFit/>
          </a:bodyPr>
          <a:lstStyle/>
          <a:p>
            <a:pPr algn="ctr"/>
            <a:r>
              <a:rPr lang="ru-RU">
                <a:cs typeface="Times New Roman" pitchFamily="18" charset="0"/>
              </a:rPr>
              <a:t>Разъёмы </a:t>
            </a:r>
            <a:r>
              <a:rPr lang="ru-RU" b="1" i="1">
                <a:cs typeface="Times New Roman" pitchFamily="18" charset="0"/>
              </a:rPr>
              <a:t>PS/2 </a:t>
            </a:r>
            <a:r>
              <a:rPr lang="ru-RU">
                <a:cs typeface="Times New Roman" pitchFamily="18" charset="0"/>
              </a:rPr>
              <a:t>для подключения </a:t>
            </a:r>
            <a:r>
              <a:rPr lang="ru-RU" b="1">
                <a:cs typeface="Times New Roman" pitchFamily="18" charset="0"/>
              </a:rPr>
              <a:t>мыши и клавиатуры</a:t>
            </a:r>
            <a:r>
              <a:rPr lang="ru-RU">
                <a:cs typeface="Times New Roman" pitchFamily="18" charset="0"/>
              </a:rPr>
              <a:t>.</a:t>
            </a:r>
          </a:p>
        </p:txBody>
      </p:sp>
      <p:pic>
        <p:nvPicPr>
          <p:cNvPr id="13" name="Picture 17" descr="порты для клавиатуры и мыши">
            <a:hlinkClick r:id="rId5" tooltip="порты для клавиатуры и мыши"/>
          </p:cNvPr>
          <p:cNvPicPr>
            <a:picLocks noChangeAspect="1" noChangeArrowheads="1"/>
          </p:cNvPicPr>
          <p:nvPr/>
        </p:nvPicPr>
        <p:blipFill>
          <a:blip r:embed="rId6"/>
          <a:srcRect/>
          <a:stretch>
            <a:fillRect/>
          </a:stretch>
        </p:blipFill>
        <p:spPr bwMode="auto">
          <a:xfrm>
            <a:off x="827056" y="4983187"/>
            <a:ext cx="1584325" cy="641350"/>
          </a:xfrm>
          <a:prstGeom prst="rect">
            <a:avLst/>
          </a:prstGeom>
          <a:noFill/>
          <a:ln w="9525">
            <a:noFill/>
            <a:miter lim="800000"/>
            <a:headEnd/>
            <a:tailEnd/>
          </a:ln>
        </p:spPr>
      </p:pic>
      <p:pic>
        <p:nvPicPr>
          <p:cNvPr id="14" name="Picture 13" descr="AGP"/>
          <p:cNvPicPr>
            <a:picLocks noChangeAspect="1" noChangeArrowheads="1"/>
          </p:cNvPicPr>
          <p:nvPr/>
        </p:nvPicPr>
        <p:blipFill>
          <a:blip r:embed="rId7"/>
          <a:srcRect/>
          <a:stretch>
            <a:fillRect/>
          </a:stretch>
        </p:blipFill>
        <p:spPr bwMode="auto">
          <a:xfrm>
            <a:off x="6143593" y="5483250"/>
            <a:ext cx="2916238" cy="1312862"/>
          </a:xfrm>
          <a:prstGeom prst="rect">
            <a:avLst/>
          </a:prstGeom>
          <a:noFill/>
          <a:ln w="9525">
            <a:noFill/>
            <a:miter lim="800000"/>
            <a:headEnd/>
            <a:tailEnd/>
          </a:ln>
        </p:spPr>
      </p:pic>
      <p:sp>
        <p:nvSpPr>
          <p:cNvPr id="15" name="Rectangle 7"/>
          <p:cNvSpPr>
            <a:spLocks noChangeArrowheads="1"/>
          </p:cNvSpPr>
          <p:nvPr/>
        </p:nvSpPr>
        <p:spPr bwMode="auto">
          <a:xfrm>
            <a:off x="142844" y="5626125"/>
            <a:ext cx="6013449" cy="1374775"/>
          </a:xfrm>
          <a:prstGeom prst="rect">
            <a:avLst/>
          </a:prstGeom>
          <a:noFill/>
          <a:ln w="9525">
            <a:noFill/>
            <a:miter lim="800000"/>
            <a:headEnd/>
            <a:tailEnd/>
          </a:ln>
        </p:spPr>
        <p:txBody>
          <a:bodyPr/>
          <a:lstStyle/>
          <a:p>
            <a:pPr>
              <a:lnSpc>
                <a:spcPct val="90000"/>
              </a:lnSpc>
              <a:spcBef>
                <a:spcPct val="20000"/>
              </a:spcBef>
              <a:buClr>
                <a:schemeClr val="bg2"/>
              </a:buClr>
              <a:buSzPct val="70000"/>
              <a:buFont typeface="Wingdings" pitchFamily="2" charset="2"/>
              <a:buNone/>
            </a:pPr>
            <a:r>
              <a:rPr lang="ru-RU" dirty="0">
                <a:cs typeface="Times New Roman" pitchFamily="18" charset="0"/>
              </a:rPr>
              <a:t>SCSI адаптеры устанавливаются в </a:t>
            </a:r>
            <a:r>
              <a:rPr lang="ru-RU" b="1" i="1" dirty="0">
                <a:cs typeface="Times New Roman" pitchFamily="18" charset="0"/>
              </a:rPr>
              <a:t>слоты расширения</a:t>
            </a:r>
            <a:r>
              <a:rPr lang="ru-RU" dirty="0">
                <a:cs typeface="Times New Roman" pitchFamily="18" charset="0"/>
              </a:rPr>
              <a:t> системной платы и обеспечивают высокоскоростное </a:t>
            </a:r>
            <a:r>
              <a:rPr lang="ru-RU" b="1" dirty="0">
                <a:cs typeface="Times New Roman" pitchFamily="18" charset="0"/>
              </a:rPr>
              <a:t>подключение</a:t>
            </a:r>
            <a:r>
              <a:rPr lang="ru-RU" dirty="0">
                <a:cs typeface="Times New Roman" pitchFamily="18" charset="0"/>
              </a:rPr>
              <a:t> (</a:t>
            </a:r>
            <a:r>
              <a:rPr lang="ru-RU" b="1" dirty="0">
                <a:cs typeface="Times New Roman" pitchFamily="18" charset="0"/>
              </a:rPr>
              <a:t>видеокарты, дополнительной памяти,</a:t>
            </a:r>
            <a:r>
              <a:rPr lang="ru-RU" dirty="0">
                <a:cs typeface="Times New Roman" pitchFamily="18" charset="0"/>
              </a:rPr>
              <a:t> </a:t>
            </a:r>
            <a:r>
              <a:rPr lang="ru-RU" b="1" dirty="0">
                <a:cs typeface="Times New Roman" pitchFamily="18" charset="0"/>
              </a:rPr>
              <a:t>винчестеров, сканеров, CD-ROM дисководов</a:t>
            </a:r>
            <a:r>
              <a:rPr lang="ru-RU" dirty="0">
                <a:cs typeface="Times New Roman" pitchFamily="18" charset="0"/>
              </a:rPr>
              <a:t> и др.) </a:t>
            </a:r>
          </a:p>
        </p:txBody>
      </p:sp>
      <p:sp>
        <p:nvSpPr>
          <p:cNvPr id="16" name="Номер слайда 13"/>
          <p:cNvSpPr txBox="1">
            <a:spLocks/>
          </p:cNvSpPr>
          <p:nvPr/>
        </p:nvSpPr>
        <p:spPr bwMode="auto">
          <a:xfrm>
            <a:off x="6781768" y="6230962"/>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6F48697-D64E-4C6C-94DF-91F78CEFBAE2}" type="slidenum">
              <a:rPr kumimoji="0" lang="ru-RU" b="0" i="0" u="none" strike="noStrike" kern="1200" cap="none" spc="0" normalizeH="0" baseline="0" noProof="0" smtClean="0">
                <a:ln>
                  <a:noFill/>
                </a:ln>
                <a:solidFill>
                  <a:schemeClr val="tx1"/>
                </a:solidFill>
                <a:effectLst/>
                <a:uLnTx/>
                <a:uFillTx/>
                <a:cs typeface="Times New Roman"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ru-RU" b="0" i="0" u="none" strike="noStrike" kern="1200" cap="none" spc="0" normalizeH="0" baseline="0" noProof="0" smtClean="0">
              <a:ln>
                <a:noFill/>
              </a:ln>
              <a:solidFill>
                <a:schemeClr val="tx1"/>
              </a:solidFill>
              <a:effectLst/>
              <a:uLnTx/>
              <a:uFillTx/>
              <a:cs typeface="Times New Roman" pitchFamily="18" charset="0"/>
            </a:endParaRPr>
          </a:p>
        </p:txBody>
      </p:sp>
      <p:sp>
        <p:nvSpPr>
          <p:cNvPr id="18" name="Номер слайда 4"/>
          <p:cNvSpPr txBox="1">
            <a:spLocks/>
          </p:cNvSpPr>
          <p:nvPr/>
        </p:nvSpPr>
        <p:spPr>
          <a:xfrm>
            <a:off x="4361688" y="1026372"/>
            <a:ext cx="457200" cy="441325"/>
          </a:xfrm>
          <a:prstGeom prst="rect">
            <a:avLst/>
          </a:prstGeom>
          <a:noFill/>
        </p:spPr>
        <p:txBody>
          <a:bodyPr vert="horz" lIns="45720" rIns="45720" anchor="ctr">
            <a:norm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89AFE8A2-646B-48C0-883C-C43513074359}" type="slidenum">
              <a:rPr kumimoji="0" lang="ru-RU" sz="1600" b="0" i="0" u="none" strike="noStrike" kern="1200" cap="none" spc="0" normalizeH="0" baseline="0" noProof="0" smtClean="0">
                <a:ln>
                  <a:noFill/>
                </a:ln>
                <a:solidFill>
                  <a:schemeClr val="accent3">
                    <a:shade val="75000"/>
                  </a:schemeClr>
                </a:solidFill>
                <a:effectLst/>
                <a:uLnTx/>
                <a:uFillTx/>
                <a:latin typeface="Times New Roman" pitchFamily="18"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7</a:t>
            </a:fld>
            <a:endParaRPr kumimoji="0" lang="ru-RU" sz="1600" b="0" i="0" u="none" strike="noStrike" kern="1200" cap="none" spc="0" normalizeH="0" baseline="0" noProof="0" dirty="0" smtClean="0">
              <a:ln>
                <a:noFill/>
              </a:ln>
              <a:solidFill>
                <a:schemeClr val="accent3">
                  <a:shade val="75000"/>
                </a:schemeClr>
              </a:solidFill>
              <a:effectLst/>
              <a:uLnTx/>
              <a:uFillTx/>
              <a:latin typeface="Times New Roman" pitchFamily="18" charset="0"/>
              <a:ea typeface="+mn-ea"/>
              <a:cs typeface="+mn-cs"/>
            </a:endParaRPr>
          </a:p>
        </p:txBody>
      </p:sp>
    </p:spTree>
  </p:cSld>
  <p:clrMapOvr>
    <a:masterClrMapping/>
  </p:clrMapOvr>
  <p:transition>
    <p:cover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01752" y="142852"/>
            <a:ext cx="8534400" cy="928694"/>
          </a:xfrm>
        </p:spPr>
        <p:txBody>
          <a:bodyPr>
            <a:normAutofit/>
          </a:bodyPr>
          <a:lstStyle/>
          <a:p>
            <a:pPr eaLnBrk="1" hangingPunct="1"/>
            <a:r>
              <a:rPr lang="ru-RU" sz="2800" b="1" dirty="0" smtClean="0">
                <a:latin typeface="Times New Roman" pitchFamily="18" charset="0"/>
                <a:cs typeface="Times New Roman" pitchFamily="18" charset="0"/>
              </a:rPr>
              <a:t>На материнской (системной) плате находятся:</a:t>
            </a:r>
            <a:endParaRPr lang="ru-RU" sz="2800" b="1" i="1" dirty="0" smtClean="0">
              <a:latin typeface="Times New Roman" pitchFamily="18" charset="0"/>
              <a:cs typeface="Times New Roman" pitchFamily="18" charset="0"/>
            </a:endParaRPr>
          </a:p>
        </p:txBody>
      </p:sp>
      <p:sp>
        <p:nvSpPr>
          <p:cNvPr id="8197" name="Номер слайда 4"/>
          <p:cNvSpPr>
            <a:spLocks noGrp="1"/>
          </p:cNvSpPr>
          <p:nvPr>
            <p:ph type="sldNum" sz="quarter" idx="12"/>
          </p:nvPr>
        </p:nvSpPr>
        <p:spPr>
          <a:noFill/>
        </p:spPr>
        <p:txBody>
          <a:bodyPr/>
          <a:lstStyle/>
          <a:p>
            <a:fld id="{53D1AA13-B20F-43E8-8CAE-1DA8E09DAC99}" type="slidenum">
              <a:rPr lang="ru-RU" smtClean="0"/>
              <a:pPr/>
              <a:t>8</a:t>
            </a:fld>
            <a:endParaRPr lang="ru-RU" smtClean="0"/>
          </a:p>
        </p:txBody>
      </p:sp>
      <p:sp>
        <p:nvSpPr>
          <p:cNvPr id="8195" name="Rectangle 3"/>
          <p:cNvSpPr>
            <a:spLocks noGrp="1" noChangeArrowheads="1"/>
          </p:cNvSpPr>
          <p:nvPr>
            <p:ph sz="quarter" idx="1"/>
          </p:nvPr>
        </p:nvSpPr>
        <p:spPr>
          <a:xfrm>
            <a:off x="457201" y="1828800"/>
            <a:ext cx="4829180" cy="4302125"/>
          </a:xfrm>
          <a:noFill/>
        </p:spPr>
        <p:txBody>
          <a:bodyPr>
            <a:normAutofit lnSpcReduction="10000"/>
          </a:bodyPr>
          <a:lstStyle/>
          <a:p>
            <a:pPr marL="182563" indent="442913" eaLnBrk="1" hangingPunct="1">
              <a:lnSpc>
                <a:spcPct val="90000"/>
              </a:lnSpc>
              <a:buClr>
                <a:schemeClr val="tx2"/>
              </a:buClr>
              <a:buSzTx/>
              <a:buFont typeface="Wingdings" pitchFamily="2" charset="2"/>
              <a:buChar char="q"/>
            </a:pPr>
            <a:r>
              <a:rPr lang="ru-RU" sz="2000" dirty="0" smtClean="0"/>
              <a:t>разъемы для установки процессора и оперативной памяти,</a:t>
            </a:r>
          </a:p>
          <a:p>
            <a:pPr marL="182563" indent="442913" eaLnBrk="1" hangingPunct="1">
              <a:lnSpc>
                <a:spcPct val="90000"/>
              </a:lnSpc>
              <a:buClr>
                <a:schemeClr val="tx2"/>
              </a:buClr>
              <a:buSzTx/>
              <a:buFont typeface="Wingdings" pitchFamily="2" charset="2"/>
              <a:buChar char="q"/>
            </a:pPr>
            <a:r>
              <a:rPr lang="ru-RU" sz="2000" dirty="0" smtClean="0"/>
              <a:t>магистраль обмена информацией, </a:t>
            </a:r>
          </a:p>
          <a:p>
            <a:pPr marL="182563" indent="442913" eaLnBrk="1" hangingPunct="1">
              <a:lnSpc>
                <a:spcPct val="90000"/>
              </a:lnSpc>
              <a:buClr>
                <a:schemeClr val="tx2"/>
              </a:buClr>
              <a:buSzTx/>
              <a:buFont typeface="Wingdings" pitchFamily="2" charset="2"/>
              <a:buChar char="q"/>
            </a:pPr>
            <a:r>
              <a:rPr lang="ru-RU" sz="2000" dirty="0" smtClean="0"/>
              <a:t>микропроцессор, </a:t>
            </a:r>
          </a:p>
          <a:p>
            <a:pPr marL="182563" indent="442913" eaLnBrk="1" hangingPunct="1">
              <a:lnSpc>
                <a:spcPct val="90000"/>
              </a:lnSpc>
              <a:buClr>
                <a:schemeClr val="tx2"/>
              </a:buClr>
              <a:buSzTx/>
              <a:buFont typeface="Wingdings" pitchFamily="2" charset="2"/>
              <a:buChar char="q"/>
            </a:pPr>
            <a:r>
              <a:rPr lang="ru-RU" sz="2000" dirty="0" err="1" smtClean="0"/>
              <a:t>чипсет</a:t>
            </a:r>
            <a:r>
              <a:rPr lang="ru-RU" sz="2000" dirty="0" smtClean="0"/>
              <a:t>- набор микросхем, обеспечивающий работу и взаимодействие всех компонентов ПК, подключённых к материнской плате. </a:t>
            </a:r>
          </a:p>
          <a:p>
            <a:pPr marL="182563" indent="442913" eaLnBrk="1" hangingPunct="1">
              <a:lnSpc>
                <a:spcPct val="90000"/>
              </a:lnSpc>
              <a:buClr>
                <a:schemeClr val="tx2"/>
              </a:buClr>
              <a:buSzTx/>
              <a:buFont typeface="Wingdings" pitchFamily="2" charset="2"/>
              <a:buChar char="q"/>
            </a:pPr>
            <a:r>
              <a:rPr lang="ru-RU" sz="2000" dirty="0" smtClean="0"/>
              <a:t>шины, </a:t>
            </a:r>
          </a:p>
          <a:p>
            <a:pPr marL="182563" indent="442913" eaLnBrk="1" hangingPunct="1">
              <a:lnSpc>
                <a:spcPct val="90000"/>
              </a:lnSpc>
              <a:buClr>
                <a:schemeClr val="tx2"/>
              </a:buClr>
              <a:buSzTx/>
              <a:buFont typeface="Wingdings" pitchFamily="2" charset="2"/>
              <a:buChar char="q"/>
            </a:pPr>
            <a:r>
              <a:rPr lang="ru-RU" sz="2000" dirty="0" smtClean="0"/>
              <a:t>ОЗУ, </a:t>
            </a:r>
          </a:p>
          <a:p>
            <a:pPr marL="182563" indent="442913" eaLnBrk="1" hangingPunct="1">
              <a:lnSpc>
                <a:spcPct val="90000"/>
              </a:lnSpc>
              <a:buClr>
                <a:schemeClr val="tx2"/>
              </a:buClr>
              <a:buSzTx/>
              <a:buFont typeface="Wingdings" pitchFamily="2" charset="2"/>
              <a:buChar char="q"/>
            </a:pPr>
            <a:r>
              <a:rPr lang="ru-RU" sz="2000" dirty="0" smtClean="0"/>
              <a:t>ПЗУ, </a:t>
            </a:r>
          </a:p>
          <a:p>
            <a:pPr marL="182563" indent="442913" eaLnBrk="1" hangingPunct="1">
              <a:lnSpc>
                <a:spcPct val="90000"/>
              </a:lnSpc>
              <a:buClr>
                <a:schemeClr val="tx2"/>
              </a:buClr>
              <a:buSzTx/>
              <a:buFont typeface="Wingdings" pitchFamily="2" charset="2"/>
              <a:buChar char="q"/>
            </a:pPr>
            <a:r>
              <a:rPr lang="ru-RU" sz="2000" dirty="0" smtClean="0"/>
              <a:t>слоты для установки контроллеров внешних устройств. </a:t>
            </a:r>
          </a:p>
        </p:txBody>
      </p:sp>
      <p:pic>
        <p:nvPicPr>
          <p:cNvPr id="8196" name="Picture 4" descr="sysplata"/>
          <p:cNvPicPr>
            <a:picLocks noChangeAspect="1" noChangeArrowheads="1"/>
          </p:cNvPicPr>
          <p:nvPr/>
        </p:nvPicPr>
        <p:blipFill>
          <a:blip r:embed="rId2"/>
          <a:srcRect/>
          <a:stretch>
            <a:fillRect/>
          </a:stretch>
        </p:blipFill>
        <p:spPr bwMode="auto">
          <a:xfrm>
            <a:off x="5214942" y="2214554"/>
            <a:ext cx="3708400" cy="3497262"/>
          </a:xfrm>
          <a:prstGeom prst="rect">
            <a:avLst/>
          </a:prstGeom>
          <a:noFill/>
          <a:ln w="9525">
            <a:noFill/>
            <a:miter lim="800000"/>
            <a:headEnd/>
            <a:tailEnd/>
          </a:ln>
        </p:spPr>
      </p:pic>
    </p:spTree>
  </p:cSld>
  <p:clrMapOvr>
    <a:masterClrMapping/>
  </p:clrMapOvr>
  <p:transition>
    <p:cover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395288" y="1916113"/>
            <a:ext cx="4105275" cy="4359275"/>
          </a:xfrm>
          <a:prstGeom prst="rect">
            <a:avLst/>
          </a:prstGeom>
          <a:noFill/>
          <a:ln w="9525">
            <a:noFill/>
            <a:miter lim="800000"/>
            <a:headEnd/>
            <a:tailEnd/>
          </a:ln>
        </p:spPr>
        <p:txBody>
          <a:bodyPr anchor="ctr">
            <a:spAutoFit/>
          </a:bodyPr>
          <a:lstStyle/>
          <a:p>
            <a:r>
              <a:rPr lang="ru-RU" sz="2000" b="1" dirty="0"/>
              <a:t>МИКРОПРОЦЕССОР</a:t>
            </a:r>
            <a:r>
              <a:rPr lang="ru-RU" sz="2000" b="1" dirty="0">
                <a:cs typeface="Times New Roman" pitchFamily="18" charset="0"/>
              </a:rPr>
              <a:t> является центральным блоком ПК, обеспечивает управление работой машины и выполняет арифметические и логические операции. </a:t>
            </a:r>
            <a:endParaRPr lang="ru-RU" sz="2000" b="1" dirty="0"/>
          </a:p>
          <a:p>
            <a:pPr eaLnBrk="0" hangingPunct="0"/>
            <a:r>
              <a:rPr lang="ru-RU" sz="2000" dirty="0">
                <a:cs typeface="Times New Roman" pitchFamily="18" charset="0"/>
              </a:rPr>
              <a:t>С другими устройствами компьютера микропроцессор связан несколькими группами проводников, называемых шинами. </a:t>
            </a:r>
          </a:p>
          <a:p>
            <a:pPr eaLnBrk="0" hangingPunct="0"/>
            <a:r>
              <a:rPr lang="ru-RU" sz="2000" dirty="0">
                <a:cs typeface="Times New Roman" pitchFamily="18" charset="0"/>
              </a:rPr>
              <a:t>Основных шин три: </a:t>
            </a:r>
          </a:p>
          <a:p>
            <a:pPr eaLnBrk="0" hangingPunct="0"/>
            <a:r>
              <a:rPr lang="ru-RU" sz="2000" dirty="0">
                <a:cs typeface="Times New Roman" pitchFamily="18" charset="0"/>
              </a:rPr>
              <a:t>шина данных, </a:t>
            </a:r>
          </a:p>
          <a:p>
            <a:pPr eaLnBrk="0" hangingPunct="0"/>
            <a:r>
              <a:rPr lang="ru-RU" sz="2000" dirty="0">
                <a:cs typeface="Times New Roman" pitchFamily="18" charset="0"/>
              </a:rPr>
              <a:t>адресная шина и </a:t>
            </a:r>
          </a:p>
          <a:p>
            <a:pPr eaLnBrk="0" hangingPunct="0"/>
            <a:r>
              <a:rPr lang="ru-RU" sz="2000" dirty="0">
                <a:cs typeface="Times New Roman" pitchFamily="18" charset="0"/>
              </a:rPr>
              <a:t>шина управления. </a:t>
            </a:r>
            <a:endParaRPr lang="ru-RU" sz="2000" dirty="0"/>
          </a:p>
        </p:txBody>
      </p:sp>
      <p:graphicFrame>
        <p:nvGraphicFramePr>
          <p:cNvPr id="239619" name="Group 3"/>
          <p:cNvGraphicFramePr>
            <a:graphicFrameLocks noGrp="1"/>
          </p:cNvGraphicFramePr>
          <p:nvPr/>
        </p:nvGraphicFramePr>
        <p:xfrm>
          <a:off x="4572000" y="2205038"/>
          <a:ext cx="4321175" cy="3816351"/>
        </p:xfrm>
        <a:graphic>
          <a:graphicData uri="http://schemas.openxmlformats.org/drawingml/2006/table">
            <a:tbl>
              <a:tblPr/>
              <a:tblGrid>
                <a:gridCol w="1376363"/>
                <a:gridCol w="1374775"/>
                <a:gridCol w="1570037"/>
              </a:tblGrid>
              <a:tr h="871538">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endParaRPr kumimoji="0" lang="ru-RU" sz="1800" b="0" i="0" u="none" strike="noStrike" cap="none" normalizeH="0" baseline="0" dirty="0" smtClean="0">
                        <a:ln>
                          <a:noFill/>
                        </a:ln>
                        <a:solidFill>
                          <a:srgbClr val="00000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dirty="0" smtClean="0">
                          <a:ln>
                            <a:noFill/>
                          </a:ln>
                          <a:solidFill>
                            <a:srgbClr val="000000"/>
                          </a:solidFill>
                          <a:effectLst/>
                          <a:latin typeface="Times New Roman" pitchFamily="18" charset="0"/>
                          <a:cs typeface="Times New Roman" pitchFamily="18" charset="0"/>
                        </a:rPr>
                        <a:t>Модель МП </a:t>
                      </a:r>
                      <a:endParaRPr kumimoji="0" lang="ru-RU" sz="18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dirty="0" smtClean="0">
                          <a:ln>
                            <a:noFill/>
                          </a:ln>
                          <a:solidFill>
                            <a:srgbClr val="000000"/>
                          </a:solidFill>
                          <a:effectLst/>
                          <a:latin typeface="Times New Roman" pitchFamily="18" charset="0"/>
                          <a:cs typeface="Times New Roman" pitchFamily="18" charset="0"/>
                        </a:rPr>
                        <a:t>Год выпуска</a:t>
                      </a:r>
                      <a:endParaRPr kumimoji="0" lang="ru-RU" sz="18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Частота [Мгц]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8086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1978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4- 12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8300">
                <a:tc>
                  <a:txBody>
                    <a:bodyPr/>
                    <a:lstStyle/>
                    <a:p>
                      <a:pPr marL="0" marR="0" lvl="0" indent="0" algn="l"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80286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1982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8-20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8300">
                <a:tc>
                  <a:txBody>
                    <a:bodyPr/>
                    <a:lstStyle/>
                    <a:p>
                      <a:pPr marL="0" marR="0" lvl="0" indent="0" algn="l"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80386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1985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25 - 40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8300">
                <a:tc>
                  <a:txBody>
                    <a:bodyPr/>
                    <a:lstStyle/>
                    <a:p>
                      <a:pPr marL="0" marR="0" lvl="0" indent="0" algn="l"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80486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1989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33 - 50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8300">
                <a:tc>
                  <a:txBody>
                    <a:bodyPr/>
                    <a:lstStyle/>
                    <a:p>
                      <a:pPr marL="0" marR="0" lvl="0" indent="0" algn="l"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Pentium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1993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60 - 300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8300">
                <a:tc>
                  <a:txBody>
                    <a:bodyPr/>
                    <a:lstStyle/>
                    <a:p>
                      <a:pPr marL="0" marR="0" lvl="0" indent="0" algn="l"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Pentium II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1997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300-400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8300">
                <a:tc>
                  <a:txBody>
                    <a:bodyPr/>
                    <a:lstStyle/>
                    <a:p>
                      <a:pPr marL="0" marR="0" lvl="0" indent="0" algn="l"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Pentium III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1999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450 - 1000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8300">
                <a:tc>
                  <a:txBody>
                    <a:bodyPr/>
                    <a:lstStyle/>
                    <a:p>
                      <a:pPr marL="0" marR="0" lvl="0" indent="0" algn="l"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Pentium IV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2000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0000"/>
                        <a:buFont typeface="Wingdings" pitchFamily="2" charset="2"/>
                        <a:buNone/>
                        <a:tabLst/>
                      </a:pPr>
                      <a:r>
                        <a:rPr kumimoji="0" lang="ru-RU" sz="1800" b="0" i="0" u="none" strike="noStrike" cap="none" normalizeH="0" baseline="0" smtClean="0">
                          <a:ln>
                            <a:noFill/>
                          </a:ln>
                          <a:solidFill>
                            <a:srgbClr val="000000"/>
                          </a:solidFill>
                          <a:effectLst/>
                          <a:latin typeface="Times New Roman" pitchFamily="18" charset="0"/>
                          <a:cs typeface="Times New Roman" pitchFamily="18" charset="0"/>
                        </a:rPr>
                        <a:t>1500 </a:t>
                      </a:r>
                      <a:endParaRPr kumimoji="0" lang="ru-RU" sz="18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9261" name="Rectangle 47"/>
          <p:cNvSpPr>
            <a:spLocks noGrp="1" noChangeArrowheads="1"/>
          </p:cNvSpPr>
          <p:nvPr>
            <p:ph type="title"/>
          </p:nvPr>
        </p:nvSpPr>
        <p:spPr>
          <a:xfrm>
            <a:off x="446088" y="285729"/>
            <a:ext cx="8229600" cy="785818"/>
          </a:xfrm>
          <a:noFill/>
        </p:spPr>
        <p:txBody>
          <a:bodyPr>
            <a:normAutofit/>
          </a:bodyPr>
          <a:lstStyle/>
          <a:p>
            <a:pPr eaLnBrk="1" hangingPunct="1"/>
            <a:r>
              <a:rPr lang="ru-RU" sz="3600" b="1" dirty="0" smtClean="0">
                <a:latin typeface="Times New Roman" pitchFamily="18" charset="0"/>
                <a:cs typeface="Times New Roman" pitchFamily="18" charset="0"/>
              </a:rPr>
              <a:t>Типы микропроцессоров.</a:t>
            </a:r>
          </a:p>
        </p:txBody>
      </p:sp>
      <p:sp>
        <p:nvSpPr>
          <p:cNvPr id="9262" name="Номер слайда 4"/>
          <p:cNvSpPr>
            <a:spLocks noGrp="1"/>
          </p:cNvSpPr>
          <p:nvPr>
            <p:ph type="sldNum" sz="quarter" idx="12"/>
          </p:nvPr>
        </p:nvSpPr>
        <p:spPr>
          <a:noFill/>
        </p:spPr>
        <p:txBody>
          <a:bodyPr/>
          <a:lstStyle/>
          <a:p>
            <a:fld id="{F7974EF1-E13B-4863-825B-C37D60337BC9}" type="slidenum">
              <a:rPr lang="ru-RU" smtClean="0"/>
              <a:pPr/>
              <a:t>9</a:t>
            </a:fld>
            <a:endParaRPr lang="ru-RU" smtClean="0"/>
          </a:p>
        </p:txBody>
      </p:sp>
    </p:spTree>
  </p:cSld>
  <p:clrMapOvr>
    <a:masterClrMapping/>
  </p:clrMapOvr>
  <p:transition>
    <p:cover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ru-RU" sz="3600" b="1" smtClean="0">
                <a:latin typeface="Times New Roman" pitchFamily="18" charset="0"/>
                <a:cs typeface="Times New Roman" pitchFamily="18" charset="0"/>
              </a:rPr>
              <a:t>Процессор.</a:t>
            </a:r>
          </a:p>
        </p:txBody>
      </p:sp>
      <p:sp>
        <p:nvSpPr>
          <p:cNvPr id="10247" name="Номер слайда 6"/>
          <p:cNvSpPr>
            <a:spLocks noGrp="1"/>
          </p:cNvSpPr>
          <p:nvPr>
            <p:ph type="sldNum" sz="quarter" idx="12"/>
          </p:nvPr>
        </p:nvSpPr>
        <p:spPr>
          <a:noFill/>
        </p:spPr>
        <p:txBody>
          <a:bodyPr/>
          <a:lstStyle/>
          <a:p>
            <a:fld id="{57273860-732B-4441-95AF-F8C19497F5F3}" type="slidenum">
              <a:rPr lang="ru-RU" smtClean="0">
                <a:cs typeface="Times New Roman" pitchFamily="18" charset="0"/>
              </a:rPr>
              <a:pPr/>
              <a:t>10</a:t>
            </a:fld>
            <a:endParaRPr lang="ru-RU" smtClean="0">
              <a:cs typeface="Times New Roman" pitchFamily="18" charset="0"/>
            </a:endParaRPr>
          </a:p>
        </p:txBody>
      </p:sp>
      <p:sp>
        <p:nvSpPr>
          <p:cNvPr id="10243" name="Rectangle 3"/>
          <p:cNvSpPr>
            <a:spLocks noGrp="1" noChangeArrowheads="1"/>
          </p:cNvSpPr>
          <p:nvPr>
            <p:ph sz="quarter" idx="1"/>
          </p:nvPr>
        </p:nvSpPr>
        <p:spPr>
          <a:xfrm>
            <a:off x="285751" y="1571612"/>
            <a:ext cx="6715142" cy="5286388"/>
          </a:xfrm>
        </p:spPr>
        <p:txBody>
          <a:bodyPr>
            <a:normAutofit/>
          </a:bodyPr>
          <a:lstStyle/>
          <a:p>
            <a:pPr marL="0" indent="0" eaLnBrk="1" hangingPunct="1">
              <a:buFont typeface="Wingdings" pitchFamily="2" charset="2"/>
              <a:buNone/>
            </a:pPr>
            <a:r>
              <a:rPr lang="ru-RU" sz="1800" dirty="0" smtClean="0">
                <a:latin typeface="Times New Roman" pitchFamily="18" charset="0"/>
                <a:cs typeface="Times New Roman" pitchFamily="18" charset="0"/>
              </a:rPr>
              <a:t>Процессор аппаратно реализуется на большой интегральной схеме (БИС). Большая интегральная схема представляет собой маленькую плоскую полупроводниковую пластину размером примерно 20х20 мм, заключенную в плоский корпус с рядами металлических штырьков (контактов).</a:t>
            </a:r>
          </a:p>
          <a:p>
            <a:pPr marL="0" indent="0" eaLnBrk="1" hangingPunct="1">
              <a:buFont typeface="Wingdings" pitchFamily="2" charset="2"/>
              <a:buNone/>
            </a:pPr>
            <a:r>
              <a:rPr lang="ru-RU" sz="1800" dirty="0" smtClean="0">
                <a:latin typeface="Times New Roman" pitchFamily="18" charset="0"/>
                <a:cs typeface="Times New Roman" pitchFamily="18" charset="0"/>
              </a:rPr>
              <a:t>Использование современных высоких технологий позволяет разместить на БИС процессора огромное количество (42 миллиона в процессоре </a:t>
            </a:r>
            <a:r>
              <a:rPr lang="ru-RU" sz="1800" dirty="0" err="1" smtClean="0">
                <a:latin typeface="Times New Roman" pitchFamily="18" charset="0"/>
                <a:cs typeface="Times New Roman" pitchFamily="18" charset="0"/>
              </a:rPr>
              <a:t>Pentium</a:t>
            </a:r>
            <a:r>
              <a:rPr lang="ru-RU" sz="1800" dirty="0" smtClean="0">
                <a:latin typeface="Times New Roman" pitchFamily="18" charset="0"/>
                <a:cs typeface="Times New Roman" pitchFamily="18" charset="0"/>
              </a:rPr>
              <a:t> 4) функциональных элементов (переключателей), размеры которых составляют всего около 0,18 микрон (1 микрон = 10</a:t>
            </a:r>
            <a:r>
              <a:rPr lang="ru-RU" sz="1800" baseline="30000" dirty="0" smtClean="0">
                <a:latin typeface="Times New Roman" pitchFamily="18" charset="0"/>
                <a:cs typeface="Times New Roman" pitchFamily="18" charset="0"/>
              </a:rPr>
              <a:t>-6</a:t>
            </a:r>
            <a:r>
              <a:rPr lang="ru-RU" sz="1800" dirty="0" smtClean="0">
                <a:latin typeface="Times New Roman" pitchFamily="18" charset="0"/>
                <a:cs typeface="Times New Roman" pitchFamily="18" charset="0"/>
              </a:rPr>
              <a:t> метра).</a:t>
            </a:r>
          </a:p>
          <a:p>
            <a:pPr marL="0" indent="0" eaLnBrk="1" hangingPunct="1">
              <a:buFont typeface="Wingdings" pitchFamily="2" charset="2"/>
              <a:buNone/>
            </a:pPr>
            <a:r>
              <a:rPr lang="ru-RU" sz="1800" dirty="0" smtClean="0">
                <a:latin typeface="Times New Roman" pitchFamily="18" charset="0"/>
                <a:cs typeface="Times New Roman" pitchFamily="18" charset="0"/>
              </a:rPr>
              <a:t>Эти элементы образуют сложную структуру, что позволяет процессору производить обработку информации (например, складывать числа) с очень высокой скоростью. Современные процессоры обладают большим быстродействием, например, процессор </a:t>
            </a:r>
            <a:r>
              <a:rPr lang="ru-RU" sz="1800" dirty="0" err="1" smtClean="0">
                <a:latin typeface="Times New Roman" pitchFamily="18" charset="0"/>
                <a:cs typeface="Times New Roman" pitchFamily="18" charset="0"/>
              </a:rPr>
              <a:t>Pentium</a:t>
            </a:r>
            <a:r>
              <a:rPr lang="ru-RU" sz="1800" dirty="0" smtClean="0">
                <a:latin typeface="Times New Roman" pitchFamily="18" charset="0"/>
                <a:cs typeface="Times New Roman" pitchFamily="18" charset="0"/>
              </a:rPr>
              <a:t> 4 может выполнять обработку информации с частотой в 2 ГГц (выполнять 2 миллиарда операций в секунду). </a:t>
            </a:r>
          </a:p>
        </p:txBody>
      </p:sp>
      <p:pic>
        <p:nvPicPr>
          <p:cNvPr id="10244" name="Picture 4" descr="proc2"/>
          <p:cNvPicPr>
            <a:picLocks noChangeAspect="1" noChangeArrowheads="1"/>
          </p:cNvPicPr>
          <p:nvPr/>
        </p:nvPicPr>
        <p:blipFill>
          <a:blip r:embed="rId2"/>
          <a:srcRect/>
          <a:stretch>
            <a:fillRect/>
          </a:stretch>
        </p:blipFill>
        <p:spPr bwMode="auto">
          <a:xfrm>
            <a:off x="7000892" y="2857496"/>
            <a:ext cx="1928812" cy="1849438"/>
          </a:xfrm>
          <a:prstGeom prst="rect">
            <a:avLst/>
          </a:prstGeom>
          <a:noFill/>
          <a:ln w="9525">
            <a:noFill/>
            <a:miter lim="800000"/>
            <a:headEnd/>
            <a:tailEnd/>
          </a:ln>
        </p:spPr>
      </p:pic>
      <p:pic>
        <p:nvPicPr>
          <p:cNvPr id="10245" name="Picture 5" descr="proc1"/>
          <p:cNvPicPr>
            <a:picLocks noChangeAspect="1" noChangeArrowheads="1"/>
          </p:cNvPicPr>
          <p:nvPr/>
        </p:nvPicPr>
        <p:blipFill>
          <a:blip r:embed="rId3"/>
          <a:srcRect/>
          <a:stretch>
            <a:fillRect/>
          </a:stretch>
        </p:blipFill>
        <p:spPr bwMode="auto">
          <a:xfrm>
            <a:off x="7000892" y="500042"/>
            <a:ext cx="2000250" cy="2300288"/>
          </a:xfrm>
          <a:prstGeom prst="rect">
            <a:avLst/>
          </a:prstGeom>
          <a:noFill/>
          <a:ln w="9525">
            <a:noFill/>
            <a:miter lim="800000"/>
            <a:headEnd/>
            <a:tailEnd/>
          </a:ln>
        </p:spPr>
      </p:pic>
      <p:pic>
        <p:nvPicPr>
          <p:cNvPr id="10246" name="Picture 6" descr="proc3"/>
          <p:cNvPicPr>
            <a:picLocks noChangeAspect="1" noChangeArrowheads="1"/>
          </p:cNvPicPr>
          <p:nvPr/>
        </p:nvPicPr>
        <p:blipFill>
          <a:blip r:embed="rId4"/>
          <a:srcRect/>
          <a:stretch>
            <a:fillRect/>
          </a:stretch>
        </p:blipFill>
        <p:spPr bwMode="auto">
          <a:xfrm>
            <a:off x="7000892" y="4786322"/>
            <a:ext cx="1928812" cy="1736725"/>
          </a:xfrm>
          <a:prstGeom prst="rect">
            <a:avLst/>
          </a:prstGeom>
          <a:noFill/>
          <a:ln w="9525">
            <a:noFill/>
            <a:miter lim="800000"/>
            <a:headEnd/>
            <a:tailEnd/>
          </a:ln>
        </p:spPr>
      </p:pic>
    </p:spTree>
  </p:cSld>
  <p:clrMapOvr>
    <a:masterClrMapping/>
  </p:clrMapOvr>
  <p:transition>
    <p:cover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10" name="Rectangle 2"/>
          <p:cNvSpPr>
            <a:spLocks noGrp="1" noChangeArrowheads="1"/>
          </p:cNvSpPr>
          <p:nvPr>
            <p:ph type="title"/>
          </p:nvPr>
        </p:nvSpPr>
        <p:spPr>
          <a:xfrm>
            <a:off x="142844" y="142852"/>
            <a:ext cx="8858312" cy="928694"/>
          </a:xfrm>
        </p:spPr>
        <p:txBody>
          <a:bodyPr>
            <a:normAutofit fontScale="90000"/>
          </a:bodyPr>
          <a:lstStyle/>
          <a:p>
            <a:pPr eaLnBrk="1" hangingPunct="1"/>
            <a:r>
              <a:rPr lang="ru-RU" sz="3200" b="1" dirty="0" smtClean="0"/>
              <a:t>Выписка из каталога </a:t>
            </a:r>
            <a:br>
              <a:rPr lang="ru-RU" sz="3200" b="1" dirty="0" smtClean="0"/>
            </a:br>
            <a:r>
              <a:rPr lang="ru-RU" sz="3200" b="1" dirty="0" smtClean="0"/>
              <a:t>Технические характеристики процессора</a:t>
            </a:r>
            <a:r>
              <a:rPr lang="ru-RU" sz="3200" dirty="0" smtClean="0"/>
              <a:t> </a:t>
            </a:r>
          </a:p>
        </p:txBody>
      </p:sp>
      <p:sp>
        <p:nvSpPr>
          <p:cNvPr id="11311" name="Rectangle 3"/>
          <p:cNvSpPr>
            <a:spLocks noGrp="1" noChangeArrowheads="1"/>
          </p:cNvSpPr>
          <p:nvPr>
            <p:ph type="body" sz="half" idx="1"/>
          </p:nvPr>
        </p:nvSpPr>
        <p:spPr>
          <a:xfrm>
            <a:off x="214282" y="1643050"/>
            <a:ext cx="8686800" cy="592138"/>
          </a:xfrm>
        </p:spPr>
        <p:txBody>
          <a:bodyPr>
            <a:normAutofit/>
          </a:bodyPr>
          <a:lstStyle/>
          <a:p>
            <a:pPr eaLnBrk="1" hangingPunct="1">
              <a:buFont typeface="Wingdings" pitchFamily="2" charset="2"/>
              <a:buNone/>
            </a:pPr>
            <a:r>
              <a:rPr lang="ru-RU" sz="1600" b="1" dirty="0" smtClean="0"/>
              <a:t>Наименование</a:t>
            </a:r>
            <a:r>
              <a:rPr lang="ru-RU" sz="1600" dirty="0" smtClean="0"/>
              <a:t/>
            </a:r>
            <a:br>
              <a:rPr lang="ru-RU" sz="1600" dirty="0" smtClean="0"/>
            </a:br>
            <a:r>
              <a:rPr lang="ru-RU" sz="1600" dirty="0" smtClean="0"/>
              <a:t>Процессор </a:t>
            </a:r>
            <a:r>
              <a:rPr lang="ru-RU" sz="1600" dirty="0" err="1" smtClean="0"/>
              <a:t>Intel</a:t>
            </a:r>
            <a:r>
              <a:rPr lang="ru-RU" sz="1600" dirty="0" smtClean="0"/>
              <a:t> </a:t>
            </a:r>
            <a:r>
              <a:rPr lang="ru-RU" sz="1600" dirty="0" err="1" smtClean="0"/>
              <a:t>Core</a:t>
            </a:r>
            <a:r>
              <a:rPr lang="ru-RU" sz="1600" dirty="0" smtClean="0"/>
              <a:t> 2 </a:t>
            </a:r>
            <a:r>
              <a:rPr lang="ru-RU" sz="1600" dirty="0" err="1" smtClean="0"/>
              <a:t>Duo</a:t>
            </a:r>
            <a:r>
              <a:rPr lang="ru-RU" sz="1600" dirty="0" smtClean="0"/>
              <a:t> E6300, 1,86GHz, 2Mb, 1066MHz  Socket-775 OEM </a:t>
            </a:r>
          </a:p>
        </p:txBody>
      </p:sp>
      <p:graphicFrame>
        <p:nvGraphicFramePr>
          <p:cNvPr id="229678" name="Group 302"/>
          <p:cNvGraphicFramePr>
            <a:graphicFrameLocks noGrp="1"/>
          </p:cNvGraphicFramePr>
          <p:nvPr>
            <p:ph sz="half" idx="2"/>
          </p:nvPr>
        </p:nvGraphicFramePr>
        <p:xfrm>
          <a:off x="179388" y="2487613"/>
          <a:ext cx="8856662" cy="4261104"/>
        </p:xfrm>
        <a:graphic>
          <a:graphicData uri="http://schemas.openxmlformats.org/drawingml/2006/table">
            <a:tbl>
              <a:tblPr/>
              <a:tblGrid>
                <a:gridCol w="2376487"/>
                <a:gridCol w="6480175"/>
              </a:tblGrid>
              <a:tr h="180975">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Arial" charset="0"/>
                        </a:rPr>
                        <a:t>Частота шины</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1066 </a:t>
                      </a:r>
                      <a:r>
                        <a:rPr kumimoji="0" lang="ru-RU" sz="1400" b="1" i="1" u="none" strike="noStrike" cap="none" normalizeH="0" baseline="0" smtClean="0">
                          <a:ln>
                            <a:noFill/>
                          </a:ln>
                          <a:solidFill>
                            <a:schemeClr val="tx1"/>
                          </a:solidFill>
                          <a:effectLst/>
                          <a:latin typeface="Times New Roman" pitchFamily="18" charset="0"/>
                          <a:ea typeface="Times New Roman" pitchFamily="18" charset="0"/>
                          <a:cs typeface="Arial" charset="0"/>
                        </a:rPr>
                        <a:t>МГц</a:t>
                      </a: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180975">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H-Threading</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нет</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0">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Ядро</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Conroe </a:t>
                      </a:r>
                      <a:r>
                        <a:rPr kumimoji="0" lang="ru-RU" sz="1400" b="1" i="1" u="none" strike="noStrike" cap="none" normalizeH="0" baseline="0" smtClean="0">
                          <a:ln>
                            <a:noFill/>
                          </a:ln>
                          <a:solidFill>
                            <a:schemeClr val="tx1"/>
                          </a:solidFill>
                          <a:effectLst/>
                          <a:latin typeface="Times New Roman" pitchFamily="18" charset="0"/>
                          <a:ea typeface="Times New Roman" pitchFamily="18" charset="0"/>
                          <a:cs typeface="Arial" charset="0"/>
                        </a:rPr>
                        <a:t> </a:t>
                      </a:r>
                      <a:endPar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0">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Умножение</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7 </a:t>
                      </a:r>
                      <a:r>
                        <a:rPr kumimoji="0" lang="ru-RU" sz="1400" b="1" i="1" u="none" strike="noStrike" cap="none" normalizeH="0" baseline="0" smtClean="0">
                          <a:ln>
                            <a:noFill/>
                          </a:ln>
                          <a:solidFill>
                            <a:schemeClr val="tx1"/>
                          </a:solidFill>
                          <a:effectLst/>
                          <a:latin typeface="Times New Roman" pitchFamily="18" charset="0"/>
                          <a:ea typeface="Times New Roman" pitchFamily="18" charset="0"/>
                          <a:cs typeface="Arial" charset="0"/>
                        </a:rPr>
                        <a:t> </a:t>
                      </a:r>
                      <a:endPar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182563">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Socket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Socket LGA775 </a:t>
                      </a:r>
                      <a:r>
                        <a:rPr kumimoji="0" lang="ru-RU" sz="1400" b="1" i="1" u="none" strike="noStrike" cap="none" normalizeH="0" baseline="0" smtClean="0">
                          <a:ln>
                            <a:noFill/>
                          </a:ln>
                          <a:solidFill>
                            <a:schemeClr val="tx1"/>
                          </a:solidFill>
                          <a:effectLst/>
                          <a:latin typeface="Times New Roman" pitchFamily="18" charset="0"/>
                          <a:ea typeface="Times New Roman" pitchFamily="18" charset="0"/>
                          <a:cs typeface="Arial" charset="0"/>
                        </a:rPr>
                        <a:t> </a:t>
                      </a:r>
                      <a:endPar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0">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Кэш L1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64x2 </a:t>
                      </a:r>
                      <a:r>
                        <a:rPr kumimoji="0" lang="ru-RU" sz="1400" b="1" i="1" u="none" strike="noStrike" cap="none" normalizeH="0" baseline="0" smtClean="0">
                          <a:ln>
                            <a:noFill/>
                          </a:ln>
                          <a:solidFill>
                            <a:schemeClr val="tx1"/>
                          </a:solidFill>
                          <a:effectLst/>
                          <a:latin typeface="Times New Roman" pitchFamily="18" charset="0"/>
                          <a:ea typeface="Times New Roman" pitchFamily="18" charset="0"/>
                          <a:cs typeface="Arial" charset="0"/>
                        </a:rPr>
                        <a:t>Кб</a:t>
                      </a: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0">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Кэш L2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2048 </a:t>
                      </a:r>
                      <a:r>
                        <a:rPr kumimoji="0" lang="ru-RU" sz="1400" b="1" i="1" u="none" strike="noStrike" cap="none" normalizeH="0" baseline="0" smtClean="0">
                          <a:ln>
                            <a:noFill/>
                          </a:ln>
                          <a:solidFill>
                            <a:schemeClr val="tx1"/>
                          </a:solidFill>
                          <a:effectLst/>
                          <a:latin typeface="Times New Roman" pitchFamily="18" charset="0"/>
                          <a:ea typeface="Times New Roman" pitchFamily="18" charset="0"/>
                          <a:cs typeface="Arial" charset="0"/>
                        </a:rPr>
                        <a:t>Кб</a:t>
                      </a: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0">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Рассеиваемая мощность</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65  </a:t>
                      </a:r>
                      <a:r>
                        <a:rPr kumimoji="0" lang="ru-RU" sz="1400" b="1" i="1" u="none" strike="noStrike" cap="none" normalizeH="0" baseline="0" smtClean="0">
                          <a:ln>
                            <a:noFill/>
                          </a:ln>
                          <a:solidFill>
                            <a:schemeClr val="tx1"/>
                          </a:solidFill>
                          <a:effectLst/>
                          <a:latin typeface="Times New Roman" pitchFamily="18" charset="0"/>
                          <a:ea typeface="Times New Roman" pitchFamily="18" charset="0"/>
                          <a:cs typeface="Arial" charset="0"/>
                        </a:rPr>
                        <a:t>Вт</a:t>
                      </a: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0">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Критическая температура</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61.4 </a:t>
                      </a:r>
                      <a:r>
                        <a:rPr kumimoji="0" lang="ru-RU" sz="1400" b="1" i="1" u="none" strike="noStrike" cap="none" normalizeH="0" baseline="0" smtClean="0">
                          <a:ln>
                            <a:noFill/>
                          </a:ln>
                          <a:solidFill>
                            <a:schemeClr val="tx1"/>
                          </a:solidFill>
                          <a:effectLst/>
                          <a:latin typeface="Times New Roman" pitchFamily="18" charset="0"/>
                          <a:ea typeface="Times New Roman" pitchFamily="18" charset="0"/>
                          <a:cs typeface="Arial" charset="0"/>
                        </a:rPr>
                        <a:t>°C</a:t>
                      </a: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0">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Технология</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65 </a:t>
                      </a:r>
                      <a:r>
                        <a:rPr kumimoji="0" lang="ru-RU" sz="1400" b="1" i="1" u="none" strike="noStrike" cap="none" normalizeH="0" baseline="0" smtClean="0">
                          <a:ln>
                            <a:noFill/>
                          </a:ln>
                          <a:solidFill>
                            <a:schemeClr val="tx1"/>
                          </a:solidFill>
                          <a:effectLst/>
                          <a:latin typeface="Times New Roman" pitchFamily="18" charset="0"/>
                          <a:ea typeface="Times New Roman" pitchFamily="18" charset="0"/>
                          <a:cs typeface="Arial" charset="0"/>
                        </a:rPr>
                        <a:t>нм</a:t>
                      </a: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147638">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Напряжение питания</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0.85-1.35 </a:t>
                      </a:r>
                      <a:r>
                        <a:rPr kumimoji="0" lang="ru-RU" sz="1400" b="1" i="1" u="none" strike="noStrike" cap="none" normalizeH="0" baseline="0" smtClean="0">
                          <a:ln>
                            <a:noFill/>
                          </a:ln>
                          <a:solidFill>
                            <a:schemeClr val="tx1"/>
                          </a:solidFill>
                          <a:effectLst/>
                          <a:latin typeface="Times New Roman" pitchFamily="18" charset="0"/>
                          <a:ea typeface="Times New Roman" pitchFamily="18" charset="0"/>
                          <a:cs typeface="Arial" charset="0"/>
                        </a:rPr>
                        <a:t>В</a:t>
                      </a: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0">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Корпус</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FC-PGA6 </a:t>
                      </a:r>
                      <a:r>
                        <a:rPr kumimoji="0" lang="ru-RU" sz="1400" b="1" i="1" u="none" strike="noStrike" cap="none" normalizeH="0" baseline="0" smtClean="0">
                          <a:ln>
                            <a:noFill/>
                          </a:ln>
                          <a:solidFill>
                            <a:schemeClr val="tx1"/>
                          </a:solidFill>
                          <a:effectLst/>
                          <a:latin typeface="Times New Roman" pitchFamily="18" charset="0"/>
                          <a:ea typeface="Times New Roman" pitchFamily="18" charset="0"/>
                          <a:cs typeface="Arial" charset="0"/>
                        </a:rPr>
                        <a:t> </a:t>
                      </a:r>
                      <a:endPar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r h="238125">
                <a:tc>
                  <a:txBody>
                    <a:bodyPr/>
                    <a:lstStyle/>
                    <a:p>
                      <a:pPr marL="469900" marR="0" lvl="0" indent="-46990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ea typeface="Times New Roman" pitchFamily="18" charset="0"/>
                          <a:cs typeface="Arial" charset="0"/>
                        </a:rPr>
                        <a:t>Дополнительная информация</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Arial" charset="0"/>
                        </a:rPr>
                        <a:t>Данный процессор требует для запуска материнскую плату поддерживающую PCG 06. Поддерживаются дополнительные наборы инструкций: SSE, SSE2, SSE3, поддерживается технология EVP (</a:t>
                      </a:r>
                      <a:r>
                        <a:rPr kumimoji="0" lang="ru-RU" sz="1400" b="1" i="0" u="none" strike="noStrike" cap="none" normalizeH="0" baseline="0" dirty="0" err="1" smtClean="0">
                          <a:ln>
                            <a:noFill/>
                          </a:ln>
                          <a:solidFill>
                            <a:schemeClr val="tx1"/>
                          </a:solidFill>
                          <a:effectLst/>
                          <a:latin typeface="Times New Roman" pitchFamily="18" charset="0"/>
                          <a:ea typeface="Times New Roman" pitchFamily="18" charset="0"/>
                          <a:cs typeface="Arial" charset="0"/>
                        </a:rPr>
                        <a:t>Enhanced</a:t>
                      </a: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Arial" charset="0"/>
                        </a:rPr>
                        <a:t> </a:t>
                      </a:r>
                      <a:r>
                        <a:rPr kumimoji="0" lang="ru-RU" sz="1400" b="1" i="0" u="none" strike="noStrike" cap="none" normalizeH="0" baseline="0" dirty="0" err="1" smtClean="0">
                          <a:ln>
                            <a:noFill/>
                          </a:ln>
                          <a:solidFill>
                            <a:schemeClr val="tx1"/>
                          </a:solidFill>
                          <a:effectLst/>
                          <a:latin typeface="Times New Roman" pitchFamily="18" charset="0"/>
                          <a:ea typeface="Times New Roman" pitchFamily="18" charset="0"/>
                          <a:cs typeface="Arial" charset="0"/>
                        </a:rPr>
                        <a:t>Virus</a:t>
                      </a: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Arial" charset="0"/>
                        </a:rPr>
                        <a:t> </a:t>
                      </a:r>
                      <a:r>
                        <a:rPr kumimoji="0" lang="ru-RU" sz="1400" b="1" i="0" u="none" strike="noStrike" cap="none" normalizeH="0" baseline="0" dirty="0" err="1" smtClean="0">
                          <a:ln>
                            <a:noFill/>
                          </a:ln>
                          <a:solidFill>
                            <a:schemeClr val="tx1"/>
                          </a:solidFill>
                          <a:effectLst/>
                          <a:latin typeface="Times New Roman" pitchFamily="18" charset="0"/>
                          <a:ea typeface="Times New Roman" pitchFamily="18" charset="0"/>
                          <a:cs typeface="Arial" charset="0"/>
                        </a:rPr>
                        <a:t>Protection</a:t>
                      </a: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Arial" charset="0"/>
                        </a:rPr>
                        <a:t>), поддерживается </a:t>
                      </a:r>
                      <a:r>
                        <a:rPr kumimoji="0" lang="ru-RU" sz="1400" b="1" i="0" u="none" strike="noStrike" cap="none" normalizeH="0" baseline="0" dirty="0" err="1" smtClean="0">
                          <a:ln>
                            <a:noFill/>
                          </a:ln>
                          <a:solidFill>
                            <a:schemeClr val="tx1"/>
                          </a:solidFill>
                          <a:effectLst/>
                          <a:latin typeface="Times New Roman" pitchFamily="18" charset="0"/>
                          <a:ea typeface="Times New Roman" pitchFamily="18" charset="0"/>
                          <a:cs typeface="Arial" charset="0"/>
                        </a:rPr>
                        <a:t>Intel</a:t>
                      </a: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Arial" charset="0"/>
                        </a:rPr>
                        <a:t> </a:t>
                      </a:r>
                      <a:r>
                        <a:rPr kumimoji="0" lang="ru-RU" sz="1400" b="1" i="0" u="none" strike="noStrike" cap="none" normalizeH="0" baseline="0" dirty="0" err="1" smtClean="0">
                          <a:ln>
                            <a:noFill/>
                          </a:ln>
                          <a:solidFill>
                            <a:schemeClr val="tx1"/>
                          </a:solidFill>
                          <a:effectLst/>
                          <a:latin typeface="Times New Roman" pitchFamily="18" charset="0"/>
                          <a:ea typeface="Times New Roman" pitchFamily="18" charset="0"/>
                          <a:cs typeface="Arial" charset="0"/>
                        </a:rPr>
                        <a:t>Virtualization</a:t>
                      </a: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Arial" charset="0"/>
                        </a:rPr>
                        <a:t> </a:t>
                      </a:r>
                      <a:r>
                        <a:rPr kumimoji="0" lang="ru-RU" sz="1400" b="1" i="0" u="none" strike="noStrike" cap="none" normalizeH="0" baseline="0" dirty="0" err="1" smtClean="0">
                          <a:ln>
                            <a:noFill/>
                          </a:ln>
                          <a:solidFill>
                            <a:schemeClr val="tx1"/>
                          </a:solidFill>
                          <a:effectLst/>
                          <a:latin typeface="Times New Roman" pitchFamily="18" charset="0"/>
                          <a:ea typeface="Times New Roman" pitchFamily="18" charset="0"/>
                          <a:cs typeface="Arial" charset="0"/>
                        </a:rPr>
                        <a:t>Technology</a:t>
                      </a: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Arial" charset="0"/>
                        </a:rPr>
                        <a:t>. </a:t>
                      </a:r>
                      <a:r>
                        <a:rPr kumimoji="0" lang="ru-RU" sz="1400" b="1" i="1" u="none" strike="noStrike" cap="none" normalizeH="0" baseline="0" dirty="0" smtClean="0">
                          <a:ln>
                            <a:noFill/>
                          </a:ln>
                          <a:solidFill>
                            <a:schemeClr val="tx1"/>
                          </a:solidFill>
                          <a:effectLst/>
                          <a:latin typeface="Times New Roman" pitchFamily="18" charset="0"/>
                          <a:ea typeface="Times New Roman" pitchFamily="18" charset="0"/>
                          <a:cs typeface="Arial" charset="0"/>
                        </a:rPr>
                        <a:t> </a:t>
                      </a:r>
                      <a:endPar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8F8F8"/>
                    </a:solidFill>
                  </a:tcPr>
                </a:tc>
              </a:tr>
            </a:tbl>
          </a:graphicData>
        </a:graphic>
      </p:graphicFrame>
      <p:sp>
        <p:nvSpPr>
          <p:cNvPr id="11313" name="Номер слайда 5"/>
          <p:cNvSpPr>
            <a:spLocks noGrp="1"/>
          </p:cNvSpPr>
          <p:nvPr>
            <p:ph type="sldNum" sz="quarter" idx="12"/>
          </p:nvPr>
        </p:nvSpPr>
        <p:spPr>
          <a:noFill/>
        </p:spPr>
        <p:txBody>
          <a:bodyPr/>
          <a:lstStyle/>
          <a:p>
            <a:fld id="{FB7BB942-871F-4F7E-A55B-C769D89D090D}" type="slidenum">
              <a:rPr lang="ru-RU" smtClean="0"/>
              <a:pPr/>
              <a:t>11</a:t>
            </a:fld>
            <a:endParaRPr lang="ru-RU" smtClean="0"/>
          </a:p>
        </p:txBody>
      </p:sp>
      <p:pic>
        <p:nvPicPr>
          <p:cNvPr id="11312" name="Picture 298" descr="87988"/>
          <p:cNvPicPr>
            <a:picLocks noChangeAspect="1" noChangeArrowheads="1"/>
          </p:cNvPicPr>
          <p:nvPr/>
        </p:nvPicPr>
        <p:blipFill>
          <a:blip r:embed="rId2"/>
          <a:srcRect/>
          <a:stretch>
            <a:fillRect/>
          </a:stretch>
        </p:blipFill>
        <p:spPr bwMode="auto">
          <a:xfrm>
            <a:off x="5724525" y="2492375"/>
            <a:ext cx="3311525" cy="2997200"/>
          </a:xfrm>
          <a:prstGeom prst="rect">
            <a:avLst/>
          </a:prstGeom>
          <a:noFill/>
          <a:ln w="9525">
            <a:noFill/>
            <a:miter lim="800000"/>
            <a:headEnd/>
            <a:tailEnd/>
          </a:ln>
        </p:spPr>
      </p:pic>
    </p:spTree>
  </p:cSld>
  <p:clrMapOvr>
    <a:masterClrMapping/>
  </p:clrMapOvr>
  <p:transition>
    <p:cover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ru-RU" sz="3600" b="1" smtClean="0">
                <a:latin typeface="Times New Roman" pitchFamily="18" charset="0"/>
                <a:cs typeface="Times New Roman" pitchFamily="18" charset="0"/>
              </a:rPr>
              <a:t>Словарь терминов</a:t>
            </a:r>
          </a:p>
        </p:txBody>
      </p:sp>
      <p:sp>
        <p:nvSpPr>
          <p:cNvPr id="12292" name="Номер слайда 3"/>
          <p:cNvSpPr>
            <a:spLocks noGrp="1"/>
          </p:cNvSpPr>
          <p:nvPr>
            <p:ph type="sldNum" sz="quarter" idx="12"/>
          </p:nvPr>
        </p:nvSpPr>
        <p:spPr>
          <a:noFill/>
        </p:spPr>
        <p:txBody>
          <a:bodyPr/>
          <a:lstStyle/>
          <a:p>
            <a:fld id="{233E237A-E7CB-47FC-B1C9-1507784FB3DF}" type="slidenum">
              <a:rPr lang="ru-RU" smtClean="0">
                <a:cs typeface="Times New Roman" pitchFamily="18" charset="0"/>
              </a:rPr>
              <a:pPr/>
              <a:t>12</a:t>
            </a:fld>
            <a:endParaRPr lang="ru-RU" smtClean="0">
              <a:cs typeface="Times New Roman" pitchFamily="18" charset="0"/>
            </a:endParaRPr>
          </a:p>
        </p:txBody>
      </p:sp>
      <p:sp>
        <p:nvSpPr>
          <p:cNvPr id="12291" name="Rectangle 3"/>
          <p:cNvSpPr>
            <a:spLocks noGrp="1" noChangeArrowheads="1"/>
          </p:cNvSpPr>
          <p:nvPr>
            <p:ph sz="quarter" idx="1"/>
          </p:nvPr>
        </p:nvSpPr>
        <p:spPr>
          <a:xfrm>
            <a:off x="250825" y="1828800"/>
            <a:ext cx="8713788" cy="4840288"/>
          </a:xfrm>
        </p:spPr>
        <p:txBody>
          <a:bodyPr>
            <a:normAutofit/>
          </a:bodyPr>
          <a:lstStyle/>
          <a:p>
            <a:pPr marL="0" indent="0" eaLnBrk="1" hangingPunct="1">
              <a:lnSpc>
                <a:spcPct val="80000"/>
              </a:lnSpc>
              <a:buFont typeface="Wingdings" pitchFamily="2" charset="2"/>
              <a:buNone/>
            </a:pPr>
            <a:r>
              <a:rPr lang="ru-RU" sz="2400" b="1" smtClean="0">
                <a:latin typeface="Times New Roman" pitchFamily="18" charset="0"/>
                <a:cs typeface="Times New Roman" pitchFamily="18" charset="0"/>
              </a:rPr>
              <a:t>Код процессора</a:t>
            </a:r>
            <a:r>
              <a:rPr lang="ru-RU" sz="2400" smtClean="0">
                <a:latin typeface="Times New Roman" pitchFamily="18" charset="0"/>
                <a:cs typeface="Times New Roman" pitchFamily="18" charset="0"/>
              </a:rPr>
              <a:t> </a:t>
            </a:r>
            <a:br>
              <a:rPr lang="ru-RU" sz="2400" smtClean="0">
                <a:latin typeface="Times New Roman" pitchFamily="18" charset="0"/>
                <a:cs typeface="Times New Roman" pitchFamily="18" charset="0"/>
              </a:rPr>
            </a:br>
            <a:r>
              <a:rPr lang="en-US" sz="2000" smtClean="0">
                <a:latin typeface="Times New Roman" pitchFamily="18" charset="0"/>
                <a:cs typeface="Times New Roman" pitchFamily="18" charset="0"/>
              </a:rPr>
              <a:t/>
            </a:r>
            <a:br>
              <a:rPr lang="en-US" sz="2000" smtClean="0">
                <a:latin typeface="Times New Roman" pitchFamily="18" charset="0"/>
                <a:cs typeface="Times New Roman" pitchFamily="18" charset="0"/>
              </a:rPr>
            </a:br>
            <a:r>
              <a:rPr lang="ru-RU" sz="2400" b="1" i="1" smtClean="0">
                <a:latin typeface="Times New Roman" pitchFamily="18" charset="0"/>
                <a:cs typeface="Times New Roman" pitchFamily="18" charset="0"/>
              </a:rPr>
              <a:t>Буквенно-числовая маркировка процессора, принятая его производителем. </a:t>
            </a:r>
            <a:r>
              <a:rPr lang="ru-RU" sz="2000" smtClean="0">
                <a:latin typeface="Times New Roman" pitchFamily="18" charset="0"/>
                <a:cs typeface="Times New Roman" pitchFamily="18" charset="0"/>
              </a:rPr>
              <a:t/>
            </a:r>
            <a:br>
              <a:rPr lang="ru-RU" sz="2000" smtClean="0">
                <a:latin typeface="Times New Roman" pitchFamily="18" charset="0"/>
                <a:cs typeface="Times New Roman" pitchFamily="18" charset="0"/>
              </a:rPr>
            </a:br>
            <a:r>
              <a:rPr lang="ru-RU" sz="2000" smtClean="0">
                <a:latin typeface="Times New Roman" pitchFamily="18" charset="0"/>
                <a:cs typeface="Times New Roman" pitchFamily="18" charset="0"/>
              </a:rPr>
              <a:t>Каждый производитель именует свои процессоры по собственному принципу, единого стандарта нет. Компания </a:t>
            </a:r>
            <a:r>
              <a:rPr lang="ru-RU" sz="2000" b="1" smtClean="0">
                <a:latin typeface="Times New Roman" pitchFamily="18" charset="0"/>
                <a:cs typeface="Times New Roman" pitchFamily="18" charset="0"/>
              </a:rPr>
              <a:t>Intel</a:t>
            </a:r>
            <a:r>
              <a:rPr lang="ru-RU" sz="2000" smtClean="0">
                <a:latin typeface="Times New Roman" pitchFamily="18" charset="0"/>
                <a:cs typeface="Times New Roman" pitchFamily="18" charset="0"/>
              </a:rPr>
              <a:t> сейчас отказалась от привычного обозначения своих процессоров, которое состояло из линейки и тактовой частоты процессора (например, Pentium IV 2.8 GHz). </a:t>
            </a:r>
          </a:p>
          <a:p>
            <a:pPr marL="0" indent="0" eaLnBrk="1" hangingPunct="1">
              <a:lnSpc>
                <a:spcPct val="80000"/>
              </a:lnSpc>
              <a:buFont typeface="Wingdings" pitchFamily="2" charset="2"/>
              <a:buNone/>
            </a:pPr>
            <a:r>
              <a:rPr lang="ru-RU" sz="2000" smtClean="0">
                <a:latin typeface="Times New Roman" pitchFamily="18" charset="0"/>
                <a:cs typeface="Times New Roman" pitchFamily="18" charset="0"/>
              </a:rPr>
              <a:t>Новая система именования CPU от Intel выстраивается по следующей схеме: </a:t>
            </a:r>
            <a:br>
              <a:rPr lang="ru-RU" sz="2000" smtClean="0">
                <a:latin typeface="Times New Roman" pitchFamily="18" charset="0"/>
                <a:cs typeface="Times New Roman" pitchFamily="18" charset="0"/>
              </a:rPr>
            </a:br>
            <a:r>
              <a:rPr lang="ru-RU" sz="2000" i="1" smtClean="0">
                <a:latin typeface="Times New Roman" pitchFamily="18" charset="0"/>
                <a:cs typeface="Times New Roman" pitchFamily="18" charset="0"/>
              </a:rPr>
              <a:t>основной брэнд</a:t>
            </a:r>
            <a:r>
              <a:rPr lang="ru-RU" sz="2000" smtClean="0">
                <a:latin typeface="Times New Roman" pitchFamily="18" charset="0"/>
                <a:cs typeface="Times New Roman" pitchFamily="18" charset="0"/>
              </a:rPr>
              <a:t> (</a:t>
            </a:r>
            <a:r>
              <a:rPr lang="ru-RU" sz="2000" b="1" smtClean="0">
                <a:latin typeface="Times New Roman" pitchFamily="18" charset="0"/>
                <a:cs typeface="Times New Roman" pitchFamily="18" charset="0"/>
              </a:rPr>
              <a:t>Intel</a:t>
            </a:r>
            <a:r>
              <a:rPr lang="ru-RU" sz="2000" smtClean="0">
                <a:latin typeface="Times New Roman" pitchFamily="18" charset="0"/>
                <a:cs typeface="Times New Roman" pitchFamily="18" charset="0"/>
              </a:rPr>
              <a:t>), </a:t>
            </a:r>
            <a:br>
              <a:rPr lang="ru-RU" sz="2000" smtClean="0">
                <a:latin typeface="Times New Roman" pitchFamily="18" charset="0"/>
                <a:cs typeface="Times New Roman" pitchFamily="18" charset="0"/>
              </a:rPr>
            </a:br>
            <a:r>
              <a:rPr lang="ru-RU" sz="2000" i="1" smtClean="0">
                <a:latin typeface="Times New Roman" pitchFamily="18" charset="0"/>
                <a:cs typeface="Times New Roman" pitchFamily="18" charset="0"/>
              </a:rPr>
              <a:t>линейка</a:t>
            </a:r>
            <a:r>
              <a:rPr lang="ru-RU" sz="2000" smtClean="0">
                <a:latin typeface="Times New Roman" pitchFamily="18" charset="0"/>
                <a:cs typeface="Times New Roman" pitchFamily="18" charset="0"/>
              </a:rPr>
              <a:t> (к примеру, </a:t>
            </a:r>
            <a:r>
              <a:rPr lang="ru-RU" sz="2000" b="1" smtClean="0">
                <a:latin typeface="Times New Roman" pitchFamily="18" charset="0"/>
                <a:cs typeface="Times New Roman" pitchFamily="18" charset="0"/>
              </a:rPr>
              <a:t>Pentium</a:t>
            </a:r>
            <a:r>
              <a:rPr lang="ru-RU" sz="2000" smtClean="0">
                <a:latin typeface="Times New Roman" pitchFamily="18" charset="0"/>
                <a:cs typeface="Times New Roman" pitchFamily="18" charset="0"/>
              </a:rPr>
              <a:t>, </a:t>
            </a:r>
            <a:r>
              <a:rPr lang="ru-RU" sz="2000" b="1" smtClean="0">
                <a:latin typeface="Times New Roman" pitchFamily="18" charset="0"/>
                <a:cs typeface="Times New Roman" pitchFamily="18" charset="0"/>
              </a:rPr>
              <a:t>Core 2 Extreme,</a:t>
            </a:r>
            <a:r>
              <a:rPr lang="ru-RU" sz="1800" smtClean="0">
                <a:latin typeface="Times New Roman" pitchFamily="18" charset="0"/>
                <a:cs typeface="Times New Roman" pitchFamily="18" charset="0"/>
              </a:rPr>
              <a:t> </a:t>
            </a:r>
            <a:r>
              <a:rPr lang="ru-RU" sz="2000" b="1" smtClean="0">
                <a:latin typeface="Times New Roman" pitchFamily="18" charset="0"/>
                <a:cs typeface="Times New Roman" pitchFamily="18" charset="0"/>
              </a:rPr>
              <a:t>Core 2 Duo, Core 2 Quad</a:t>
            </a:r>
            <a:r>
              <a:rPr lang="ru-RU" sz="2000" smtClean="0">
                <a:latin typeface="Times New Roman" pitchFamily="18" charset="0"/>
                <a:cs typeface="Times New Roman" pitchFamily="18" charset="0"/>
              </a:rPr>
              <a:t>), </a:t>
            </a:r>
            <a:br>
              <a:rPr lang="ru-RU" sz="2000" smtClean="0">
                <a:latin typeface="Times New Roman" pitchFamily="18" charset="0"/>
                <a:cs typeface="Times New Roman" pitchFamily="18" charset="0"/>
              </a:rPr>
            </a:br>
            <a:r>
              <a:rPr lang="ru-RU" sz="2000" i="1" smtClean="0">
                <a:latin typeface="Times New Roman" pitchFamily="18" charset="0"/>
                <a:cs typeface="Times New Roman" pitchFamily="18" charset="0"/>
              </a:rPr>
              <a:t>серия</a:t>
            </a:r>
            <a:r>
              <a:rPr lang="ru-RU" sz="2000" smtClean="0">
                <a:latin typeface="Times New Roman" pitchFamily="18" charset="0"/>
                <a:cs typeface="Times New Roman" pitchFamily="18" charset="0"/>
              </a:rPr>
              <a:t> (первая цифра в </a:t>
            </a:r>
            <a:r>
              <a:rPr lang="en-US" sz="2000" b="1" smtClean="0">
                <a:latin typeface="Times New Roman" pitchFamily="18" charset="0"/>
                <a:cs typeface="Times New Roman" pitchFamily="18" charset="0"/>
              </a:rPr>
              <a:t>P</a:t>
            </a:r>
            <a:r>
              <a:rPr lang="ru-RU" sz="2000" b="1" smtClean="0">
                <a:latin typeface="Times New Roman" pitchFamily="18" charset="0"/>
                <a:cs typeface="Times New Roman" pitchFamily="18" charset="0"/>
              </a:rPr>
              <a:t>rocessor number</a:t>
            </a:r>
            <a:r>
              <a:rPr lang="ru-RU" sz="2000" smtClean="0">
                <a:latin typeface="Times New Roman" pitchFamily="18" charset="0"/>
                <a:cs typeface="Times New Roman" pitchFamily="18" charset="0"/>
              </a:rPr>
              <a:t>, к примеру, </a:t>
            </a:r>
            <a:r>
              <a:rPr lang="ru-RU" sz="2000" b="1" smtClean="0">
                <a:latin typeface="Times New Roman" pitchFamily="18" charset="0"/>
                <a:cs typeface="Times New Roman" pitchFamily="18" charset="0"/>
              </a:rPr>
              <a:t>7xx </a:t>
            </a:r>
            <a:r>
              <a:rPr lang="ru-RU" sz="2000" smtClean="0">
                <a:latin typeface="Times New Roman" pitchFamily="18" charset="0"/>
                <a:cs typeface="Times New Roman" pitchFamily="18" charset="0"/>
              </a:rPr>
              <a:t>или </a:t>
            </a:r>
            <a:r>
              <a:rPr lang="ru-RU" sz="2000" b="1" smtClean="0">
                <a:latin typeface="Times New Roman" pitchFamily="18" charset="0"/>
                <a:cs typeface="Times New Roman" pitchFamily="18" charset="0"/>
              </a:rPr>
              <a:t>E6300</a:t>
            </a:r>
            <a:r>
              <a:rPr lang="ru-RU" sz="2000" smtClean="0">
                <a:latin typeface="Times New Roman" pitchFamily="18" charset="0"/>
                <a:cs typeface="Times New Roman" pitchFamily="18" charset="0"/>
              </a:rPr>
              <a:t>); </a:t>
            </a:r>
            <a:br>
              <a:rPr lang="ru-RU" sz="2000" smtClean="0">
                <a:latin typeface="Times New Roman" pitchFamily="18" charset="0"/>
                <a:cs typeface="Times New Roman" pitchFamily="18" charset="0"/>
              </a:rPr>
            </a:br>
            <a:r>
              <a:rPr lang="ru-RU" sz="2000" smtClean="0">
                <a:latin typeface="Times New Roman" pitchFamily="18" charset="0"/>
                <a:cs typeface="Times New Roman" pitchFamily="18" charset="0"/>
              </a:rPr>
              <a:t>уточнение в виде еще </a:t>
            </a:r>
            <a:r>
              <a:rPr lang="ru-RU" sz="2000" i="1" smtClean="0">
                <a:latin typeface="Times New Roman" pitchFamily="18" charset="0"/>
                <a:cs typeface="Times New Roman" pitchFamily="18" charset="0"/>
              </a:rPr>
              <a:t>двух цифр</a:t>
            </a:r>
            <a:r>
              <a:rPr lang="ru-RU" sz="2000" smtClean="0">
                <a:latin typeface="Times New Roman" pitchFamily="18" charset="0"/>
                <a:cs typeface="Times New Roman" pitchFamily="18" charset="0"/>
              </a:rPr>
              <a:t>, образующих вместе с первой уникальный идентификатор конкретной модели. </a:t>
            </a:r>
            <a:br>
              <a:rPr lang="ru-RU" sz="2000" smtClean="0">
                <a:latin typeface="Times New Roman" pitchFamily="18" charset="0"/>
                <a:cs typeface="Times New Roman" pitchFamily="18" charset="0"/>
              </a:rPr>
            </a:br>
            <a:r>
              <a:rPr lang="ru-RU" sz="2000" smtClean="0">
                <a:latin typeface="Times New Roman" pitchFamily="18" charset="0"/>
                <a:cs typeface="Times New Roman" pitchFamily="18" charset="0"/>
              </a:rPr>
              <a:t>В результате получается такое обозначение: </a:t>
            </a:r>
            <a:r>
              <a:rPr lang="ru-RU" sz="2000" b="1" smtClean="0">
                <a:latin typeface="Times New Roman" pitchFamily="18" charset="0"/>
                <a:cs typeface="Times New Roman" pitchFamily="18" charset="0"/>
              </a:rPr>
              <a:t>Intel Pentium M Processor 735 </a:t>
            </a:r>
            <a:r>
              <a:rPr lang="ru-RU" sz="2000" smtClean="0">
                <a:latin typeface="Times New Roman" pitchFamily="18" charset="0"/>
                <a:cs typeface="Times New Roman" pitchFamily="18" charset="0"/>
              </a:rPr>
              <a:t>или </a:t>
            </a:r>
            <a:r>
              <a:rPr lang="ru-RU" sz="2000" b="1" smtClean="0">
                <a:latin typeface="Times New Roman" pitchFamily="18" charset="0"/>
                <a:cs typeface="Times New Roman" pitchFamily="18" charset="0"/>
              </a:rPr>
              <a:t>Intel Core 2 Duo Processor</a:t>
            </a:r>
            <a:r>
              <a:rPr lang="ru-RU" sz="1800" b="1" smtClean="0">
                <a:latin typeface="Times New Roman" pitchFamily="18" charset="0"/>
                <a:cs typeface="Times New Roman" pitchFamily="18" charset="0"/>
              </a:rPr>
              <a:t> </a:t>
            </a:r>
            <a:r>
              <a:rPr lang="ru-RU" sz="2000" b="1" smtClean="0">
                <a:latin typeface="Times New Roman" pitchFamily="18" charset="0"/>
                <a:cs typeface="Times New Roman" pitchFamily="18" charset="0"/>
              </a:rPr>
              <a:t>E6300</a:t>
            </a:r>
            <a:r>
              <a:rPr lang="ru-RU" sz="2000" smtClean="0">
                <a:latin typeface="Times New Roman" pitchFamily="18" charset="0"/>
                <a:cs typeface="Times New Roman" pitchFamily="18" charset="0"/>
              </a:rPr>
              <a:t>. </a:t>
            </a:r>
          </a:p>
        </p:txBody>
      </p:sp>
    </p:spTree>
  </p:cSld>
  <p:clrMapOvr>
    <a:masterClrMapping/>
  </p:clrMapOvr>
  <p:transition>
    <p:cover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4"/>
          <p:cNvSpPr>
            <a:spLocks noGrp="1" noChangeArrowheads="1"/>
          </p:cNvSpPr>
          <p:nvPr>
            <p:ph type="title"/>
          </p:nvPr>
        </p:nvSpPr>
        <p:spPr>
          <a:noFill/>
        </p:spPr>
        <p:txBody>
          <a:bodyPr/>
          <a:lstStyle/>
          <a:p>
            <a:pPr eaLnBrk="1" hangingPunct="1"/>
            <a:r>
              <a:rPr lang="ru-RU" sz="3600" b="1" smtClean="0">
                <a:latin typeface="Times New Roman" pitchFamily="18" charset="0"/>
                <a:cs typeface="Times New Roman" pitchFamily="18" charset="0"/>
              </a:rPr>
              <a:t>Словарь терминов</a:t>
            </a:r>
          </a:p>
        </p:txBody>
      </p:sp>
      <p:sp>
        <p:nvSpPr>
          <p:cNvPr id="13316" name="Номер слайда 3"/>
          <p:cNvSpPr>
            <a:spLocks noGrp="1"/>
          </p:cNvSpPr>
          <p:nvPr>
            <p:ph type="sldNum" sz="quarter" idx="12"/>
          </p:nvPr>
        </p:nvSpPr>
        <p:spPr>
          <a:noFill/>
        </p:spPr>
        <p:txBody>
          <a:bodyPr/>
          <a:lstStyle/>
          <a:p>
            <a:fld id="{83428E4D-E0E0-466A-9681-445D6BDA780C}" type="slidenum">
              <a:rPr lang="ru-RU" smtClean="0">
                <a:cs typeface="Times New Roman" pitchFamily="18" charset="0"/>
              </a:rPr>
              <a:pPr/>
              <a:t>13</a:t>
            </a:fld>
            <a:endParaRPr lang="ru-RU" smtClean="0">
              <a:cs typeface="Times New Roman" pitchFamily="18" charset="0"/>
            </a:endParaRPr>
          </a:p>
        </p:txBody>
      </p:sp>
      <p:sp>
        <p:nvSpPr>
          <p:cNvPr id="13314" name="Rectangle 3"/>
          <p:cNvSpPr>
            <a:spLocks noGrp="1" noChangeArrowheads="1"/>
          </p:cNvSpPr>
          <p:nvPr>
            <p:ph sz="quarter" idx="1"/>
          </p:nvPr>
        </p:nvSpPr>
        <p:spPr>
          <a:xfrm>
            <a:off x="457200" y="1828800"/>
            <a:ext cx="8229600" cy="5029200"/>
          </a:xfrm>
        </p:spPr>
        <p:txBody>
          <a:bodyPr>
            <a:normAutofit/>
          </a:bodyPr>
          <a:lstStyle/>
          <a:p>
            <a:pPr marL="0" indent="0" eaLnBrk="1" hangingPunct="1">
              <a:lnSpc>
                <a:spcPct val="80000"/>
              </a:lnSpc>
              <a:buFont typeface="Wingdings" pitchFamily="2" charset="2"/>
              <a:buNone/>
            </a:pPr>
            <a:r>
              <a:rPr lang="ru-RU" sz="2400" b="1" dirty="0" smtClean="0">
                <a:latin typeface="Times New Roman" pitchFamily="18" charset="0"/>
                <a:cs typeface="Times New Roman" pitchFamily="18" charset="0"/>
              </a:rPr>
              <a:t>Ядро процессора </a:t>
            </a:r>
            <a:endParaRPr lang="ru-RU" sz="2400" dirty="0" smtClean="0">
              <a:latin typeface="Times New Roman" pitchFamily="18" charset="0"/>
              <a:cs typeface="Times New Roman" pitchFamily="18" charset="0"/>
            </a:endParaRPr>
          </a:p>
          <a:p>
            <a:pPr marL="0" indent="0" eaLnBrk="1" hangingPunct="1">
              <a:lnSpc>
                <a:spcPct val="80000"/>
              </a:lnSpc>
              <a:buFont typeface="Wingdings" pitchFamily="2" charset="2"/>
              <a:buNone/>
            </a:pPr>
            <a:r>
              <a:rPr lang="ru-RU" sz="2000" dirty="0" smtClean="0">
                <a:latin typeface="Times New Roman" pitchFamily="18" charset="0"/>
                <a:cs typeface="Times New Roman" pitchFamily="18" charset="0"/>
              </a:rPr>
              <a:t>Что такое ядро процессора? Это </a:t>
            </a:r>
            <a:r>
              <a:rPr lang="ru-RU" sz="2400" b="1" i="1" dirty="0" smtClean="0">
                <a:latin typeface="Times New Roman" pitchFamily="18" charset="0"/>
                <a:cs typeface="Times New Roman" pitchFamily="18" charset="0"/>
              </a:rPr>
              <a:t>непосредственно сам кристалл </a:t>
            </a:r>
            <a:r>
              <a:rPr lang="ru-RU" sz="2000" dirty="0" smtClean="0">
                <a:latin typeface="Times New Roman" pitchFamily="18" charset="0"/>
                <a:cs typeface="Times New Roman" pitchFamily="18" charset="0"/>
              </a:rPr>
              <a:t>площадью, примерно, один квадратный сантиметр, </a:t>
            </a:r>
            <a:r>
              <a:rPr lang="ru-RU" sz="2400" b="1" i="1" dirty="0" smtClean="0">
                <a:latin typeface="Times New Roman" pitchFamily="18" charset="0"/>
                <a:cs typeface="Times New Roman" pitchFamily="18" charset="0"/>
              </a:rPr>
              <a:t>на котором реализована принципиальная схема процессора</a:t>
            </a:r>
            <a:r>
              <a:rPr lang="ru-RU" sz="2000" dirty="0" smtClean="0">
                <a:latin typeface="Times New Roman" pitchFamily="18" charset="0"/>
                <a:cs typeface="Times New Roman" pitchFamily="18" charset="0"/>
              </a:rPr>
              <a:t>. </a:t>
            </a:r>
          </a:p>
          <a:p>
            <a:pPr marL="0" indent="0" eaLnBrk="1" hangingPunct="1">
              <a:lnSpc>
                <a:spcPct val="80000"/>
              </a:lnSpc>
              <a:buFont typeface="Wingdings" pitchFamily="2" charset="2"/>
              <a:buNone/>
            </a:pPr>
            <a:r>
              <a:rPr lang="ru-RU" sz="2000" dirty="0" smtClean="0">
                <a:latin typeface="Times New Roman" pitchFamily="18" charset="0"/>
                <a:cs typeface="Times New Roman" pitchFamily="18" charset="0"/>
              </a:rPr>
              <a:t>Ядро расположено на текстолитовой основе, по которой проходят контактные дорожки к ножкам или контактным площадкам, залито </a:t>
            </a:r>
            <a:r>
              <a:rPr lang="ru-RU" sz="2000" dirty="0" err="1" smtClean="0">
                <a:latin typeface="Times New Roman" pitchFamily="18" charset="0"/>
                <a:cs typeface="Times New Roman" pitchFamily="18" charset="0"/>
              </a:rPr>
              <a:t>термопастой</a:t>
            </a:r>
            <a:r>
              <a:rPr lang="ru-RU" sz="2000" dirty="0" smtClean="0">
                <a:latin typeface="Times New Roman" pitchFamily="18" charset="0"/>
                <a:cs typeface="Times New Roman" pitchFamily="18" charset="0"/>
              </a:rPr>
              <a:t> и убрано под защитную металлическую крышку. Соответственно N-ядерный процессор это N-кристаллов в одном корпусе.</a:t>
            </a:r>
            <a:endParaRPr lang="ru-RU" sz="2000" b="1" dirty="0" smtClean="0">
              <a:latin typeface="Times New Roman" pitchFamily="18" charset="0"/>
              <a:cs typeface="Times New Roman" pitchFamily="18" charset="0"/>
            </a:endParaRPr>
          </a:p>
          <a:p>
            <a:pPr marL="0" indent="0" eaLnBrk="1" hangingPunct="1">
              <a:lnSpc>
                <a:spcPct val="80000"/>
              </a:lnSpc>
              <a:buFont typeface="Wingdings" pitchFamily="2" charset="2"/>
              <a:buNone/>
            </a:pPr>
            <a:r>
              <a:rPr lang="ru-RU" sz="2400" b="1" dirty="0" smtClean="0">
                <a:latin typeface="Times New Roman" pitchFamily="18" charset="0"/>
                <a:cs typeface="Times New Roman" pitchFamily="18" charset="0"/>
              </a:rPr>
              <a:t>Количество ядер</a:t>
            </a:r>
            <a:r>
              <a:rPr lang="ru-RU" sz="2400" dirty="0" smtClean="0">
                <a:latin typeface="Times New Roman" pitchFamily="18" charset="0"/>
                <a:cs typeface="Times New Roman" pitchFamily="18" charset="0"/>
              </a:rPr>
              <a:t> (от 1 до 4  )</a:t>
            </a:r>
            <a:br>
              <a:rPr lang="ru-RU" sz="2400" dirty="0" smtClean="0">
                <a:latin typeface="Times New Roman" pitchFamily="18" charset="0"/>
                <a:cs typeface="Times New Roman" pitchFamily="18" charset="0"/>
              </a:rPr>
            </a:br>
            <a:r>
              <a:rPr lang="ru-RU" sz="2400" b="1" i="1" dirty="0" smtClean="0">
                <a:latin typeface="Times New Roman" pitchFamily="18" charset="0"/>
                <a:cs typeface="Times New Roman" pitchFamily="18" charset="0"/>
              </a:rPr>
              <a:t>Число ядер в процессоре. </a:t>
            </a: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Новая технология изготовления процессоров позволяет разместить в одном корпусе более одного ядра. Наличие нескольких ядер значительно увеличивает производительность процессора. </a:t>
            </a:r>
          </a:p>
          <a:p>
            <a:pPr marL="0" indent="0" eaLnBrk="1" hangingPunct="1">
              <a:lnSpc>
                <a:spcPct val="80000"/>
              </a:lnSpc>
              <a:buFont typeface="Wingdings" pitchFamily="2" charset="2"/>
              <a:buNone/>
            </a:pPr>
            <a:r>
              <a:rPr lang="ru-RU" sz="2000" dirty="0" smtClean="0">
                <a:latin typeface="Times New Roman" pitchFamily="18" charset="0"/>
                <a:cs typeface="Times New Roman" pitchFamily="18" charset="0"/>
              </a:rPr>
              <a:t>Например, в линейке </a:t>
            </a:r>
            <a:r>
              <a:rPr lang="ru-RU" sz="2000" b="1" dirty="0" err="1" smtClean="0">
                <a:latin typeface="Times New Roman" pitchFamily="18" charset="0"/>
                <a:cs typeface="Times New Roman" pitchFamily="18" charset="0"/>
              </a:rPr>
              <a:t>Core</a:t>
            </a:r>
            <a:r>
              <a:rPr lang="ru-RU" sz="2000" b="1" dirty="0" smtClean="0">
                <a:latin typeface="Times New Roman" pitchFamily="18" charset="0"/>
                <a:cs typeface="Times New Roman" pitchFamily="18" charset="0"/>
              </a:rPr>
              <a:t> 2 </a:t>
            </a:r>
            <a:r>
              <a:rPr lang="ru-RU" sz="2000" b="1" dirty="0" err="1" smtClean="0">
                <a:latin typeface="Times New Roman" pitchFamily="18" charset="0"/>
                <a:cs typeface="Times New Roman" pitchFamily="18" charset="0"/>
              </a:rPr>
              <a:t>Duo</a:t>
            </a:r>
            <a:r>
              <a:rPr lang="ru-RU" sz="2000" dirty="0" smtClean="0">
                <a:latin typeface="Times New Roman" pitchFamily="18" charset="0"/>
                <a:cs typeface="Times New Roman" pitchFamily="18" charset="0"/>
              </a:rPr>
              <a:t> используются </a:t>
            </a:r>
            <a:r>
              <a:rPr lang="ru-RU" sz="2000" dirty="0" err="1" smtClean="0">
                <a:latin typeface="Times New Roman" pitchFamily="18" charset="0"/>
                <a:cs typeface="Times New Roman" pitchFamily="18" charset="0"/>
              </a:rPr>
              <a:t>двухъядерные</a:t>
            </a:r>
            <a:r>
              <a:rPr lang="ru-RU" sz="2000" dirty="0" smtClean="0">
                <a:latin typeface="Times New Roman" pitchFamily="18" charset="0"/>
                <a:cs typeface="Times New Roman" pitchFamily="18" charset="0"/>
              </a:rPr>
              <a:t> процессоры, а в </a:t>
            </a:r>
            <a:r>
              <a:rPr lang="ru-RU" sz="2000" b="1" dirty="0" err="1" smtClean="0">
                <a:latin typeface="Times New Roman" pitchFamily="18" charset="0"/>
                <a:cs typeface="Times New Roman" pitchFamily="18" charset="0"/>
              </a:rPr>
              <a:t>Core</a:t>
            </a:r>
            <a:r>
              <a:rPr lang="ru-RU" sz="2000" b="1" dirty="0" smtClean="0">
                <a:latin typeface="Times New Roman" pitchFamily="18" charset="0"/>
                <a:cs typeface="Times New Roman" pitchFamily="18" charset="0"/>
              </a:rPr>
              <a:t> 2 </a:t>
            </a:r>
            <a:r>
              <a:rPr lang="ru-RU" sz="2000" b="1" dirty="0" err="1" smtClean="0">
                <a:latin typeface="Times New Roman" pitchFamily="18" charset="0"/>
                <a:cs typeface="Times New Roman" pitchFamily="18" charset="0"/>
              </a:rPr>
              <a:t>Quad</a:t>
            </a:r>
            <a:r>
              <a:rPr lang="ru-RU" sz="2000" dirty="0" smtClean="0">
                <a:latin typeface="Times New Roman" pitchFamily="18" charset="0"/>
                <a:cs typeface="Times New Roman" pitchFamily="18" charset="0"/>
              </a:rPr>
              <a:t> - </a:t>
            </a:r>
            <a:r>
              <a:rPr lang="ru-RU" sz="2000" dirty="0" err="1" smtClean="0">
                <a:latin typeface="Times New Roman" pitchFamily="18" charset="0"/>
                <a:cs typeface="Times New Roman" pitchFamily="18" charset="0"/>
              </a:rPr>
              <a:t>четырехъядерные</a:t>
            </a:r>
            <a:r>
              <a:rPr lang="ru-RU" sz="2000" dirty="0" smtClean="0">
                <a:latin typeface="Times New Roman" pitchFamily="18" charset="0"/>
                <a:cs typeface="Times New Roman" pitchFamily="18" charset="0"/>
              </a:rPr>
              <a:t>. </a:t>
            </a:r>
          </a:p>
        </p:txBody>
      </p:sp>
    </p:spTree>
  </p:cSld>
  <p:clrMapOvr>
    <a:masterClrMapping/>
  </p:clrMapOvr>
  <p:transition>
    <p:cover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4"/>
          <p:cNvSpPr>
            <a:spLocks noGrp="1" noChangeArrowheads="1"/>
          </p:cNvSpPr>
          <p:nvPr>
            <p:ph type="title"/>
          </p:nvPr>
        </p:nvSpPr>
        <p:spPr>
          <a:xfrm>
            <a:off x="301752" y="228600"/>
            <a:ext cx="8534400" cy="943228"/>
          </a:xfrm>
          <a:noFill/>
        </p:spPr>
        <p:txBody>
          <a:bodyPr/>
          <a:lstStyle/>
          <a:p>
            <a:pPr eaLnBrk="1" hangingPunct="1"/>
            <a:r>
              <a:rPr lang="ru-RU" sz="3600" b="1" smtClean="0">
                <a:latin typeface="Times New Roman" pitchFamily="18" charset="0"/>
                <a:cs typeface="Times New Roman" pitchFamily="18" charset="0"/>
              </a:rPr>
              <a:t>Словарь терминов</a:t>
            </a:r>
          </a:p>
        </p:txBody>
      </p:sp>
      <p:sp>
        <p:nvSpPr>
          <p:cNvPr id="14340" name="Номер слайда 3"/>
          <p:cNvSpPr>
            <a:spLocks noGrp="1"/>
          </p:cNvSpPr>
          <p:nvPr>
            <p:ph type="sldNum" sz="quarter" idx="12"/>
          </p:nvPr>
        </p:nvSpPr>
        <p:spPr>
          <a:xfrm>
            <a:off x="4361688" y="1026372"/>
            <a:ext cx="457200" cy="548480"/>
          </a:xfrm>
          <a:noFill/>
        </p:spPr>
        <p:txBody>
          <a:bodyPr/>
          <a:lstStyle/>
          <a:p>
            <a:fld id="{EF16A406-D8DF-42BD-9EA1-C1FBD5E13920}" type="slidenum">
              <a:rPr lang="ru-RU" smtClean="0">
                <a:cs typeface="Times New Roman" pitchFamily="18" charset="0"/>
              </a:rPr>
              <a:pPr/>
              <a:t>14</a:t>
            </a:fld>
            <a:endParaRPr lang="ru-RU" smtClean="0">
              <a:cs typeface="Times New Roman" pitchFamily="18" charset="0"/>
            </a:endParaRPr>
          </a:p>
        </p:txBody>
      </p:sp>
      <p:sp>
        <p:nvSpPr>
          <p:cNvPr id="14338" name="Rectangle 3"/>
          <p:cNvSpPr>
            <a:spLocks noGrp="1" noChangeArrowheads="1"/>
          </p:cNvSpPr>
          <p:nvPr>
            <p:ph sz="quarter" idx="1"/>
          </p:nvPr>
        </p:nvSpPr>
        <p:spPr>
          <a:xfrm>
            <a:off x="457200" y="1828800"/>
            <a:ext cx="8229600" cy="4314844"/>
          </a:xfrm>
        </p:spPr>
        <p:txBody>
          <a:bodyPr>
            <a:normAutofit/>
          </a:bodyPr>
          <a:lstStyle/>
          <a:p>
            <a:pPr marL="0" indent="0" eaLnBrk="1" hangingPunct="1">
              <a:buFont typeface="Wingdings" pitchFamily="2" charset="2"/>
              <a:buNone/>
            </a:pPr>
            <a:r>
              <a:rPr lang="ru-RU" sz="2400" b="1" smtClean="0">
                <a:solidFill>
                  <a:srgbClr val="333333"/>
                </a:solidFill>
                <a:latin typeface="Times New Roman" pitchFamily="18" charset="0"/>
                <a:ea typeface="Times New Roman" pitchFamily="18" charset="0"/>
                <a:cs typeface="Times New Roman" pitchFamily="18" charset="0"/>
              </a:rPr>
              <a:t>H-Threading</a:t>
            </a:r>
            <a:r>
              <a:rPr lang="ru-RU" sz="2400" b="1" smtClean="0">
                <a:latin typeface="Times New Roman" pitchFamily="18" charset="0"/>
                <a:ea typeface="Times New Roman" pitchFamily="18" charset="0"/>
                <a:cs typeface="Times New Roman" pitchFamily="18" charset="0"/>
              </a:rPr>
              <a:t> - </a:t>
            </a:r>
            <a:r>
              <a:rPr lang="ru-RU" b="1" smtClean="0">
                <a:latin typeface="Times New Roman" pitchFamily="18" charset="0"/>
                <a:ea typeface="Times New Roman" pitchFamily="18" charset="0"/>
                <a:cs typeface="Times New Roman" pitchFamily="18" charset="0"/>
              </a:rPr>
              <a:t>Поддержка HT </a:t>
            </a:r>
            <a:br>
              <a:rPr lang="ru-RU" b="1" smtClean="0">
                <a:latin typeface="Times New Roman" pitchFamily="18" charset="0"/>
                <a:ea typeface="Times New Roman" pitchFamily="18" charset="0"/>
                <a:cs typeface="Times New Roman" pitchFamily="18" charset="0"/>
              </a:rPr>
            </a:br>
            <a:r>
              <a:rPr lang="ru-RU" sz="2000" smtClean="0">
                <a:latin typeface="Times New Roman" pitchFamily="18" charset="0"/>
                <a:ea typeface="Times New Roman" pitchFamily="18" charset="0"/>
                <a:cs typeface="Times New Roman" pitchFamily="18" charset="0"/>
              </a:rPr>
              <a:t>Поддержка технологии </a:t>
            </a:r>
            <a:r>
              <a:rPr lang="ru-RU" sz="2000" b="1" smtClean="0">
                <a:latin typeface="Times New Roman" pitchFamily="18" charset="0"/>
                <a:ea typeface="Times New Roman" pitchFamily="18" charset="0"/>
                <a:cs typeface="Times New Roman" pitchFamily="18" charset="0"/>
              </a:rPr>
              <a:t>Hyper-Threading (HT).</a:t>
            </a:r>
            <a:r>
              <a:rPr lang="ru-RU" sz="2000" smtClean="0">
                <a:latin typeface="Times New Roman" pitchFamily="18" charset="0"/>
                <a:ea typeface="Times New Roman" pitchFamily="18" charset="0"/>
                <a:cs typeface="Times New Roman" pitchFamily="18" charset="0"/>
              </a:rPr>
              <a:t> </a:t>
            </a:r>
            <a:br>
              <a:rPr lang="ru-RU" sz="2000" smtClean="0">
                <a:latin typeface="Times New Roman" pitchFamily="18" charset="0"/>
                <a:ea typeface="Times New Roman" pitchFamily="18" charset="0"/>
                <a:cs typeface="Times New Roman" pitchFamily="18" charset="0"/>
              </a:rPr>
            </a:br>
            <a:r>
              <a:rPr lang="ru-RU" sz="2400" b="1" i="1" smtClean="0">
                <a:latin typeface="Times New Roman" pitchFamily="18" charset="0"/>
                <a:ea typeface="Times New Roman" pitchFamily="18" charset="0"/>
                <a:cs typeface="Times New Roman" pitchFamily="18" charset="0"/>
              </a:rPr>
              <a:t>Технология Hyper-Threading, </a:t>
            </a:r>
            <a:r>
              <a:rPr lang="ru-RU" sz="2000" smtClean="0">
                <a:latin typeface="Times New Roman" pitchFamily="18" charset="0"/>
                <a:ea typeface="Times New Roman" pitchFamily="18" charset="0"/>
                <a:cs typeface="Times New Roman" pitchFamily="18" charset="0"/>
              </a:rPr>
              <a:t>разработанная компанией </a:t>
            </a:r>
            <a:r>
              <a:rPr lang="ru-RU" sz="2000" b="1" smtClean="0">
                <a:latin typeface="Times New Roman" pitchFamily="18" charset="0"/>
                <a:ea typeface="Times New Roman" pitchFamily="18" charset="0"/>
                <a:cs typeface="Times New Roman" pitchFamily="18" charset="0"/>
              </a:rPr>
              <a:t>Intel</a:t>
            </a:r>
            <a:r>
              <a:rPr lang="ru-RU" sz="2000" smtClean="0">
                <a:latin typeface="Times New Roman" pitchFamily="18" charset="0"/>
                <a:ea typeface="Times New Roman" pitchFamily="18" charset="0"/>
                <a:cs typeface="Times New Roman" pitchFamily="18" charset="0"/>
              </a:rPr>
              <a:t>, </a:t>
            </a:r>
            <a:r>
              <a:rPr lang="ru-RU" sz="2400" b="1" i="1" smtClean="0">
                <a:latin typeface="Times New Roman" pitchFamily="18" charset="0"/>
                <a:ea typeface="Times New Roman" pitchFamily="18" charset="0"/>
                <a:cs typeface="Times New Roman" pitchFamily="18" charset="0"/>
              </a:rPr>
              <a:t>позволяет процессору выполнять параллельно два потока команд</a:t>
            </a:r>
            <a:r>
              <a:rPr lang="ru-RU" sz="2000" smtClean="0">
                <a:latin typeface="Times New Roman" pitchFamily="18" charset="0"/>
                <a:ea typeface="Times New Roman" pitchFamily="18" charset="0"/>
                <a:cs typeface="Times New Roman" pitchFamily="18" charset="0"/>
              </a:rPr>
              <a:t> (или две части программы). Это значительно повышает эффективность выполнения специфических приложений, связанных с </a:t>
            </a:r>
            <a:r>
              <a:rPr lang="ru-RU" sz="2000" i="1" u="sng" smtClean="0">
                <a:latin typeface="Times New Roman" pitchFamily="18" charset="0"/>
                <a:ea typeface="Times New Roman" pitchFamily="18" charset="0"/>
                <a:cs typeface="Times New Roman" pitchFamily="18" charset="0"/>
              </a:rPr>
              <a:t>аудио- и видеоредактированием</a:t>
            </a:r>
            <a:r>
              <a:rPr lang="ru-RU" sz="2000" smtClean="0">
                <a:latin typeface="Times New Roman" pitchFamily="18" charset="0"/>
                <a:ea typeface="Times New Roman" pitchFamily="18" charset="0"/>
                <a:cs typeface="Times New Roman" pitchFamily="18" charset="0"/>
              </a:rPr>
              <a:t>, </a:t>
            </a:r>
            <a:r>
              <a:rPr lang="ru-RU" sz="2000" i="1" u="sng" smtClean="0">
                <a:latin typeface="Times New Roman" pitchFamily="18" charset="0"/>
                <a:ea typeface="Times New Roman" pitchFamily="18" charset="0"/>
                <a:cs typeface="Times New Roman" pitchFamily="18" charset="0"/>
              </a:rPr>
              <a:t>3D-моделированием</a:t>
            </a:r>
            <a:r>
              <a:rPr lang="ru-RU" sz="2000" smtClean="0">
                <a:latin typeface="Times New Roman" pitchFamily="18" charset="0"/>
                <a:ea typeface="Times New Roman" pitchFamily="18" charset="0"/>
                <a:cs typeface="Times New Roman" pitchFamily="18" charset="0"/>
              </a:rPr>
              <a:t> и т.п., а также работы в многозадачном режиме. Однако в некоторых приложениях использование этой технологии может приводить к обратному эффекту, поэтому при необходимости ее можно отключить. </a:t>
            </a:r>
          </a:p>
        </p:txBody>
      </p:sp>
    </p:spTree>
  </p:cSld>
  <p:clrMapOvr>
    <a:masterClrMapping/>
  </p:clrMapOvr>
  <p:transition>
    <p:cover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4"/>
          <p:cNvSpPr>
            <a:spLocks noGrp="1" noChangeArrowheads="1"/>
          </p:cNvSpPr>
          <p:nvPr>
            <p:ph type="title"/>
          </p:nvPr>
        </p:nvSpPr>
        <p:spPr>
          <a:noFill/>
        </p:spPr>
        <p:txBody>
          <a:bodyPr/>
          <a:lstStyle/>
          <a:p>
            <a:pPr eaLnBrk="1" hangingPunct="1"/>
            <a:r>
              <a:rPr lang="ru-RU" sz="3600" b="1" smtClean="0">
                <a:latin typeface="Times New Roman" pitchFamily="18" charset="0"/>
                <a:cs typeface="Times New Roman" pitchFamily="18" charset="0"/>
              </a:rPr>
              <a:t>Словарь терминов</a:t>
            </a:r>
          </a:p>
        </p:txBody>
      </p:sp>
      <p:sp>
        <p:nvSpPr>
          <p:cNvPr id="15364" name="Номер слайда 3"/>
          <p:cNvSpPr>
            <a:spLocks noGrp="1"/>
          </p:cNvSpPr>
          <p:nvPr>
            <p:ph type="sldNum" sz="quarter" idx="12"/>
          </p:nvPr>
        </p:nvSpPr>
        <p:spPr>
          <a:noFill/>
        </p:spPr>
        <p:txBody>
          <a:bodyPr/>
          <a:lstStyle/>
          <a:p>
            <a:fld id="{3AB39B12-8DDE-484D-97B2-235CCDC69D77}" type="slidenum">
              <a:rPr lang="ru-RU" smtClean="0">
                <a:cs typeface="Times New Roman" pitchFamily="18" charset="0"/>
              </a:rPr>
              <a:pPr/>
              <a:t>15</a:t>
            </a:fld>
            <a:endParaRPr lang="ru-RU" smtClean="0">
              <a:cs typeface="Times New Roman" pitchFamily="18" charset="0"/>
            </a:endParaRPr>
          </a:p>
        </p:txBody>
      </p:sp>
      <p:sp>
        <p:nvSpPr>
          <p:cNvPr id="15362" name="Rectangle 3"/>
          <p:cNvSpPr>
            <a:spLocks noGrp="1" noChangeArrowheads="1"/>
          </p:cNvSpPr>
          <p:nvPr>
            <p:ph sz="quarter" idx="1"/>
          </p:nvPr>
        </p:nvSpPr>
        <p:spPr>
          <a:xfrm>
            <a:off x="250825" y="1828800"/>
            <a:ext cx="8642350" cy="4840288"/>
          </a:xfrm>
        </p:spPr>
        <p:txBody>
          <a:bodyPr/>
          <a:lstStyle/>
          <a:p>
            <a:pPr marL="0" indent="0" eaLnBrk="1" hangingPunct="1">
              <a:lnSpc>
                <a:spcPct val="80000"/>
              </a:lnSpc>
              <a:buFont typeface="Wingdings" pitchFamily="2" charset="2"/>
              <a:buNone/>
            </a:pPr>
            <a:r>
              <a:rPr lang="ru-RU" sz="2400" b="1" dirty="0" smtClean="0">
                <a:latin typeface="Times New Roman" pitchFamily="18" charset="0"/>
                <a:cs typeface="Times New Roman" pitchFamily="18" charset="0"/>
              </a:rPr>
              <a:t>Частота процессора (от 900 до 3800 МГц)</a:t>
            </a:r>
            <a:br>
              <a:rPr lang="ru-RU" sz="2400" b="1"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это </a:t>
            </a:r>
            <a:r>
              <a:rPr lang="ru-RU" sz="2400" b="1" i="1" dirty="0" smtClean="0">
                <a:latin typeface="Times New Roman" pitchFamily="18" charset="0"/>
                <a:cs typeface="Times New Roman" pitchFamily="18" charset="0"/>
              </a:rPr>
              <a:t>количество тактов (операций) процессора в секунду</a:t>
            </a:r>
            <a:r>
              <a:rPr lang="ru-RU" sz="2000" dirty="0" smtClean="0">
                <a:latin typeface="Times New Roman" pitchFamily="18" charset="0"/>
                <a:cs typeface="Times New Roman" pitchFamily="18" charset="0"/>
              </a:rPr>
              <a:t>. Тактовая частота процессора пропорциональна частоте шины. Как правило, чем выше тактовая частота процессора, тем выше его производительность. </a:t>
            </a:r>
          </a:p>
          <a:p>
            <a:pPr marL="0" indent="0" eaLnBrk="1" hangingPunct="1">
              <a:lnSpc>
                <a:spcPct val="80000"/>
              </a:lnSpc>
              <a:buFont typeface="Wingdings" pitchFamily="2" charset="2"/>
              <a:buNone/>
            </a:pPr>
            <a:r>
              <a:rPr lang="ru-RU" sz="2400" b="1" dirty="0" smtClean="0">
                <a:latin typeface="Times New Roman" pitchFamily="18" charset="0"/>
                <a:cs typeface="Times New Roman" pitchFamily="18" charset="0"/>
              </a:rPr>
              <a:t>Частота шины </a:t>
            </a:r>
            <a:r>
              <a:rPr lang="ru-RU" sz="2400" dirty="0" smtClean="0">
                <a:latin typeface="Times New Roman" pitchFamily="18" charset="0"/>
                <a:cs typeface="Times New Roman" pitchFamily="18" charset="0"/>
              </a:rPr>
              <a:t>(</a:t>
            </a:r>
            <a:r>
              <a:rPr lang="ru-RU" sz="2400" dirty="0" err="1" smtClean="0">
                <a:latin typeface="Times New Roman" pitchFamily="18" charset="0"/>
                <a:cs typeface="Times New Roman" pitchFamily="18" charset="0"/>
              </a:rPr>
              <a:t>Front</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Side</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Bus</a:t>
            </a:r>
            <a:r>
              <a:rPr lang="ru-RU" sz="2400" dirty="0" smtClean="0">
                <a:latin typeface="Times New Roman" pitchFamily="18" charset="0"/>
                <a:cs typeface="Times New Roman" pitchFamily="18" charset="0"/>
              </a:rPr>
              <a:t>, или FSB) </a:t>
            </a:r>
            <a:br>
              <a:rPr lang="ru-RU" sz="24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Шина данных - это набор сигнальных линий для передачи информации в процессор и из него.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Частота шины - это </a:t>
            </a:r>
            <a:r>
              <a:rPr lang="ru-RU" sz="2400" b="1" i="1" dirty="0" smtClean="0">
                <a:latin typeface="Times New Roman" pitchFamily="18" charset="0"/>
                <a:cs typeface="Times New Roman" pitchFamily="18" charset="0"/>
              </a:rPr>
              <a:t>тактовая частота, с которой происходит обмен данными между процессором и системной шиной компьютера</a:t>
            </a:r>
            <a:r>
              <a:rPr lang="ru-RU" sz="2000" dirty="0" smtClean="0">
                <a:latin typeface="Times New Roman" pitchFamily="18" charset="0"/>
                <a:cs typeface="Times New Roman" pitchFamily="18" charset="0"/>
              </a:rPr>
              <a:t>. </a:t>
            </a:r>
            <a:br>
              <a:rPr lang="ru-RU" sz="2000" dirty="0" smtClean="0">
                <a:latin typeface="Times New Roman" pitchFamily="18" charset="0"/>
                <a:cs typeface="Times New Roman" pitchFamily="18" charset="0"/>
              </a:rPr>
            </a:br>
            <a:r>
              <a:rPr lang="ru-RU" sz="2000" i="1" dirty="0" smtClean="0">
                <a:latin typeface="Times New Roman" pitchFamily="18" charset="0"/>
                <a:cs typeface="Times New Roman" pitchFamily="18" charset="0"/>
              </a:rPr>
              <a:t>Для указанных процессоров в поле "Частота шины" приводится эффективная, то есть увеличенная в четыре раза, частота шины.</a:t>
            </a:r>
            <a:r>
              <a:rPr lang="ru-RU" sz="2000" dirty="0" smtClean="0">
                <a:latin typeface="Times New Roman" pitchFamily="18" charset="0"/>
                <a:cs typeface="Times New Roman" pitchFamily="18" charset="0"/>
              </a:rPr>
              <a:t> </a:t>
            </a:r>
          </a:p>
          <a:p>
            <a:pPr marL="0" indent="0" eaLnBrk="1" hangingPunct="1">
              <a:lnSpc>
                <a:spcPct val="80000"/>
              </a:lnSpc>
              <a:buFont typeface="Wingdings" pitchFamily="2" charset="2"/>
              <a:buNone/>
            </a:pPr>
            <a:r>
              <a:rPr lang="ru-RU" sz="2000" dirty="0" smtClean="0">
                <a:latin typeface="Times New Roman" pitchFamily="18" charset="0"/>
                <a:cs typeface="Times New Roman" pitchFamily="18" charset="0"/>
              </a:rPr>
              <a:t>Для получения физической частоты шины нужно эффективную частоту разделить на четыре.</a:t>
            </a:r>
          </a:p>
        </p:txBody>
      </p:sp>
    </p:spTree>
  </p:cSld>
  <p:clrMapOvr>
    <a:masterClrMapping/>
  </p:clrMapOvr>
  <p:transition>
    <p:cover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4"/>
          <p:cNvSpPr>
            <a:spLocks noGrp="1" noChangeArrowheads="1"/>
          </p:cNvSpPr>
          <p:nvPr>
            <p:ph type="title"/>
          </p:nvPr>
        </p:nvSpPr>
        <p:spPr>
          <a:noFill/>
        </p:spPr>
        <p:txBody>
          <a:bodyPr/>
          <a:lstStyle/>
          <a:p>
            <a:pPr eaLnBrk="1" hangingPunct="1"/>
            <a:r>
              <a:rPr lang="ru-RU" sz="3600" b="1" smtClean="0">
                <a:latin typeface="Times New Roman" pitchFamily="18" charset="0"/>
                <a:cs typeface="Times New Roman" pitchFamily="18" charset="0"/>
              </a:rPr>
              <a:t>Оперативная память</a:t>
            </a:r>
            <a:r>
              <a:rPr lang="ru-RU" smtClean="0">
                <a:latin typeface="Times New Roman" pitchFamily="18" charset="0"/>
                <a:cs typeface="Times New Roman" pitchFamily="18" charset="0"/>
              </a:rPr>
              <a:t> </a:t>
            </a:r>
          </a:p>
        </p:txBody>
      </p:sp>
      <p:sp>
        <p:nvSpPr>
          <p:cNvPr id="19460" name="Номер слайда 3"/>
          <p:cNvSpPr>
            <a:spLocks noGrp="1"/>
          </p:cNvSpPr>
          <p:nvPr>
            <p:ph type="sldNum" sz="quarter" idx="12"/>
          </p:nvPr>
        </p:nvSpPr>
        <p:spPr>
          <a:noFill/>
        </p:spPr>
        <p:txBody>
          <a:bodyPr/>
          <a:lstStyle/>
          <a:p>
            <a:fld id="{5EACE55E-FB6A-40A6-B3CF-757A2D162035}" type="slidenum">
              <a:rPr lang="ru-RU" smtClean="0">
                <a:cs typeface="Times New Roman" pitchFamily="18" charset="0"/>
              </a:rPr>
              <a:pPr/>
              <a:t>16</a:t>
            </a:fld>
            <a:endParaRPr lang="ru-RU" smtClean="0">
              <a:cs typeface="Times New Roman" pitchFamily="18" charset="0"/>
            </a:endParaRPr>
          </a:p>
        </p:txBody>
      </p:sp>
      <p:sp>
        <p:nvSpPr>
          <p:cNvPr id="19458" name="Rectangle 3"/>
          <p:cNvSpPr>
            <a:spLocks noGrp="1" noChangeArrowheads="1"/>
          </p:cNvSpPr>
          <p:nvPr>
            <p:ph sz="quarter" idx="1"/>
          </p:nvPr>
        </p:nvSpPr>
        <p:spPr>
          <a:xfrm>
            <a:off x="214282" y="1571612"/>
            <a:ext cx="8786874" cy="5072076"/>
          </a:xfrm>
        </p:spPr>
        <p:txBody>
          <a:bodyPr>
            <a:normAutofit/>
          </a:bodyPr>
          <a:lstStyle/>
          <a:p>
            <a:pPr marL="0" indent="0" eaLnBrk="1" hangingPunct="1">
              <a:lnSpc>
                <a:spcPct val="80000"/>
              </a:lnSpc>
              <a:buFont typeface="Wingdings" pitchFamily="2" charset="2"/>
              <a:buNone/>
            </a:pPr>
            <a:r>
              <a:rPr lang="ru-RU" sz="2000" b="1" dirty="0" smtClean="0">
                <a:latin typeface="Times New Roman" pitchFamily="18" charset="0"/>
                <a:cs typeface="Times New Roman" pitchFamily="18" charset="0"/>
              </a:rPr>
              <a:t>(ОЗУ - оперативно запоминающее устройство или RAM -</a:t>
            </a:r>
            <a:r>
              <a:rPr lang="ru-RU" sz="2000" b="1" dirty="0" err="1" smtClean="0">
                <a:latin typeface="Times New Roman" pitchFamily="18" charset="0"/>
                <a:cs typeface="Times New Roman" pitchFamily="18" charset="0"/>
              </a:rPr>
              <a:t>Random</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Access</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Memory</a:t>
            </a:r>
            <a:r>
              <a:rPr lang="ru-RU" sz="2000" b="1" dirty="0" smtClean="0">
                <a:latin typeface="Times New Roman" pitchFamily="18" charset="0"/>
                <a:cs typeface="Times New Roman" pitchFamily="18" charset="0"/>
              </a:rPr>
              <a:t> - память с произвольным доступом). </a:t>
            </a:r>
          </a:p>
          <a:p>
            <a:pPr marL="0" indent="0" eaLnBrk="1" hangingPunct="1">
              <a:lnSpc>
                <a:spcPct val="80000"/>
              </a:lnSpc>
              <a:buFont typeface="Wingdings" pitchFamily="2" charset="2"/>
              <a:buNone/>
            </a:pPr>
            <a:r>
              <a:rPr lang="ru-RU" sz="2000" dirty="0" smtClean="0">
                <a:latin typeface="Times New Roman" pitchFamily="18" charset="0"/>
                <a:cs typeface="Times New Roman" pitchFamily="18" charset="0"/>
              </a:rPr>
              <a:t>ОП предназначена для размещения программ и данных, с которыми компьютер работает в данный момент. Эта память имеет прямую адресацию и характеризуется быстрым доступом.</a:t>
            </a:r>
          </a:p>
          <a:p>
            <a:pPr marL="0" indent="0" eaLnBrk="1" hangingPunct="1">
              <a:lnSpc>
                <a:spcPct val="80000"/>
              </a:lnSpc>
              <a:buFont typeface="Wingdings" pitchFamily="2" charset="2"/>
              <a:buNone/>
            </a:pPr>
            <a:r>
              <a:rPr lang="ru-RU" sz="2000" dirty="0" smtClean="0">
                <a:latin typeface="Times New Roman" pitchFamily="18" charset="0"/>
                <a:cs typeface="Times New Roman" pitchFamily="18" charset="0"/>
              </a:rPr>
              <a:t>ОП изготавливается в виде модулей памяти. Модули памяти представляют собой пластины с рядами контактов, на которых размещаются БИС памяти. Модули памяти могут различаться между собой по размеру и количеству контактов (SIMM, DIMM, RIММ), по быстродействию, по информационной емкости и т. д.</a:t>
            </a:r>
          </a:p>
          <a:p>
            <a:pPr marL="0" indent="0" eaLnBrk="1" hangingPunct="1">
              <a:lnSpc>
                <a:spcPct val="80000"/>
              </a:lnSpc>
              <a:buFont typeface="Wingdings" pitchFamily="2" charset="2"/>
              <a:buNone/>
            </a:pPr>
            <a:r>
              <a:rPr lang="ru-RU" sz="2000" b="1" i="1" dirty="0" smtClean="0">
                <a:latin typeface="Times New Roman" pitchFamily="18" charset="0"/>
                <a:cs typeface="Times New Roman" pitchFamily="18" charset="0"/>
              </a:rPr>
              <a:t>Быстродействие</a:t>
            </a:r>
            <a:r>
              <a:rPr lang="ru-RU" sz="2000" dirty="0" smtClean="0">
                <a:latin typeface="Times New Roman" pitchFamily="18" charset="0"/>
                <a:cs typeface="Times New Roman" pitchFamily="18" charset="0"/>
              </a:rPr>
              <a:t>, т.е. частота, с которой происходят операции записи или считывания информации из ячеек памяти. Современные модули памяти обеспечивают частоту до 800 МГц.</a:t>
            </a:r>
          </a:p>
          <a:p>
            <a:pPr marL="0" indent="0" eaLnBrk="1" hangingPunct="1">
              <a:lnSpc>
                <a:spcPct val="80000"/>
              </a:lnSpc>
              <a:buFont typeface="Wingdings" pitchFamily="2" charset="2"/>
              <a:buNone/>
            </a:pPr>
            <a:r>
              <a:rPr lang="ru-RU" sz="2000" b="1" i="1" dirty="0" smtClean="0">
                <a:latin typeface="Times New Roman" pitchFamily="18" charset="0"/>
                <a:cs typeface="Times New Roman" pitchFamily="18" charset="0"/>
              </a:rPr>
              <a:t>Информационная емкость </a:t>
            </a:r>
            <a:r>
              <a:rPr lang="ru-RU" sz="2000" dirty="0" smtClean="0">
                <a:latin typeface="Times New Roman" pitchFamily="18" charset="0"/>
                <a:cs typeface="Times New Roman" pitchFamily="18" charset="0"/>
              </a:rPr>
              <a:t>модулей может достигать 512 Мбайт, причем в компьютере может быть установлено несколько модулей.</a:t>
            </a:r>
          </a:p>
          <a:p>
            <a:pPr marL="0" indent="0" eaLnBrk="1" hangingPunct="1">
              <a:lnSpc>
                <a:spcPct val="80000"/>
              </a:lnSpc>
              <a:buFont typeface="Wingdings" pitchFamily="2" charset="2"/>
              <a:buNone/>
            </a:pPr>
            <a:r>
              <a:rPr lang="ru-RU" sz="2000" b="1" dirty="0" smtClean="0">
                <a:latin typeface="Times New Roman" pitchFamily="18" charset="0"/>
                <a:cs typeface="Times New Roman" pitchFamily="18" charset="0"/>
              </a:rPr>
              <a:t>Если скорость шины памяти равняется частоте шины процессора, быстродействие памяти в такой системе будет оптимальным.</a:t>
            </a:r>
            <a:endParaRPr lang="ru-RU" sz="2000" dirty="0" smtClean="0">
              <a:latin typeface="Times New Roman" pitchFamily="18" charset="0"/>
              <a:cs typeface="Times New Roman" pitchFamily="18" charset="0"/>
            </a:endParaRPr>
          </a:p>
          <a:p>
            <a:pPr marL="0" indent="0" eaLnBrk="1" hangingPunct="1">
              <a:lnSpc>
                <a:spcPct val="80000"/>
              </a:lnSpc>
              <a:buFont typeface="Wingdings" pitchFamily="2" charset="2"/>
              <a:buNone/>
            </a:pPr>
            <a:endParaRPr lang="ru-RU" sz="2000" dirty="0" smtClean="0">
              <a:latin typeface="Times New Roman" pitchFamily="18" charset="0"/>
              <a:cs typeface="Times New Roman" pitchFamily="18" charset="0"/>
            </a:endParaRPr>
          </a:p>
        </p:txBody>
      </p:sp>
    </p:spTree>
  </p:cSld>
  <p:clrMapOvr>
    <a:masterClrMapping/>
  </p:clrMapOvr>
  <p:transition>
    <p:cover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ru-RU" sz="3600" b="1" smtClean="0">
                <a:latin typeface="Times New Roman" pitchFamily="18" charset="0"/>
                <a:cs typeface="Times New Roman" pitchFamily="18" charset="0"/>
              </a:rPr>
              <a:t>Типы ОЗУ</a:t>
            </a:r>
          </a:p>
        </p:txBody>
      </p:sp>
      <p:sp>
        <p:nvSpPr>
          <p:cNvPr id="20487" name="Номер слайда 6"/>
          <p:cNvSpPr>
            <a:spLocks noGrp="1"/>
          </p:cNvSpPr>
          <p:nvPr>
            <p:ph type="sldNum" sz="quarter" idx="12"/>
          </p:nvPr>
        </p:nvSpPr>
        <p:spPr>
          <a:noFill/>
        </p:spPr>
        <p:txBody>
          <a:bodyPr/>
          <a:lstStyle/>
          <a:p>
            <a:fld id="{285DCB6B-86C7-4E24-9AB8-7C67A8E1A171}" type="slidenum">
              <a:rPr lang="ru-RU" smtClean="0">
                <a:cs typeface="Times New Roman" pitchFamily="18" charset="0"/>
              </a:rPr>
              <a:pPr/>
              <a:t>17</a:t>
            </a:fld>
            <a:endParaRPr lang="ru-RU" smtClean="0">
              <a:cs typeface="Times New Roman" pitchFamily="18" charset="0"/>
            </a:endParaRPr>
          </a:p>
        </p:txBody>
      </p:sp>
      <p:sp>
        <p:nvSpPr>
          <p:cNvPr id="20483" name="Rectangle 3"/>
          <p:cNvSpPr>
            <a:spLocks noGrp="1" noChangeArrowheads="1"/>
          </p:cNvSpPr>
          <p:nvPr>
            <p:ph sz="quarter" idx="1"/>
          </p:nvPr>
        </p:nvSpPr>
        <p:spPr>
          <a:xfrm>
            <a:off x="395288" y="1828800"/>
            <a:ext cx="8291512" cy="5029200"/>
          </a:xfrm>
        </p:spPr>
        <p:txBody>
          <a:bodyPr>
            <a:normAutofit/>
          </a:bodyPr>
          <a:lstStyle/>
          <a:p>
            <a:pPr marL="533400" indent="-533400" eaLnBrk="1" hangingPunct="1">
              <a:lnSpc>
                <a:spcPct val="80000"/>
              </a:lnSpc>
              <a:buFont typeface="Wingdings" pitchFamily="2" charset="2"/>
              <a:buNone/>
            </a:pPr>
            <a:r>
              <a:rPr lang="ru-RU" sz="2800" smtClean="0">
                <a:latin typeface="Times New Roman" pitchFamily="18" charset="0"/>
                <a:cs typeface="Times New Roman" pitchFamily="18" charset="0"/>
              </a:rPr>
              <a:t>Существует несколько типов ОЗУ:</a:t>
            </a:r>
          </a:p>
          <a:p>
            <a:pPr marL="533400" indent="-533400" eaLnBrk="1" hangingPunct="1">
              <a:lnSpc>
                <a:spcPct val="80000"/>
              </a:lnSpc>
              <a:buClr>
                <a:schemeClr val="tx2"/>
              </a:buClr>
              <a:buSzTx/>
              <a:buFont typeface="Wingdings" pitchFamily="2" charset="2"/>
              <a:buAutoNum type="arabicPeriod"/>
            </a:pPr>
            <a:r>
              <a:rPr lang="ru-RU" sz="2000" b="1" smtClean="0">
                <a:latin typeface="Times New Roman" pitchFamily="18" charset="0"/>
                <a:cs typeface="Times New Roman" pitchFamily="18" charset="0"/>
              </a:rPr>
              <a:t>ROM (Read Only Memory).</a:t>
            </a:r>
            <a:r>
              <a:rPr lang="ru-RU" sz="2000" smtClean="0">
                <a:latin typeface="Times New Roman" pitchFamily="18" charset="0"/>
                <a:cs typeface="Times New Roman" pitchFamily="18" charset="0"/>
              </a:rPr>
              <a:t> Постоянное запоминающее устройство — ПЗУ, не способное выполнять операцию записи данных. Поэтому в ROM помещаются команды запуска персонального компьютера, т.е. программное обеспечение, которое загружает операционную систему.</a:t>
            </a:r>
          </a:p>
          <a:p>
            <a:pPr marL="533400" indent="-533400" eaLnBrk="1" hangingPunct="1">
              <a:lnSpc>
                <a:spcPct val="80000"/>
              </a:lnSpc>
              <a:buClr>
                <a:schemeClr val="tx2"/>
              </a:buClr>
              <a:buSzTx/>
              <a:buFont typeface="Wingdings" pitchFamily="2" charset="2"/>
              <a:buAutoNum type="arabicPeriod"/>
            </a:pPr>
            <a:r>
              <a:rPr lang="ru-RU" sz="2000" b="1" smtClean="0">
                <a:latin typeface="Times New Roman" pitchFamily="18" charset="0"/>
                <a:cs typeface="Times New Roman" pitchFamily="18" charset="0"/>
              </a:rPr>
              <a:t>DRAM (Dynamic Random Access Memory)</a:t>
            </a:r>
            <a:r>
              <a:rPr lang="ru-RU" sz="2000" smtClean="0">
                <a:latin typeface="Times New Roman" pitchFamily="18" charset="0"/>
                <a:cs typeface="Times New Roman" pitchFamily="18" charset="0"/>
              </a:rPr>
              <a:t>. Динамическое запоминающее устройство, намного "медленнее" процессора, но имеет маленькую емкость. </a:t>
            </a:r>
          </a:p>
          <a:p>
            <a:pPr marL="533400" indent="-533400" eaLnBrk="1" hangingPunct="1">
              <a:lnSpc>
                <a:spcPct val="80000"/>
              </a:lnSpc>
              <a:buClr>
                <a:schemeClr val="tx2"/>
              </a:buClr>
              <a:buSzTx/>
              <a:buFont typeface="Wingdings" pitchFamily="2" charset="2"/>
              <a:buAutoNum type="arabicPeriod"/>
            </a:pPr>
            <a:r>
              <a:rPr lang="ru-RU" sz="2000" b="1" smtClean="0">
                <a:latin typeface="Times New Roman" pitchFamily="18" charset="0"/>
                <a:cs typeface="Times New Roman" pitchFamily="18" charset="0"/>
              </a:rPr>
              <a:t>SRAM (Static RAM)</a:t>
            </a:r>
            <a:r>
              <a:rPr lang="ru-RU" sz="2000" smtClean="0">
                <a:latin typeface="Times New Roman" pitchFamily="18" charset="0"/>
                <a:cs typeface="Times New Roman" pitchFamily="18" charset="0"/>
              </a:rPr>
              <a:t>. Статическая оперативная память может работать на той же частоте, что и современные процессоры, но имеет большую емкость. </a:t>
            </a:r>
          </a:p>
          <a:p>
            <a:pPr marL="533400" indent="-533400" eaLnBrk="1" hangingPunct="1">
              <a:lnSpc>
                <a:spcPct val="80000"/>
              </a:lnSpc>
              <a:buClr>
                <a:schemeClr val="tx2"/>
              </a:buClr>
              <a:buSzTx/>
              <a:buFont typeface="Wingdings" pitchFamily="2" charset="2"/>
              <a:buAutoNum type="arabicPeriod"/>
            </a:pPr>
            <a:r>
              <a:rPr lang="ru-RU" sz="2000" b="1" smtClean="0">
                <a:latin typeface="Times New Roman" pitchFamily="18" charset="0"/>
                <a:cs typeface="Times New Roman" pitchFamily="18" charset="0"/>
              </a:rPr>
              <a:t>SDRAM. </a:t>
            </a:r>
            <a:r>
              <a:rPr lang="ru-RU" sz="2000" smtClean="0">
                <a:latin typeface="Times New Roman" pitchFamily="18" charset="0"/>
                <a:cs typeface="Times New Roman" pitchFamily="18" charset="0"/>
              </a:rPr>
              <a:t>Это тип </a:t>
            </a:r>
            <a:r>
              <a:rPr lang="ru-RU" sz="2000" b="1" smtClean="0">
                <a:latin typeface="Times New Roman" pitchFamily="18" charset="0"/>
                <a:cs typeface="Times New Roman" pitchFamily="18" charset="0"/>
              </a:rPr>
              <a:t>динамической оперативной памяти DRAM</a:t>
            </a:r>
            <a:r>
              <a:rPr lang="ru-RU" sz="2000" smtClean="0">
                <a:latin typeface="Times New Roman" pitchFamily="18" charset="0"/>
                <a:cs typeface="Times New Roman" pitchFamily="18" charset="0"/>
              </a:rPr>
              <a:t>, работа которой синхронизируется с шиной памяти.</a:t>
            </a:r>
            <a:r>
              <a:rPr lang="ru-RU" sz="2800" smtClean="0">
                <a:latin typeface="Times New Roman" pitchFamily="18" charset="0"/>
                <a:cs typeface="Times New Roman" pitchFamily="18" charset="0"/>
              </a:rPr>
              <a:t> </a:t>
            </a:r>
          </a:p>
          <a:p>
            <a:pPr marL="533400" indent="-533400" eaLnBrk="1" hangingPunct="1">
              <a:lnSpc>
                <a:spcPct val="80000"/>
              </a:lnSpc>
              <a:buClr>
                <a:schemeClr val="tx2"/>
              </a:buClr>
              <a:buSzTx/>
              <a:buFont typeface="Wingdings" pitchFamily="2" charset="2"/>
              <a:buAutoNum type="arabicPeriod"/>
            </a:pPr>
            <a:r>
              <a:rPr lang="ru-RU" sz="2000" b="1" smtClean="0">
                <a:latin typeface="Times New Roman" pitchFamily="18" charset="0"/>
                <a:cs typeface="Times New Roman" pitchFamily="18" charset="0"/>
              </a:rPr>
              <a:t>DDR SDRAM(Double Data Rate — двойная скорость передачи данных)</a:t>
            </a:r>
            <a:r>
              <a:rPr lang="ru-RU" sz="2000" smtClean="0">
                <a:latin typeface="Times New Roman" pitchFamily="18" charset="0"/>
                <a:cs typeface="Times New Roman" pitchFamily="18" charset="0"/>
              </a:rPr>
              <a:t> — это еще более усовершенствованный стандарт SDRAM, при использовании которого скорость передачи данных удваивается.</a:t>
            </a:r>
            <a:r>
              <a:rPr lang="ru-RU" sz="2800" smtClean="0">
                <a:latin typeface="Times New Roman" pitchFamily="18" charset="0"/>
                <a:cs typeface="Times New Roman" pitchFamily="18" charset="0"/>
              </a:rPr>
              <a:t> </a:t>
            </a:r>
          </a:p>
        </p:txBody>
      </p:sp>
      <p:pic>
        <p:nvPicPr>
          <p:cNvPr id="20484" name="Picture 4" descr="simm"/>
          <p:cNvPicPr>
            <a:picLocks noChangeAspect="1" noChangeArrowheads="1"/>
          </p:cNvPicPr>
          <p:nvPr/>
        </p:nvPicPr>
        <p:blipFill>
          <a:blip r:embed="rId2">
            <a:clrChange>
              <a:clrFrom>
                <a:srgbClr val="FEFEFE"/>
              </a:clrFrom>
              <a:clrTo>
                <a:srgbClr val="FEFEFE">
                  <a:alpha val="0"/>
                </a:srgbClr>
              </a:clrTo>
            </a:clrChange>
          </a:blip>
          <a:srcRect/>
          <a:stretch>
            <a:fillRect/>
          </a:stretch>
        </p:blipFill>
        <p:spPr bwMode="auto">
          <a:xfrm>
            <a:off x="4857750" y="571500"/>
            <a:ext cx="1143000" cy="1143000"/>
          </a:xfrm>
          <a:prstGeom prst="rect">
            <a:avLst/>
          </a:prstGeom>
          <a:noFill/>
          <a:ln w="9525">
            <a:noFill/>
            <a:miter lim="800000"/>
            <a:headEnd/>
            <a:tailEnd/>
          </a:ln>
        </p:spPr>
      </p:pic>
      <p:pic>
        <p:nvPicPr>
          <p:cNvPr id="20485" name="Picture 5" descr="dimm"/>
          <p:cNvPicPr>
            <a:picLocks noChangeAspect="1" noChangeArrowheads="1"/>
          </p:cNvPicPr>
          <p:nvPr/>
        </p:nvPicPr>
        <p:blipFill>
          <a:blip r:embed="rId3">
            <a:clrChange>
              <a:clrFrom>
                <a:srgbClr val="FEFEFE"/>
              </a:clrFrom>
              <a:clrTo>
                <a:srgbClr val="FEFEFE">
                  <a:alpha val="0"/>
                </a:srgbClr>
              </a:clrTo>
            </a:clrChange>
          </a:blip>
          <a:srcRect/>
          <a:stretch>
            <a:fillRect/>
          </a:stretch>
        </p:blipFill>
        <p:spPr bwMode="auto">
          <a:xfrm>
            <a:off x="6224588" y="571500"/>
            <a:ext cx="1562100" cy="1085850"/>
          </a:xfrm>
          <a:prstGeom prst="rect">
            <a:avLst/>
          </a:prstGeom>
          <a:noFill/>
          <a:ln w="9525">
            <a:noFill/>
            <a:miter lim="800000"/>
            <a:headEnd/>
            <a:tailEnd/>
          </a:ln>
        </p:spPr>
      </p:pic>
      <p:pic>
        <p:nvPicPr>
          <p:cNvPr id="20486" name="Picture 6" descr="rimm"/>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7786688" y="517525"/>
            <a:ext cx="1285875" cy="1196975"/>
          </a:xfrm>
          <a:prstGeom prst="rect">
            <a:avLst/>
          </a:prstGeom>
          <a:noFill/>
          <a:ln w="9525">
            <a:noFill/>
            <a:miter lim="800000"/>
            <a:headEnd/>
            <a:tailEnd/>
          </a:ln>
        </p:spPr>
      </p:pic>
    </p:spTree>
  </p:cSld>
  <p:clrMapOvr>
    <a:masterClrMapping/>
  </p:clrMapOvr>
  <p:transition>
    <p:cover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ru-RU" sz="3600" b="1" smtClean="0">
                <a:latin typeface="Times New Roman" pitchFamily="18" charset="0"/>
                <a:cs typeface="Times New Roman" pitchFamily="18" charset="0"/>
              </a:rPr>
              <a:t>Системная шина (СШ)</a:t>
            </a:r>
          </a:p>
        </p:txBody>
      </p:sp>
      <p:sp>
        <p:nvSpPr>
          <p:cNvPr id="21508" name="Номер слайда 3"/>
          <p:cNvSpPr>
            <a:spLocks noGrp="1"/>
          </p:cNvSpPr>
          <p:nvPr>
            <p:ph type="sldNum" sz="quarter" idx="12"/>
          </p:nvPr>
        </p:nvSpPr>
        <p:spPr>
          <a:noFill/>
        </p:spPr>
        <p:txBody>
          <a:bodyPr/>
          <a:lstStyle/>
          <a:p>
            <a:fld id="{4AFB7C86-7D23-4008-8C53-90FADECC6522}" type="slidenum">
              <a:rPr lang="ru-RU" smtClean="0">
                <a:cs typeface="Times New Roman" pitchFamily="18" charset="0"/>
              </a:rPr>
              <a:pPr/>
              <a:t>18</a:t>
            </a:fld>
            <a:endParaRPr lang="ru-RU" smtClean="0">
              <a:cs typeface="Times New Roman" pitchFamily="18" charset="0"/>
            </a:endParaRPr>
          </a:p>
        </p:txBody>
      </p:sp>
      <p:sp>
        <p:nvSpPr>
          <p:cNvPr id="21507" name="Rectangle 3"/>
          <p:cNvSpPr>
            <a:spLocks noGrp="1" noChangeArrowheads="1"/>
          </p:cNvSpPr>
          <p:nvPr>
            <p:ph sz="quarter" idx="1"/>
          </p:nvPr>
        </p:nvSpPr>
        <p:spPr/>
        <p:txBody>
          <a:bodyPr>
            <a:normAutofit lnSpcReduction="10000"/>
          </a:bodyPr>
          <a:lstStyle/>
          <a:p>
            <a:pPr marL="0" indent="0" eaLnBrk="1" hangingPunct="1">
              <a:buFont typeface="Wingdings" pitchFamily="2" charset="2"/>
              <a:buNone/>
            </a:pPr>
            <a:r>
              <a:rPr lang="ru-RU" sz="2400" dirty="0" smtClean="0">
                <a:latin typeface="Times New Roman" pitchFamily="18" charset="0"/>
                <a:cs typeface="Times New Roman" pitchFamily="18" charset="0"/>
              </a:rPr>
              <a:t> </a:t>
            </a:r>
            <a:r>
              <a:rPr lang="ru-RU" sz="2400" b="1" dirty="0" smtClean="0">
                <a:latin typeface="Times New Roman" pitchFamily="18" charset="0"/>
                <a:cs typeface="Times New Roman" pitchFamily="18" charset="0"/>
              </a:rPr>
              <a:t>Системная шина</a:t>
            </a:r>
            <a:r>
              <a:rPr lang="en-US" sz="2400" b="1"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 это главная отличительная черта структуры персонального компьютера. СШ используется для обмена информацией и взаимодействия всех устройств персонального компьютера.</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Архитектура любой ЭВМ с общей системной шиной обеспечивает: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простоту и дешевизну ЭВМ;</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упрощает взаимодействие устройств ЭВМ;</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облегчает программирование.</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Но вместе с тем системная шина является и узким местом в ЭВМ, т.к. в каждый момент времени посредством системной шины могут обмениваться только 2 устройства. Остальные вынуждены простаивать.</a:t>
            </a:r>
          </a:p>
        </p:txBody>
      </p:sp>
    </p:spTree>
  </p:cSld>
  <p:clrMapOvr>
    <a:masterClrMapping/>
  </p:clrMapOvr>
  <p:transition>
    <p:cover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01752" y="142852"/>
            <a:ext cx="8534400" cy="1000132"/>
          </a:xfrm>
        </p:spPr>
        <p:txBody>
          <a:bodyPr>
            <a:normAutofit fontScale="90000"/>
          </a:bodyPr>
          <a:lstStyle/>
          <a:p>
            <a:pPr eaLnBrk="1" hangingPunct="1"/>
            <a:r>
              <a:rPr lang="ru-RU" sz="3600" b="1" dirty="0" smtClean="0">
                <a:latin typeface="Times New Roman" pitchFamily="18" charset="0"/>
                <a:cs typeface="Times New Roman" pitchFamily="18" charset="0"/>
              </a:rPr>
              <a:t>ПЗУ - постоянное запоминающее устройство (ROM -  </a:t>
            </a:r>
            <a:r>
              <a:rPr lang="ru-RU" sz="3600" b="1" dirty="0" err="1" smtClean="0">
                <a:latin typeface="Times New Roman" pitchFamily="18" charset="0"/>
                <a:cs typeface="Times New Roman" pitchFamily="18" charset="0"/>
              </a:rPr>
              <a:t>read</a:t>
            </a:r>
            <a:r>
              <a:rPr lang="ru-RU" sz="3600" b="1" dirty="0" smtClean="0">
                <a:latin typeface="Times New Roman" pitchFamily="18" charset="0"/>
                <a:cs typeface="Times New Roman" pitchFamily="18" charset="0"/>
              </a:rPr>
              <a:t> </a:t>
            </a:r>
            <a:r>
              <a:rPr lang="ru-RU" sz="3600" b="1" dirty="0" err="1" smtClean="0">
                <a:latin typeface="Times New Roman" pitchFamily="18" charset="0"/>
                <a:cs typeface="Times New Roman" pitchFamily="18" charset="0"/>
              </a:rPr>
              <a:t>only</a:t>
            </a:r>
            <a:r>
              <a:rPr lang="ru-RU" sz="3600" b="1" dirty="0" smtClean="0">
                <a:latin typeface="Times New Roman" pitchFamily="18" charset="0"/>
                <a:cs typeface="Times New Roman" pitchFamily="18" charset="0"/>
              </a:rPr>
              <a:t> </a:t>
            </a:r>
            <a:r>
              <a:rPr lang="ru-RU" sz="3600" b="1" dirty="0" err="1" smtClean="0">
                <a:latin typeface="Times New Roman" pitchFamily="18" charset="0"/>
                <a:cs typeface="Times New Roman" pitchFamily="18" charset="0"/>
              </a:rPr>
              <a:t>memory</a:t>
            </a:r>
            <a:r>
              <a:rPr lang="ru-RU" sz="3600" b="1" dirty="0" smtClean="0">
                <a:latin typeface="Times New Roman" pitchFamily="18" charset="0"/>
                <a:cs typeface="Times New Roman" pitchFamily="18" charset="0"/>
              </a:rPr>
              <a:t>)</a:t>
            </a:r>
          </a:p>
        </p:txBody>
      </p:sp>
      <p:sp>
        <p:nvSpPr>
          <p:cNvPr id="22532" name="Номер слайда 3"/>
          <p:cNvSpPr>
            <a:spLocks noGrp="1"/>
          </p:cNvSpPr>
          <p:nvPr>
            <p:ph type="sldNum" sz="quarter" idx="12"/>
          </p:nvPr>
        </p:nvSpPr>
        <p:spPr>
          <a:noFill/>
        </p:spPr>
        <p:txBody>
          <a:bodyPr/>
          <a:lstStyle/>
          <a:p>
            <a:fld id="{70B99DAD-8ED3-4BF7-A311-0E122F36120F}" type="slidenum">
              <a:rPr lang="ru-RU" smtClean="0">
                <a:cs typeface="Times New Roman" pitchFamily="18" charset="0"/>
              </a:rPr>
              <a:pPr/>
              <a:t>19</a:t>
            </a:fld>
            <a:endParaRPr lang="ru-RU" smtClean="0">
              <a:cs typeface="Times New Roman" pitchFamily="18" charset="0"/>
            </a:endParaRPr>
          </a:p>
        </p:txBody>
      </p:sp>
      <p:sp>
        <p:nvSpPr>
          <p:cNvPr id="22531" name="Rectangle 3"/>
          <p:cNvSpPr>
            <a:spLocks noGrp="1" noChangeArrowheads="1"/>
          </p:cNvSpPr>
          <p:nvPr>
            <p:ph sz="quarter" idx="1"/>
          </p:nvPr>
        </p:nvSpPr>
        <p:spPr>
          <a:xfrm>
            <a:off x="214282" y="1828800"/>
            <a:ext cx="8715436" cy="4624388"/>
          </a:xfrm>
        </p:spPr>
        <p:txBody>
          <a:bodyPr/>
          <a:lstStyle/>
          <a:p>
            <a:pPr marL="0" indent="0" eaLnBrk="1" hangingPunct="1">
              <a:buFont typeface="Wingdings" pitchFamily="2" charset="2"/>
              <a:buNone/>
            </a:pPr>
            <a:r>
              <a:rPr lang="ru-RU" sz="2000" b="1" dirty="0" smtClean="0">
                <a:latin typeface="Times New Roman" pitchFamily="18" charset="0"/>
                <a:cs typeface="Times New Roman" pitchFamily="18" charset="0"/>
              </a:rPr>
              <a:t>Устройства хранения информации</a:t>
            </a:r>
            <a:r>
              <a:rPr lang="ru-RU" sz="2000" dirty="0" smtClean="0">
                <a:latin typeface="Times New Roman" pitchFamily="18" charset="0"/>
                <a:cs typeface="Times New Roman" pitchFamily="18" charset="0"/>
              </a:rPr>
              <a:t> используются для хранения информации в электронной форме (будь это текст, звук или графическое изображение, – представляется в виде последовательности нулей и единиц). </a:t>
            </a:r>
            <a:endParaRPr lang="en-US" sz="2000" dirty="0" smtClean="0">
              <a:latin typeface="Times New Roman" pitchFamily="18" charset="0"/>
              <a:cs typeface="Times New Roman" pitchFamily="18" charset="0"/>
            </a:endParaRPr>
          </a:p>
          <a:p>
            <a:pPr marL="0" indent="0" eaLnBrk="1" hangingPunct="1">
              <a:buFont typeface="Wingdings" pitchFamily="2" charset="2"/>
              <a:buNone/>
            </a:pPr>
            <a:r>
              <a:rPr lang="ru-RU" sz="2000" dirty="0" smtClean="0">
                <a:latin typeface="Times New Roman" pitchFamily="18" charset="0"/>
                <a:cs typeface="Times New Roman" pitchFamily="18" charset="0"/>
              </a:rPr>
              <a:t>Основной функцией внешней памяти компьютера является способность долговременно хранить большой объем информации. </a:t>
            </a:r>
          </a:p>
          <a:p>
            <a:pPr marL="0" indent="0" eaLnBrk="1" hangingPunct="1">
              <a:buFont typeface="Wingdings" pitchFamily="2" charset="2"/>
              <a:buNone/>
            </a:pPr>
            <a:r>
              <a:rPr lang="ru-RU" sz="2000" dirty="0" smtClean="0">
                <a:latin typeface="Times New Roman" pitchFamily="18" charset="0"/>
                <a:cs typeface="Times New Roman" pitchFamily="18" charset="0"/>
              </a:rPr>
              <a:t>Устройство, которое обеспечивает запись/считывание информации, называется </a:t>
            </a:r>
            <a:r>
              <a:rPr lang="ru-RU" sz="2000" b="1" dirty="0" smtClean="0">
                <a:latin typeface="Times New Roman" pitchFamily="18" charset="0"/>
                <a:cs typeface="Times New Roman" pitchFamily="18" charset="0"/>
              </a:rPr>
              <a:t>накопителем</a:t>
            </a:r>
            <a:r>
              <a:rPr lang="ru-RU" sz="2000" dirty="0" smtClean="0">
                <a:latin typeface="Times New Roman" pitchFamily="18" charset="0"/>
                <a:cs typeface="Times New Roman" pitchFamily="18" charset="0"/>
              </a:rPr>
              <a:t> или дисководом, а хранится информация на </a:t>
            </a:r>
            <a:r>
              <a:rPr lang="ru-RU" sz="2000" b="1" dirty="0" smtClean="0">
                <a:latin typeface="Times New Roman" pitchFamily="18" charset="0"/>
                <a:cs typeface="Times New Roman" pitchFamily="18" charset="0"/>
              </a:rPr>
              <a:t>носителях</a:t>
            </a:r>
            <a:r>
              <a:rPr lang="ru-RU" sz="2000" dirty="0" smtClean="0">
                <a:latin typeface="Times New Roman" pitchFamily="18" charset="0"/>
                <a:cs typeface="Times New Roman" pitchFamily="18" charset="0"/>
              </a:rPr>
              <a:t> (например, дискетах).</a:t>
            </a:r>
          </a:p>
          <a:p>
            <a:pPr marL="0" indent="0" eaLnBrk="1" hangingPunct="1">
              <a:buFont typeface="Wingdings" pitchFamily="2" charset="2"/>
              <a:buNone/>
            </a:pPr>
            <a:r>
              <a:rPr lang="ru-RU" sz="2000" dirty="0" smtClean="0">
                <a:latin typeface="Times New Roman" pitchFamily="18" charset="0"/>
                <a:cs typeface="Times New Roman" pitchFamily="18" charset="0"/>
              </a:rPr>
              <a:t>В накопителях на гибких магнитных дисках (НГМД) и накопителях на жестких магнитных дисках (НЖМД) или «винчестерах» в основу записи, хранения и считывания информации положен магнитный принцип, а в лазерных дисководах CD-ROM и DVD-ROM — оптический принцип.</a:t>
            </a:r>
            <a:endParaRPr lang="en-US" sz="2000" dirty="0" smtClean="0">
              <a:latin typeface="Times New Roman" pitchFamily="18" charset="0"/>
              <a:cs typeface="Times New Roman" pitchFamily="18" charset="0"/>
            </a:endParaRPr>
          </a:p>
          <a:p>
            <a:pPr marL="0" indent="0" eaLnBrk="1" hangingPunct="1">
              <a:buFont typeface="Wingdings" pitchFamily="2" charset="2"/>
              <a:buNone/>
            </a:pPr>
            <a:endParaRPr lang="ru-RU" sz="2000" dirty="0" smtClean="0">
              <a:latin typeface="Times New Roman" pitchFamily="18" charset="0"/>
              <a:cs typeface="Times New Roman" pitchFamily="18" charset="0"/>
            </a:endParaRPr>
          </a:p>
        </p:txBody>
      </p:sp>
    </p:spTree>
  </p:cSld>
  <p:clrMapOvr>
    <a:masterClrMapping/>
  </p:clrMapOvr>
  <p:transition>
    <p:cover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a:bodyPr>
          <a:lstStyle/>
          <a:p>
            <a:pPr eaLnBrk="1" hangingPunct="1"/>
            <a:r>
              <a:rPr lang="ru-RU" sz="3600" b="1" dirty="0" smtClean="0">
                <a:latin typeface="Times New Roman" pitchFamily="18" charset="0"/>
                <a:cs typeface="Times New Roman" pitchFamily="18" charset="0"/>
              </a:rPr>
              <a:t>Устройства хранения информации</a:t>
            </a:r>
          </a:p>
        </p:txBody>
      </p:sp>
      <p:sp>
        <p:nvSpPr>
          <p:cNvPr id="23556" name="Номер слайда 3"/>
          <p:cNvSpPr>
            <a:spLocks noGrp="1"/>
          </p:cNvSpPr>
          <p:nvPr>
            <p:ph type="sldNum" sz="quarter" idx="12"/>
          </p:nvPr>
        </p:nvSpPr>
        <p:spPr>
          <a:noFill/>
        </p:spPr>
        <p:txBody>
          <a:bodyPr/>
          <a:lstStyle/>
          <a:p>
            <a:fld id="{35AE6516-A19C-4769-9DF9-5FC9D979FC1D}" type="slidenum">
              <a:rPr lang="ru-RU" smtClean="0"/>
              <a:pPr/>
              <a:t>20</a:t>
            </a:fld>
            <a:endParaRPr lang="ru-RU" smtClean="0"/>
          </a:p>
        </p:txBody>
      </p:sp>
      <p:pic>
        <p:nvPicPr>
          <p:cNvPr id="23555" name="Picture 4" descr="Устройства внешней памяти"/>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357290" y="1643050"/>
            <a:ext cx="6481763" cy="4862513"/>
          </a:xfrm>
          <a:prstGeom prst="rect">
            <a:avLst/>
          </a:prstGeom>
          <a:noFill/>
          <a:ln w="9525">
            <a:noFill/>
            <a:miter lim="800000"/>
            <a:headEnd/>
            <a:tailEnd/>
          </a:ln>
        </p:spPr>
      </p:pic>
    </p:spTree>
  </p:cSld>
  <p:clrMapOvr>
    <a:masterClrMapping/>
  </p:clrMapOvr>
  <p:transition>
    <p:cover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5" descr="hard-disk1"/>
          <p:cNvPicPr>
            <a:picLocks noChangeAspect="1" noChangeArrowheads="1"/>
          </p:cNvPicPr>
          <p:nvPr/>
        </p:nvPicPr>
        <p:blipFill>
          <a:blip r:embed="rId2">
            <a:clrChange>
              <a:clrFrom>
                <a:srgbClr val="FEFEFE"/>
              </a:clrFrom>
              <a:clrTo>
                <a:srgbClr val="FEFEFE">
                  <a:alpha val="0"/>
                </a:srgbClr>
              </a:clrTo>
            </a:clrChange>
          </a:blip>
          <a:srcRect/>
          <a:stretch>
            <a:fillRect/>
          </a:stretch>
        </p:blipFill>
        <p:spPr bwMode="auto">
          <a:xfrm>
            <a:off x="6703766" y="2071678"/>
            <a:ext cx="2323332" cy="1500198"/>
          </a:xfrm>
          <a:prstGeom prst="rect">
            <a:avLst/>
          </a:prstGeom>
          <a:noFill/>
          <a:ln w="9525">
            <a:noFill/>
            <a:miter lim="800000"/>
            <a:headEnd/>
            <a:tailEnd/>
          </a:ln>
        </p:spPr>
      </p:pic>
      <p:pic>
        <p:nvPicPr>
          <p:cNvPr id="24581" name="Picture 6" descr="hard-disk2"/>
          <p:cNvPicPr>
            <a:picLocks noChangeAspect="1" noChangeArrowheads="1"/>
          </p:cNvPicPr>
          <p:nvPr/>
        </p:nvPicPr>
        <p:blipFill>
          <a:blip r:embed="rId3"/>
          <a:srcRect/>
          <a:stretch>
            <a:fillRect/>
          </a:stretch>
        </p:blipFill>
        <p:spPr bwMode="auto">
          <a:xfrm>
            <a:off x="7500958" y="214290"/>
            <a:ext cx="1473145" cy="1041952"/>
          </a:xfrm>
          <a:prstGeom prst="rect">
            <a:avLst/>
          </a:prstGeom>
          <a:noFill/>
          <a:ln w="9525">
            <a:noFill/>
            <a:miter lim="800000"/>
            <a:headEnd/>
            <a:tailEnd/>
          </a:ln>
        </p:spPr>
      </p:pic>
      <p:sp>
        <p:nvSpPr>
          <p:cNvPr id="24578" name="Rectangle 2"/>
          <p:cNvSpPr>
            <a:spLocks noGrp="1" noChangeArrowheads="1"/>
          </p:cNvSpPr>
          <p:nvPr>
            <p:ph type="title"/>
          </p:nvPr>
        </p:nvSpPr>
        <p:spPr>
          <a:xfrm>
            <a:off x="301752" y="228600"/>
            <a:ext cx="7985024" cy="758952"/>
          </a:xfrm>
        </p:spPr>
        <p:txBody>
          <a:bodyPr/>
          <a:lstStyle/>
          <a:p>
            <a:pPr eaLnBrk="1" hangingPunct="1"/>
            <a:r>
              <a:rPr lang="ru-RU" sz="3600" b="1" dirty="0" smtClean="0">
                <a:latin typeface="Times New Roman" pitchFamily="18" charset="0"/>
                <a:cs typeface="Times New Roman" pitchFamily="18" charset="0"/>
              </a:rPr>
              <a:t>Винчестеры </a:t>
            </a:r>
            <a:r>
              <a:rPr lang="ru-RU" sz="2800" b="1" dirty="0" smtClean="0">
                <a:latin typeface="Times New Roman" pitchFamily="18" charset="0"/>
                <a:cs typeface="Times New Roman" pitchFamily="18" charset="0"/>
              </a:rPr>
              <a:t>(</a:t>
            </a:r>
            <a:r>
              <a:rPr lang="en-US" sz="2800" b="1" dirty="0" smtClean="0">
                <a:latin typeface="Times New Roman" pitchFamily="18" charset="0"/>
                <a:cs typeface="Times New Roman" pitchFamily="18" charset="0"/>
              </a:rPr>
              <a:t>H</a:t>
            </a:r>
            <a:r>
              <a:rPr lang="ru-RU" sz="2800" b="1" dirty="0" err="1" smtClean="0">
                <a:latin typeface="Times New Roman" pitchFamily="18" charset="0"/>
                <a:cs typeface="Times New Roman" pitchFamily="18" charset="0"/>
              </a:rPr>
              <a:t>ard</a:t>
            </a:r>
            <a:r>
              <a:rPr lang="ru-RU" sz="2800" b="1"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D</a:t>
            </a:r>
            <a:r>
              <a:rPr lang="ru-RU" sz="2800" b="1" dirty="0" err="1" smtClean="0">
                <a:latin typeface="Times New Roman" pitchFamily="18" charset="0"/>
                <a:cs typeface="Times New Roman" pitchFamily="18" charset="0"/>
              </a:rPr>
              <a:t>isc</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Drive</a:t>
            </a:r>
            <a:r>
              <a:rPr lang="ru-RU" sz="2800" dirty="0" smtClean="0">
                <a:latin typeface="Times New Roman" pitchFamily="18" charset="0"/>
                <a:cs typeface="Times New Roman" pitchFamily="18" charset="0"/>
              </a:rPr>
              <a:t> </a:t>
            </a:r>
            <a:r>
              <a:rPr lang="ru-RU" sz="2800" b="1" dirty="0" smtClean="0">
                <a:latin typeface="Times New Roman" pitchFamily="18" charset="0"/>
                <a:cs typeface="Times New Roman" pitchFamily="18" charset="0"/>
              </a:rPr>
              <a:t>, HDD)</a:t>
            </a:r>
          </a:p>
        </p:txBody>
      </p:sp>
      <p:sp>
        <p:nvSpPr>
          <p:cNvPr id="24583" name="Номер слайда 6"/>
          <p:cNvSpPr>
            <a:spLocks noGrp="1"/>
          </p:cNvSpPr>
          <p:nvPr>
            <p:ph type="sldNum" sz="quarter" idx="12"/>
          </p:nvPr>
        </p:nvSpPr>
        <p:spPr>
          <a:noFill/>
        </p:spPr>
        <p:txBody>
          <a:bodyPr/>
          <a:lstStyle/>
          <a:p>
            <a:fld id="{2E75C4CC-C43B-4B26-93BE-CE6C58AAACFA}" type="slidenum">
              <a:rPr lang="ru-RU" smtClean="0">
                <a:cs typeface="Times New Roman" pitchFamily="18" charset="0"/>
              </a:rPr>
              <a:pPr/>
              <a:t>21</a:t>
            </a:fld>
            <a:endParaRPr lang="ru-RU" smtClean="0">
              <a:cs typeface="Times New Roman" pitchFamily="18" charset="0"/>
            </a:endParaRPr>
          </a:p>
        </p:txBody>
      </p:sp>
      <p:sp>
        <p:nvSpPr>
          <p:cNvPr id="24579" name="Rectangle 3"/>
          <p:cNvSpPr>
            <a:spLocks noGrp="1" noChangeArrowheads="1"/>
          </p:cNvSpPr>
          <p:nvPr>
            <p:ph sz="quarter" idx="1"/>
          </p:nvPr>
        </p:nvSpPr>
        <p:spPr>
          <a:xfrm>
            <a:off x="142844" y="1500174"/>
            <a:ext cx="7858180" cy="4857784"/>
          </a:xfrm>
        </p:spPr>
        <p:txBody>
          <a:bodyPr>
            <a:normAutofit fontScale="85000" lnSpcReduction="10000"/>
          </a:bodyPr>
          <a:lstStyle/>
          <a:p>
            <a:pPr marL="0" indent="0" eaLnBrk="1" hangingPunct="1">
              <a:lnSpc>
                <a:spcPct val="110000"/>
              </a:lnSpc>
              <a:buFont typeface="Wingdings" pitchFamily="2" charset="2"/>
              <a:buNone/>
            </a:pPr>
            <a:r>
              <a:rPr lang="ru-RU" sz="2000" b="1" dirty="0" smtClean="0">
                <a:latin typeface="Times New Roman" pitchFamily="18" charset="0"/>
                <a:cs typeface="Times New Roman" pitchFamily="18" charset="0"/>
              </a:rPr>
              <a:t>Жёсткие диски </a:t>
            </a:r>
            <a:r>
              <a:rPr lang="ru-RU" sz="2000" dirty="0" smtClean="0">
                <a:latin typeface="Times New Roman" pitchFamily="18" charset="0"/>
                <a:cs typeface="Times New Roman" pitchFamily="18" charset="0"/>
              </a:rPr>
              <a:t>– наиболее быстрые из внешних устройств хранения информации. Кроме того, информация, хранящаяся на винчестере, может быть считана с него в произвольном порядке (диск – устройство с произвольным доступом). Ёмкость диска современного персонального компьютера составляет десятки, сотни гигабайт. В одном ПК может быть установлено несколько винчестеров. </a:t>
            </a:r>
            <a:endParaRPr lang="ru-RU" sz="2000" i="1" dirty="0" smtClean="0">
              <a:latin typeface="Times New Roman" pitchFamily="18" charset="0"/>
              <a:cs typeface="Times New Roman" pitchFamily="18" charset="0"/>
            </a:endParaRPr>
          </a:p>
          <a:p>
            <a:pPr marL="0" indent="0">
              <a:lnSpc>
                <a:spcPct val="110000"/>
              </a:lnSpc>
              <a:buClr>
                <a:schemeClr val="bg2"/>
              </a:buClr>
              <a:buSzPct val="70000"/>
              <a:buNone/>
            </a:pPr>
            <a:r>
              <a:rPr lang="ru-RU" sz="2000" i="1" dirty="0" smtClean="0">
                <a:cs typeface="Times New Roman" pitchFamily="18" charset="0"/>
              </a:rPr>
              <a:t>Жесткие магнитные диски представляют собой несколько десятков дисков, </a:t>
            </a:r>
            <a:r>
              <a:rPr lang="ru-RU" sz="2000" dirty="0" smtClean="0">
                <a:cs typeface="Times New Roman" pitchFamily="18" charset="0"/>
              </a:rPr>
              <a:t>размещенных на одной оси, заключенных в металлический корпус и вращающихся с большой угловой скоростью.</a:t>
            </a:r>
          </a:p>
          <a:p>
            <a:pPr marL="0" indent="0">
              <a:lnSpc>
                <a:spcPct val="110000"/>
              </a:lnSpc>
              <a:buClr>
                <a:schemeClr val="bg2"/>
              </a:buClr>
              <a:buSzPct val="70000"/>
              <a:buNone/>
            </a:pPr>
            <a:r>
              <a:rPr lang="ru-RU" sz="2000" dirty="0" smtClean="0">
                <a:cs typeface="Times New Roman" pitchFamily="18" charset="0"/>
              </a:rPr>
              <a:t>За счет гораздо большего количества дорожек на каждой стороне дисков и большого количества дисков информационная емкость жестких дисков может в десятки тысяч раз превышать информационную емкость дискет.</a:t>
            </a:r>
          </a:p>
          <a:p>
            <a:pPr marL="0" indent="0">
              <a:lnSpc>
                <a:spcPct val="110000"/>
              </a:lnSpc>
              <a:spcBef>
                <a:spcPct val="50000"/>
              </a:spcBef>
              <a:buClr>
                <a:schemeClr val="bg2"/>
              </a:buClr>
              <a:buSzPct val="70000"/>
              <a:buFont typeface="Wingdings" pitchFamily="2" charset="2"/>
              <a:buNone/>
            </a:pPr>
            <a:r>
              <a:rPr lang="ru-RU" sz="2000" dirty="0" smtClean="0">
                <a:cs typeface="Times New Roman" pitchFamily="18" charset="0"/>
              </a:rPr>
              <a:t>Часто происходит деление одного жесткого диска на несколько логических дисков, каждому из которых присваивается свое имя, например, C:, D:, Е:, F:  и т.д. </a:t>
            </a:r>
          </a:p>
          <a:p>
            <a:pPr marL="0" indent="0">
              <a:lnSpc>
                <a:spcPct val="110000"/>
              </a:lnSpc>
              <a:buClr>
                <a:schemeClr val="bg2"/>
              </a:buClr>
              <a:buSzPct val="70000"/>
              <a:buNone/>
            </a:pPr>
            <a:r>
              <a:rPr lang="ru-RU" sz="2000" dirty="0" smtClean="0">
                <a:cs typeface="Times New Roman" pitchFamily="18" charset="0"/>
              </a:rPr>
              <a:t>В целях сохранения информации и работоспособности жесткие диски необходимо оберегать от ударов и резких изменений пространственной ориентации в процессе работы.</a:t>
            </a:r>
          </a:p>
          <a:p>
            <a:pPr marL="0" indent="0" eaLnBrk="1" hangingPunct="1">
              <a:lnSpc>
                <a:spcPct val="80000"/>
              </a:lnSpc>
              <a:buFont typeface="Wingdings" pitchFamily="2" charset="2"/>
              <a:buNone/>
            </a:pPr>
            <a:endParaRPr lang="ru-RU" sz="2000" dirty="0" smtClean="0">
              <a:latin typeface="Times New Roman" pitchFamily="18" charset="0"/>
              <a:cs typeface="Times New Roman" pitchFamily="18" charset="0"/>
            </a:endParaRPr>
          </a:p>
        </p:txBody>
      </p:sp>
      <p:sp>
        <p:nvSpPr>
          <p:cNvPr id="24582" name="Rectangle 7"/>
          <p:cNvSpPr>
            <a:spLocks noChangeArrowheads="1"/>
          </p:cNvSpPr>
          <p:nvPr/>
        </p:nvSpPr>
        <p:spPr bwMode="auto">
          <a:xfrm>
            <a:off x="0" y="3573463"/>
            <a:ext cx="9144000" cy="3284537"/>
          </a:xfrm>
          <a:prstGeom prst="rect">
            <a:avLst/>
          </a:prstGeom>
          <a:noFill/>
          <a:ln w="9525">
            <a:noFill/>
            <a:miter lim="800000"/>
            <a:headEnd/>
            <a:tailEnd/>
          </a:ln>
        </p:spPr>
        <p:txBody>
          <a:bodyPr/>
          <a:lstStyle/>
          <a:p>
            <a:pPr>
              <a:lnSpc>
                <a:spcPct val="80000"/>
              </a:lnSpc>
              <a:spcBef>
                <a:spcPct val="20000"/>
              </a:spcBef>
              <a:buClr>
                <a:schemeClr val="bg2"/>
              </a:buClr>
              <a:buSzPct val="70000"/>
              <a:buFont typeface="Wingdings" pitchFamily="2" charset="2"/>
              <a:buNone/>
            </a:pPr>
            <a:endParaRPr lang="ru-RU" sz="2000" dirty="0">
              <a:cs typeface="Times New Roman" pitchFamily="18" charset="0"/>
            </a:endParaRPr>
          </a:p>
        </p:txBody>
      </p:sp>
    </p:spTree>
  </p:cSld>
  <p:clrMapOvr>
    <a:masterClrMapping/>
  </p:clrMapOvr>
  <p:transition>
    <p:cover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Номер слайда 4"/>
          <p:cNvSpPr>
            <a:spLocks noGrp="1"/>
          </p:cNvSpPr>
          <p:nvPr>
            <p:ph type="sldNum" sz="quarter" idx="12"/>
          </p:nvPr>
        </p:nvSpPr>
        <p:spPr>
          <a:noFill/>
        </p:spPr>
        <p:txBody>
          <a:bodyPr/>
          <a:lstStyle/>
          <a:p>
            <a:fld id="{4F3179D2-E488-4C70-B12E-5858B196E06E}" type="slidenum">
              <a:rPr lang="ru-RU" smtClean="0">
                <a:cs typeface="Times New Roman" pitchFamily="18" charset="0"/>
              </a:rPr>
              <a:pPr/>
              <a:t>22</a:t>
            </a:fld>
            <a:endParaRPr lang="ru-RU" smtClean="0">
              <a:cs typeface="Times New Roman" pitchFamily="18" charset="0"/>
            </a:endParaRPr>
          </a:p>
        </p:txBody>
      </p:sp>
      <p:sp>
        <p:nvSpPr>
          <p:cNvPr id="25602" name="Rectangle 2"/>
          <p:cNvSpPr>
            <a:spLocks noGrp="1" noChangeArrowheads="1"/>
          </p:cNvSpPr>
          <p:nvPr>
            <p:ph type="title" idx="4294967295"/>
          </p:nvPr>
        </p:nvSpPr>
        <p:spPr>
          <a:xfrm>
            <a:off x="0" y="533400"/>
            <a:ext cx="8229600" cy="1143000"/>
          </a:xfrm>
        </p:spPr>
        <p:txBody>
          <a:bodyPr>
            <a:normAutofit fontScale="90000"/>
          </a:bodyPr>
          <a:lstStyle/>
          <a:p>
            <a:pPr eaLnBrk="1" hangingPunct="1"/>
            <a:r>
              <a:rPr lang="ru-RU" sz="3600" b="1" dirty="0" smtClean="0">
                <a:latin typeface="Times New Roman" pitchFamily="18" charset="0"/>
                <a:cs typeface="Times New Roman" pitchFamily="18" charset="0"/>
              </a:rPr>
              <a:t>Выписка из каталога </a:t>
            </a:r>
            <a:br>
              <a:rPr lang="ru-RU" sz="3600" b="1" dirty="0" smtClean="0">
                <a:latin typeface="Times New Roman" pitchFamily="18" charset="0"/>
                <a:cs typeface="Times New Roman" pitchFamily="18" charset="0"/>
              </a:rPr>
            </a:br>
            <a:r>
              <a:rPr lang="ru-RU" sz="3600" b="1" dirty="0" smtClean="0">
                <a:latin typeface="Times New Roman" pitchFamily="18" charset="0"/>
                <a:cs typeface="Times New Roman" pitchFamily="18" charset="0"/>
              </a:rPr>
              <a:t>Технические характеристики </a:t>
            </a:r>
            <a:r>
              <a:rPr lang="en-US" sz="3600" b="1" dirty="0" smtClean="0">
                <a:latin typeface="Times New Roman" pitchFamily="18" charset="0"/>
                <a:cs typeface="Times New Roman" pitchFamily="18" charset="0"/>
              </a:rPr>
              <a:t>HDD</a:t>
            </a:r>
            <a:endParaRPr lang="ru-RU" sz="3600" dirty="0" smtClean="0">
              <a:latin typeface="Times New Roman" pitchFamily="18" charset="0"/>
              <a:cs typeface="Times New Roman" pitchFamily="18" charset="0"/>
            </a:endParaRPr>
          </a:p>
        </p:txBody>
      </p:sp>
      <p:sp>
        <p:nvSpPr>
          <p:cNvPr id="25603" name="Rectangle 3"/>
          <p:cNvSpPr>
            <a:spLocks noGrp="1" noChangeArrowheads="1"/>
          </p:cNvSpPr>
          <p:nvPr>
            <p:ph type="body" idx="4294967295"/>
          </p:nvPr>
        </p:nvSpPr>
        <p:spPr>
          <a:xfrm>
            <a:off x="214282" y="1828800"/>
            <a:ext cx="6257956" cy="4672034"/>
          </a:xfrm>
        </p:spPr>
        <p:txBody>
          <a:bodyPr>
            <a:normAutofit lnSpcReduction="10000"/>
          </a:bodyPr>
          <a:lstStyle/>
          <a:p>
            <a:pPr marL="0" indent="0" eaLnBrk="1" hangingPunct="1">
              <a:buFont typeface="Wingdings" pitchFamily="2" charset="2"/>
              <a:buNone/>
              <a:tabLst>
                <a:tab pos="4125913" algn="l"/>
              </a:tabLst>
            </a:pPr>
            <a:r>
              <a:rPr lang="ru-RU" sz="1800" b="1" i="1" dirty="0" smtClean="0">
                <a:latin typeface="Times New Roman" pitchFamily="18" charset="0"/>
                <a:cs typeface="Times New Roman" pitchFamily="18" charset="0"/>
              </a:rPr>
              <a:t>Внутренний </a:t>
            </a:r>
            <a:r>
              <a:rPr lang="en-US" sz="1800" b="1" i="1" dirty="0" smtClean="0">
                <a:latin typeface="Times New Roman" pitchFamily="18" charset="0"/>
                <a:cs typeface="Times New Roman" pitchFamily="18" charset="0"/>
              </a:rPr>
              <a:t>(80 - 1000 </a:t>
            </a:r>
            <a:r>
              <a:rPr lang="en-US" sz="1800" b="1" i="1" dirty="0" err="1" smtClean="0">
                <a:latin typeface="Times New Roman" pitchFamily="18" charset="0"/>
                <a:cs typeface="Times New Roman" pitchFamily="18" charset="0"/>
              </a:rPr>
              <a:t>Gb</a:t>
            </a:r>
            <a:r>
              <a:rPr lang="en-US" sz="1800" b="1" i="1" dirty="0" smtClean="0">
                <a:latin typeface="Times New Roman" pitchFamily="18" charset="0"/>
                <a:cs typeface="Times New Roman" pitchFamily="18" charset="0"/>
              </a:rPr>
              <a:t>)</a:t>
            </a:r>
            <a:endParaRPr lang="ru-RU" sz="1800" b="1" dirty="0" smtClean="0">
              <a:latin typeface="Times New Roman" pitchFamily="18" charset="0"/>
              <a:cs typeface="Times New Roman" pitchFamily="18" charset="0"/>
            </a:endParaRPr>
          </a:p>
          <a:p>
            <a:pPr marL="0" indent="0" eaLnBrk="1" hangingPunct="1">
              <a:buFont typeface="Wingdings" pitchFamily="2" charset="2"/>
              <a:buNone/>
              <a:tabLst>
                <a:tab pos="4125913" algn="l"/>
              </a:tabLst>
            </a:pPr>
            <a:r>
              <a:rPr lang="en-US" sz="1800" b="1" dirty="0" smtClean="0">
                <a:latin typeface="Times New Roman" pitchFamily="18" charset="0"/>
                <a:cs typeface="Times New Roman" pitchFamily="18" charset="0"/>
              </a:rPr>
              <a:t>1000,0 </a:t>
            </a:r>
            <a:r>
              <a:rPr lang="en-US" sz="1800" b="1" dirty="0" err="1" smtClean="0">
                <a:latin typeface="Times New Roman" pitchFamily="18" charset="0"/>
                <a:cs typeface="Times New Roman" pitchFamily="18" charset="0"/>
              </a:rPr>
              <a:t>Gb</a:t>
            </a:r>
            <a:r>
              <a:rPr lang="en-US" sz="1800" b="1" dirty="0" smtClean="0">
                <a:latin typeface="Times New Roman" pitchFamily="18" charset="0"/>
                <a:cs typeface="Times New Roman" pitchFamily="18" charset="0"/>
              </a:rPr>
              <a:t> HDD Hitachi (HDS721010KLA330) </a:t>
            </a:r>
            <a:r>
              <a:rPr lang="en-US" sz="1800" b="1" dirty="0" err="1" smtClean="0">
                <a:latin typeface="Times New Roman" pitchFamily="18" charset="0"/>
                <a:cs typeface="Times New Roman" pitchFamily="18" charset="0"/>
              </a:rPr>
              <a:t>Deskstar</a:t>
            </a:r>
            <a:r>
              <a:rPr lang="en-US" sz="1800" b="1" dirty="0" smtClean="0">
                <a:latin typeface="Times New Roman" pitchFamily="18" charset="0"/>
                <a:cs typeface="Times New Roman" pitchFamily="18" charset="0"/>
              </a:rPr>
              <a:t> 7K1000 7200rpm 32Mb SATA-300</a:t>
            </a:r>
            <a:r>
              <a:rPr lang="en-US" sz="1800" dirty="0" smtClean="0">
                <a:latin typeface="Times New Roman" pitchFamily="18" charset="0"/>
                <a:cs typeface="Times New Roman" pitchFamily="18" charset="0"/>
              </a:rPr>
              <a:t> </a:t>
            </a: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Объём</a:t>
            </a:r>
            <a:r>
              <a:rPr lang="ru-RU" sz="1600" dirty="0" smtClean="0">
                <a:latin typeface="Times New Roman" pitchFamily="18" charset="0"/>
                <a:cs typeface="Times New Roman" pitchFamily="18" charset="0"/>
              </a:rPr>
              <a:t>	1000 </a:t>
            </a:r>
            <a:r>
              <a:rPr lang="ru-RU" sz="1600" i="1" dirty="0" smtClean="0">
                <a:latin typeface="Times New Roman" pitchFamily="18" charset="0"/>
                <a:cs typeface="Times New Roman" pitchFamily="18" charset="0"/>
              </a:rPr>
              <a:t>ГБ</a:t>
            </a:r>
            <a:r>
              <a:rPr lang="ru-RU" sz="1600" dirty="0" smtClean="0">
                <a:latin typeface="Times New Roman" pitchFamily="18" charset="0"/>
                <a:cs typeface="Times New Roman" pitchFamily="18" charset="0"/>
              </a:rPr>
              <a:t> </a:t>
            </a: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Количество головок</a:t>
            </a:r>
            <a:r>
              <a:rPr lang="ru-RU" sz="1600" dirty="0" smtClean="0">
                <a:latin typeface="Times New Roman" pitchFamily="18" charset="0"/>
                <a:cs typeface="Times New Roman" pitchFamily="18" charset="0"/>
              </a:rPr>
              <a:t>	10 </a:t>
            </a:r>
            <a:r>
              <a:rPr lang="ru-RU" sz="1600" i="1" dirty="0" smtClean="0">
                <a:latin typeface="Times New Roman" pitchFamily="18" charset="0"/>
                <a:cs typeface="Times New Roman" pitchFamily="18" charset="0"/>
              </a:rPr>
              <a:t> </a:t>
            </a:r>
            <a:endParaRPr lang="ru-RU" sz="1600" dirty="0" smtClean="0">
              <a:latin typeface="Times New Roman" pitchFamily="18" charset="0"/>
              <a:cs typeface="Times New Roman" pitchFamily="18" charset="0"/>
            </a:endParaRP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Количество дисков</a:t>
            </a:r>
            <a:r>
              <a:rPr lang="ru-RU" sz="1600" dirty="0" smtClean="0">
                <a:latin typeface="Times New Roman" pitchFamily="18" charset="0"/>
                <a:cs typeface="Times New Roman" pitchFamily="18" charset="0"/>
              </a:rPr>
              <a:t>	5 </a:t>
            </a:r>
            <a:r>
              <a:rPr lang="ru-RU" sz="1600" i="1" dirty="0" smtClean="0">
                <a:latin typeface="Times New Roman" pitchFamily="18" charset="0"/>
                <a:cs typeface="Times New Roman" pitchFamily="18" charset="0"/>
              </a:rPr>
              <a:t> </a:t>
            </a:r>
            <a:endParaRPr lang="ru-RU" sz="1600" dirty="0" smtClean="0">
              <a:latin typeface="Times New Roman" pitchFamily="18" charset="0"/>
              <a:cs typeface="Times New Roman" pitchFamily="18" charset="0"/>
            </a:endParaRP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Интерфейс</a:t>
            </a:r>
            <a:r>
              <a:rPr lang="ru-RU" sz="1600" dirty="0" smtClean="0">
                <a:latin typeface="Times New Roman" pitchFamily="18" charset="0"/>
                <a:cs typeface="Times New Roman" pitchFamily="18" charset="0"/>
              </a:rPr>
              <a:t>	SATA II </a:t>
            </a:r>
            <a:r>
              <a:rPr lang="ru-RU" sz="1600" i="1" dirty="0" smtClean="0">
                <a:latin typeface="Times New Roman" pitchFamily="18" charset="0"/>
                <a:cs typeface="Times New Roman" pitchFamily="18" charset="0"/>
              </a:rPr>
              <a:t> </a:t>
            </a:r>
            <a:endParaRPr lang="ru-RU" sz="1600" dirty="0" smtClean="0">
              <a:latin typeface="Times New Roman" pitchFamily="18" charset="0"/>
              <a:cs typeface="Times New Roman" pitchFamily="18" charset="0"/>
            </a:endParaRP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Среднее время доступа (чтение/запись)</a:t>
            </a:r>
            <a:r>
              <a:rPr lang="ru-RU" sz="1600" dirty="0" smtClean="0">
                <a:latin typeface="Times New Roman" pitchFamily="18" charset="0"/>
                <a:cs typeface="Times New Roman" pitchFamily="18" charset="0"/>
              </a:rPr>
              <a:t>	8.5/9.2 </a:t>
            </a:r>
            <a:r>
              <a:rPr lang="ru-RU" sz="1600" i="1" dirty="0" smtClean="0">
                <a:latin typeface="Times New Roman" pitchFamily="18" charset="0"/>
                <a:cs typeface="Times New Roman" pitchFamily="18" charset="0"/>
              </a:rPr>
              <a:t>мс</a:t>
            </a:r>
            <a:r>
              <a:rPr lang="ru-RU" sz="1600" dirty="0" smtClean="0">
                <a:latin typeface="Times New Roman" pitchFamily="18" charset="0"/>
                <a:cs typeface="Times New Roman" pitchFamily="18" charset="0"/>
              </a:rPr>
              <a:t> </a:t>
            </a: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Среднее время ожидания (чтение/запись)</a:t>
            </a:r>
            <a:r>
              <a:rPr lang="ru-RU" sz="1600" dirty="0" smtClean="0">
                <a:latin typeface="Times New Roman" pitchFamily="18" charset="0"/>
                <a:cs typeface="Times New Roman" pitchFamily="18" charset="0"/>
              </a:rPr>
              <a:t>	4.17 </a:t>
            </a:r>
            <a:r>
              <a:rPr lang="ru-RU" sz="1600" i="1" dirty="0" smtClean="0">
                <a:latin typeface="Times New Roman" pitchFamily="18" charset="0"/>
                <a:cs typeface="Times New Roman" pitchFamily="18" charset="0"/>
              </a:rPr>
              <a:t>мс</a:t>
            </a:r>
            <a:r>
              <a:rPr lang="ru-RU" sz="1600" dirty="0" smtClean="0">
                <a:latin typeface="Times New Roman" pitchFamily="18" charset="0"/>
                <a:cs typeface="Times New Roman" pitchFamily="18" charset="0"/>
              </a:rPr>
              <a:t> </a:t>
            </a: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Скорость вращения</a:t>
            </a:r>
            <a:r>
              <a:rPr lang="ru-RU" sz="1600" dirty="0" smtClean="0">
                <a:latin typeface="Times New Roman" pitchFamily="18" charset="0"/>
                <a:cs typeface="Times New Roman" pitchFamily="18" charset="0"/>
              </a:rPr>
              <a:t>	7200 </a:t>
            </a:r>
            <a:r>
              <a:rPr lang="ru-RU" sz="1600" i="1" dirty="0" smtClean="0">
                <a:latin typeface="Times New Roman" pitchFamily="18" charset="0"/>
                <a:cs typeface="Times New Roman" pitchFamily="18" charset="0"/>
              </a:rPr>
              <a:t>об./мин.</a:t>
            </a:r>
            <a:r>
              <a:rPr lang="ru-RU" sz="1600" dirty="0" smtClean="0">
                <a:latin typeface="Times New Roman" pitchFamily="18" charset="0"/>
                <a:cs typeface="Times New Roman" pitchFamily="18" charset="0"/>
              </a:rPr>
              <a:t> </a:t>
            </a: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Размер кэш-буфера</a:t>
            </a:r>
            <a:r>
              <a:rPr lang="ru-RU" sz="1600" dirty="0" smtClean="0">
                <a:latin typeface="Times New Roman" pitchFamily="18" charset="0"/>
                <a:cs typeface="Times New Roman" pitchFamily="18" charset="0"/>
              </a:rPr>
              <a:t>	32 </a:t>
            </a:r>
            <a:r>
              <a:rPr lang="ru-RU" sz="1600" i="1" dirty="0" smtClean="0">
                <a:latin typeface="Times New Roman" pitchFamily="18" charset="0"/>
                <a:cs typeface="Times New Roman" pitchFamily="18" charset="0"/>
              </a:rPr>
              <a:t>Мб</a:t>
            </a:r>
            <a:r>
              <a:rPr lang="ru-RU" sz="1600" dirty="0" smtClean="0">
                <a:latin typeface="Times New Roman" pitchFamily="18" charset="0"/>
                <a:cs typeface="Times New Roman" pitchFamily="18" charset="0"/>
              </a:rPr>
              <a:t> </a:t>
            </a: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Рабочая температура</a:t>
            </a:r>
            <a:r>
              <a:rPr lang="ru-RU" sz="1600" dirty="0" smtClean="0">
                <a:latin typeface="Times New Roman" pitchFamily="18" charset="0"/>
                <a:cs typeface="Times New Roman" pitchFamily="18" charset="0"/>
              </a:rPr>
              <a:t>	+ 5 + 55 </a:t>
            </a:r>
            <a:r>
              <a:rPr lang="ru-RU" sz="1600" i="1" dirty="0" smtClean="0">
                <a:latin typeface="Times New Roman" pitchFamily="18" charset="0"/>
                <a:cs typeface="Times New Roman" pitchFamily="18" charset="0"/>
              </a:rPr>
              <a:t>°C</a:t>
            </a:r>
            <a:r>
              <a:rPr lang="ru-RU" sz="1600" dirty="0" smtClean="0">
                <a:latin typeface="Times New Roman" pitchFamily="18" charset="0"/>
                <a:cs typeface="Times New Roman" pitchFamily="18" charset="0"/>
              </a:rPr>
              <a:t> </a:t>
            </a: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Уровень шума (нет занятости)</a:t>
            </a:r>
            <a:r>
              <a:rPr lang="ru-RU" sz="1600" dirty="0" smtClean="0">
                <a:latin typeface="Times New Roman" pitchFamily="18" charset="0"/>
                <a:cs typeface="Times New Roman" pitchFamily="18" charset="0"/>
              </a:rPr>
              <a:t>	29 </a:t>
            </a:r>
            <a:r>
              <a:rPr lang="ru-RU" sz="1600" i="1" dirty="0" smtClean="0">
                <a:latin typeface="Times New Roman" pitchFamily="18" charset="0"/>
                <a:cs typeface="Times New Roman" pitchFamily="18" charset="0"/>
              </a:rPr>
              <a:t>дБ</a:t>
            </a:r>
            <a:r>
              <a:rPr lang="ru-RU" sz="1600" dirty="0" smtClean="0">
                <a:latin typeface="Times New Roman" pitchFamily="18" charset="0"/>
                <a:cs typeface="Times New Roman" pitchFamily="18" charset="0"/>
              </a:rPr>
              <a:t> </a:t>
            </a: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Уровень шума (чтение, запись)</a:t>
            </a:r>
            <a:r>
              <a:rPr lang="ru-RU" sz="1600" dirty="0" smtClean="0">
                <a:latin typeface="Times New Roman" pitchFamily="18" charset="0"/>
                <a:cs typeface="Times New Roman" pitchFamily="18" charset="0"/>
              </a:rPr>
              <a:t>	30 </a:t>
            </a:r>
            <a:r>
              <a:rPr lang="ru-RU" sz="1600" i="1" dirty="0" smtClean="0">
                <a:latin typeface="Times New Roman" pitchFamily="18" charset="0"/>
                <a:cs typeface="Times New Roman" pitchFamily="18" charset="0"/>
              </a:rPr>
              <a:t>дБ</a:t>
            </a:r>
            <a:r>
              <a:rPr lang="ru-RU" sz="1600" dirty="0" smtClean="0">
                <a:latin typeface="Times New Roman" pitchFamily="18" charset="0"/>
                <a:cs typeface="Times New Roman" pitchFamily="18" charset="0"/>
              </a:rPr>
              <a:t> </a:t>
            </a: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Размеры</a:t>
            </a:r>
            <a:r>
              <a:rPr lang="ru-RU" sz="1600" dirty="0" smtClean="0">
                <a:latin typeface="Times New Roman" pitchFamily="18" charset="0"/>
                <a:cs typeface="Times New Roman" pitchFamily="18" charset="0"/>
              </a:rPr>
              <a:t>	26.1x147x101.6 </a:t>
            </a:r>
            <a:r>
              <a:rPr lang="ru-RU" sz="1600" i="1" dirty="0" smtClean="0">
                <a:latin typeface="Times New Roman" pitchFamily="18" charset="0"/>
                <a:cs typeface="Times New Roman" pitchFamily="18" charset="0"/>
              </a:rPr>
              <a:t>мм</a:t>
            </a:r>
            <a:r>
              <a:rPr lang="ru-RU" sz="1600" dirty="0" smtClean="0">
                <a:latin typeface="Times New Roman" pitchFamily="18" charset="0"/>
                <a:cs typeface="Times New Roman" pitchFamily="18" charset="0"/>
              </a:rPr>
              <a:t> </a:t>
            </a:r>
          </a:p>
          <a:p>
            <a:pPr marL="0" indent="0" eaLnBrk="1" hangingPunct="1">
              <a:buFont typeface="Wingdings" pitchFamily="2" charset="2"/>
              <a:buNone/>
              <a:tabLst>
                <a:tab pos="4125913" algn="l"/>
              </a:tabLst>
            </a:pPr>
            <a:r>
              <a:rPr lang="ru-RU" sz="1600" b="1" dirty="0" smtClean="0">
                <a:latin typeface="Times New Roman" pitchFamily="18" charset="0"/>
                <a:cs typeface="Times New Roman" pitchFamily="18" charset="0"/>
              </a:rPr>
              <a:t>Вес</a:t>
            </a:r>
            <a:r>
              <a:rPr lang="ru-RU" sz="1600" dirty="0" smtClean="0">
                <a:latin typeface="Times New Roman" pitchFamily="18" charset="0"/>
                <a:cs typeface="Times New Roman" pitchFamily="18" charset="0"/>
              </a:rPr>
              <a:t>	700 </a:t>
            </a:r>
            <a:r>
              <a:rPr lang="ru-RU" sz="1600" i="1" dirty="0" err="1" smtClean="0">
                <a:latin typeface="Times New Roman" pitchFamily="18" charset="0"/>
                <a:cs typeface="Times New Roman" pitchFamily="18" charset="0"/>
              </a:rPr>
              <a:t>гр</a:t>
            </a:r>
            <a:r>
              <a:rPr lang="ru-RU" sz="1600" dirty="0" smtClean="0">
                <a:latin typeface="Times New Roman" pitchFamily="18" charset="0"/>
                <a:cs typeface="Times New Roman" pitchFamily="18" charset="0"/>
              </a:rPr>
              <a:t> </a:t>
            </a:r>
            <a:endParaRPr lang="ru-RU" sz="1800" dirty="0" smtClean="0">
              <a:latin typeface="Times New Roman" pitchFamily="18" charset="0"/>
              <a:cs typeface="Times New Roman" pitchFamily="18" charset="0"/>
            </a:endParaRPr>
          </a:p>
        </p:txBody>
      </p:sp>
      <p:pic>
        <p:nvPicPr>
          <p:cNvPr id="25604" name="Рисунок 5" descr="01.jpg"/>
          <p:cNvPicPr>
            <a:picLocks noChangeAspect="1"/>
          </p:cNvPicPr>
          <p:nvPr/>
        </p:nvPicPr>
        <p:blipFill>
          <a:blip r:embed="rId2"/>
          <a:srcRect/>
          <a:stretch>
            <a:fillRect/>
          </a:stretch>
        </p:blipFill>
        <p:spPr bwMode="auto">
          <a:xfrm>
            <a:off x="5786446" y="2428868"/>
            <a:ext cx="2905125" cy="2905125"/>
          </a:xfrm>
          <a:prstGeom prst="rect">
            <a:avLst/>
          </a:prstGeom>
          <a:noFill/>
          <a:ln w="9525">
            <a:noFill/>
            <a:miter lim="800000"/>
            <a:headEnd/>
            <a:tailEnd/>
          </a:ln>
        </p:spPr>
      </p:pic>
    </p:spTree>
  </p:cSld>
  <p:clrMapOvr>
    <a:masterClrMapping/>
  </p:clrMapOvr>
  <p:transition>
    <p:cover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1" name="Номер слайда 6"/>
          <p:cNvSpPr>
            <a:spLocks noGrp="1"/>
          </p:cNvSpPr>
          <p:nvPr>
            <p:ph type="sldNum" sz="quarter" idx="12"/>
          </p:nvPr>
        </p:nvSpPr>
        <p:spPr>
          <a:noFill/>
        </p:spPr>
        <p:txBody>
          <a:bodyPr/>
          <a:lstStyle/>
          <a:p>
            <a:fld id="{E644A3D5-4784-4515-83CD-6317F3E4F5BC}" type="slidenum">
              <a:rPr lang="ru-RU" smtClean="0"/>
              <a:pPr/>
              <a:t>23</a:t>
            </a:fld>
            <a:endParaRPr lang="ru-RU" smtClean="0"/>
          </a:p>
        </p:txBody>
      </p:sp>
      <p:sp>
        <p:nvSpPr>
          <p:cNvPr id="26626" name="Rectangle 2"/>
          <p:cNvSpPr>
            <a:spLocks noGrp="1" noChangeArrowheads="1"/>
          </p:cNvSpPr>
          <p:nvPr>
            <p:ph type="title" idx="4294967295"/>
          </p:nvPr>
        </p:nvSpPr>
        <p:spPr>
          <a:xfrm>
            <a:off x="0" y="533400"/>
            <a:ext cx="8229600" cy="1143000"/>
          </a:xfrm>
        </p:spPr>
        <p:txBody>
          <a:bodyPr/>
          <a:lstStyle/>
          <a:p>
            <a:pPr eaLnBrk="1" hangingPunct="1"/>
            <a:r>
              <a:rPr lang="ru-RU" sz="3200" b="1" smtClean="0">
                <a:latin typeface="Times New Roman" pitchFamily="18" charset="0"/>
                <a:cs typeface="Times New Roman" pitchFamily="18" charset="0"/>
              </a:rPr>
              <a:t>Выписка из каталога </a:t>
            </a:r>
            <a:br>
              <a:rPr lang="ru-RU" sz="3200" b="1" smtClean="0">
                <a:latin typeface="Times New Roman" pitchFamily="18" charset="0"/>
                <a:cs typeface="Times New Roman" pitchFamily="18" charset="0"/>
              </a:rPr>
            </a:br>
            <a:r>
              <a:rPr lang="ru-RU" sz="3200" b="1" smtClean="0">
                <a:latin typeface="Times New Roman" pitchFamily="18" charset="0"/>
                <a:cs typeface="Times New Roman" pitchFamily="18" charset="0"/>
              </a:rPr>
              <a:t>Технические характеристики </a:t>
            </a:r>
            <a:r>
              <a:rPr lang="en-US" sz="3200" b="1" smtClean="0">
                <a:latin typeface="Times New Roman" pitchFamily="18" charset="0"/>
                <a:cs typeface="Times New Roman" pitchFamily="18" charset="0"/>
              </a:rPr>
              <a:t>HDD</a:t>
            </a:r>
            <a:endParaRPr lang="ru-RU" sz="3200" b="1" smtClean="0">
              <a:latin typeface="Times New Roman" pitchFamily="18" charset="0"/>
              <a:cs typeface="Times New Roman" pitchFamily="18" charset="0"/>
            </a:endParaRPr>
          </a:p>
        </p:txBody>
      </p:sp>
      <p:sp>
        <p:nvSpPr>
          <p:cNvPr id="26627" name="Rectangle 5"/>
          <p:cNvSpPr>
            <a:spLocks noChangeArrowheads="1"/>
          </p:cNvSpPr>
          <p:nvPr/>
        </p:nvSpPr>
        <p:spPr bwMode="auto">
          <a:xfrm>
            <a:off x="88900" y="2000250"/>
            <a:ext cx="6643688" cy="2000250"/>
          </a:xfrm>
          <a:prstGeom prst="rect">
            <a:avLst/>
          </a:prstGeom>
          <a:noFill/>
          <a:ln w="9525">
            <a:noFill/>
            <a:miter lim="800000"/>
            <a:headEnd/>
            <a:tailEnd/>
          </a:ln>
        </p:spPr>
        <p:txBody>
          <a:bodyPr/>
          <a:lstStyle/>
          <a:p>
            <a:pPr>
              <a:lnSpc>
                <a:spcPct val="80000"/>
              </a:lnSpc>
              <a:spcBef>
                <a:spcPct val="20000"/>
              </a:spcBef>
              <a:buClr>
                <a:schemeClr val="bg2"/>
              </a:buClr>
              <a:buSzPct val="70000"/>
              <a:buFont typeface="Wingdings" pitchFamily="2" charset="2"/>
              <a:buNone/>
              <a:tabLst>
                <a:tab pos="2867025" algn="l"/>
              </a:tabLst>
            </a:pPr>
            <a:r>
              <a:rPr lang="ru-RU" sz="2000" b="1" i="1">
                <a:cs typeface="Times New Roman" pitchFamily="18" charset="0"/>
              </a:rPr>
              <a:t>Внешний</a:t>
            </a:r>
            <a:r>
              <a:rPr lang="en-US" sz="2000" b="1" i="1">
                <a:cs typeface="Times New Roman" pitchFamily="18" charset="0"/>
              </a:rPr>
              <a:t> (320 - 2000 Gb)</a:t>
            </a:r>
            <a:endParaRPr lang="ru-RU" sz="2000" b="1" i="1">
              <a:cs typeface="Times New Roman" pitchFamily="18" charset="0"/>
            </a:endParaRPr>
          </a:p>
          <a:p>
            <a:pPr>
              <a:lnSpc>
                <a:spcPct val="80000"/>
              </a:lnSpc>
              <a:spcBef>
                <a:spcPct val="20000"/>
              </a:spcBef>
              <a:buClr>
                <a:schemeClr val="bg2"/>
              </a:buClr>
              <a:buSzPct val="70000"/>
              <a:buFont typeface="Wingdings" pitchFamily="2" charset="2"/>
              <a:buNone/>
              <a:tabLst>
                <a:tab pos="2867025" algn="l"/>
              </a:tabLst>
            </a:pPr>
            <a:r>
              <a:rPr lang="ru-RU" b="1">
                <a:cs typeface="Times New Roman" pitchFamily="18" charset="0"/>
              </a:rPr>
              <a:t>2000,0 Gb HDD WDH2Q20000E 16Mb MyBookStudioEditionII (USB2.0&amp; FireWire400/800&amp; eSATA) RET</a:t>
            </a:r>
            <a:r>
              <a:rPr lang="ru-RU">
                <a:cs typeface="Times New Roman" pitchFamily="18" charset="0"/>
              </a:rPr>
              <a:t> </a:t>
            </a:r>
          </a:p>
          <a:p>
            <a:pPr>
              <a:lnSpc>
                <a:spcPct val="80000"/>
              </a:lnSpc>
              <a:spcBef>
                <a:spcPct val="20000"/>
              </a:spcBef>
              <a:buClr>
                <a:schemeClr val="bg2"/>
              </a:buClr>
              <a:buSzPct val="70000"/>
              <a:buFont typeface="Wingdings" pitchFamily="2" charset="2"/>
              <a:buNone/>
              <a:tabLst>
                <a:tab pos="2867025" algn="l"/>
              </a:tabLst>
            </a:pPr>
            <a:r>
              <a:rPr lang="ru-RU">
                <a:cs typeface="Times New Roman" pitchFamily="18" charset="0"/>
              </a:rPr>
              <a:t>Объём 	2000 </a:t>
            </a:r>
            <a:r>
              <a:rPr lang="ru-RU" i="1">
                <a:cs typeface="Times New Roman" pitchFamily="18" charset="0"/>
              </a:rPr>
              <a:t>Гб</a:t>
            </a:r>
            <a:r>
              <a:rPr lang="ru-RU">
                <a:cs typeface="Times New Roman" pitchFamily="18" charset="0"/>
              </a:rPr>
              <a:t> </a:t>
            </a:r>
          </a:p>
          <a:p>
            <a:pPr>
              <a:lnSpc>
                <a:spcPct val="80000"/>
              </a:lnSpc>
              <a:spcBef>
                <a:spcPct val="20000"/>
              </a:spcBef>
              <a:buClr>
                <a:schemeClr val="bg2"/>
              </a:buClr>
              <a:buSzPct val="70000"/>
              <a:buFont typeface="Wingdings" pitchFamily="2" charset="2"/>
              <a:buNone/>
              <a:tabLst>
                <a:tab pos="2867025" algn="l"/>
              </a:tabLst>
            </a:pPr>
            <a:r>
              <a:rPr lang="ru-RU">
                <a:cs typeface="Times New Roman" pitchFamily="18" charset="0"/>
              </a:rPr>
              <a:t>Интерфейс 	IEEE 1394/ USB 2.0/eSATA </a:t>
            </a:r>
          </a:p>
          <a:p>
            <a:pPr>
              <a:lnSpc>
                <a:spcPct val="80000"/>
              </a:lnSpc>
              <a:spcBef>
                <a:spcPct val="20000"/>
              </a:spcBef>
              <a:buClr>
                <a:schemeClr val="bg2"/>
              </a:buClr>
              <a:buSzPct val="70000"/>
              <a:buFont typeface="Wingdings" pitchFamily="2" charset="2"/>
              <a:buNone/>
              <a:tabLst>
                <a:tab pos="2867025" algn="l"/>
              </a:tabLst>
            </a:pPr>
            <a:r>
              <a:rPr lang="ru-RU">
                <a:cs typeface="Times New Roman" pitchFamily="18" charset="0"/>
              </a:rPr>
              <a:t>Скорость вращения 	7200 об./мин. </a:t>
            </a:r>
          </a:p>
          <a:p>
            <a:pPr>
              <a:lnSpc>
                <a:spcPct val="80000"/>
              </a:lnSpc>
              <a:spcBef>
                <a:spcPct val="20000"/>
              </a:spcBef>
              <a:buClr>
                <a:schemeClr val="bg2"/>
              </a:buClr>
              <a:buSzPct val="70000"/>
              <a:buFont typeface="Wingdings" pitchFamily="2" charset="2"/>
              <a:buNone/>
              <a:tabLst>
                <a:tab pos="2867025" algn="l"/>
              </a:tabLst>
            </a:pPr>
            <a:r>
              <a:rPr lang="ru-RU">
                <a:cs typeface="Times New Roman" pitchFamily="18" charset="0"/>
              </a:rPr>
              <a:t>Размер КЭШ-буфера	16 Мб </a:t>
            </a:r>
          </a:p>
        </p:txBody>
      </p:sp>
      <p:pic>
        <p:nvPicPr>
          <p:cNvPr id="26628" name="Picture 6" descr="02"/>
          <p:cNvPicPr>
            <a:picLocks noChangeAspect="1" noChangeArrowheads="1"/>
          </p:cNvPicPr>
          <p:nvPr/>
        </p:nvPicPr>
        <p:blipFill>
          <a:blip r:embed="rId2"/>
          <a:srcRect/>
          <a:stretch>
            <a:fillRect/>
          </a:stretch>
        </p:blipFill>
        <p:spPr bwMode="auto">
          <a:xfrm>
            <a:off x="6858016" y="1857364"/>
            <a:ext cx="2016125" cy="2016125"/>
          </a:xfrm>
          <a:prstGeom prst="rect">
            <a:avLst/>
          </a:prstGeom>
          <a:noFill/>
          <a:ln w="9525">
            <a:noFill/>
            <a:miter lim="800000"/>
            <a:headEnd/>
            <a:tailEnd/>
          </a:ln>
        </p:spPr>
      </p:pic>
      <p:pic>
        <p:nvPicPr>
          <p:cNvPr id="26629" name="Picture 7" descr="03"/>
          <p:cNvPicPr>
            <a:picLocks noChangeAspect="1" noChangeArrowheads="1"/>
          </p:cNvPicPr>
          <p:nvPr/>
        </p:nvPicPr>
        <p:blipFill>
          <a:blip r:embed="rId3"/>
          <a:srcRect t="24373" b="18698"/>
          <a:stretch>
            <a:fillRect/>
          </a:stretch>
        </p:blipFill>
        <p:spPr bwMode="auto">
          <a:xfrm>
            <a:off x="6215074" y="4572008"/>
            <a:ext cx="2657475" cy="1512887"/>
          </a:xfrm>
          <a:prstGeom prst="rect">
            <a:avLst/>
          </a:prstGeom>
          <a:noFill/>
          <a:ln w="9525">
            <a:noFill/>
            <a:miter lim="800000"/>
            <a:headEnd/>
            <a:tailEnd/>
          </a:ln>
        </p:spPr>
      </p:pic>
      <p:sp>
        <p:nvSpPr>
          <p:cNvPr id="26630" name="Rectangle 8"/>
          <p:cNvSpPr>
            <a:spLocks noChangeArrowheads="1"/>
          </p:cNvSpPr>
          <p:nvPr/>
        </p:nvSpPr>
        <p:spPr bwMode="auto">
          <a:xfrm>
            <a:off x="106363" y="4000500"/>
            <a:ext cx="6121400" cy="2500313"/>
          </a:xfrm>
          <a:prstGeom prst="rect">
            <a:avLst/>
          </a:prstGeom>
          <a:noFill/>
          <a:ln w="9525">
            <a:noFill/>
            <a:miter lim="800000"/>
            <a:headEnd/>
            <a:tailEnd/>
          </a:ln>
        </p:spPr>
        <p:txBody>
          <a:bodyPr/>
          <a:lstStyle/>
          <a:p>
            <a:pPr>
              <a:lnSpc>
                <a:spcPct val="80000"/>
              </a:lnSpc>
              <a:spcBef>
                <a:spcPct val="20000"/>
              </a:spcBef>
              <a:buClr>
                <a:schemeClr val="bg2"/>
              </a:buClr>
              <a:buSzPct val="70000"/>
              <a:buFont typeface="Wingdings" pitchFamily="2" charset="2"/>
              <a:buNone/>
              <a:tabLst>
                <a:tab pos="2867025" algn="l"/>
              </a:tabLst>
            </a:pPr>
            <a:r>
              <a:rPr lang="ru-RU" sz="2000" b="1" i="1">
                <a:cs typeface="Times New Roman" pitchFamily="18" charset="0"/>
              </a:rPr>
              <a:t>Портативный (80</a:t>
            </a:r>
            <a:r>
              <a:rPr lang="en-US" sz="2000" b="1" i="1">
                <a:cs typeface="Times New Roman" pitchFamily="18" charset="0"/>
              </a:rPr>
              <a:t> </a:t>
            </a:r>
            <a:r>
              <a:rPr lang="ru-RU" sz="2000" b="1" i="1">
                <a:cs typeface="Times New Roman" pitchFamily="18" charset="0"/>
              </a:rPr>
              <a:t>-</a:t>
            </a:r>
            <a:r>
              <a:rPr lang="en-US" sz="2000" b="1" i="1">
                <a:cs typeface="Times New Roman" pitchFamily="18" charset="0"/>
              </a:rPr>
              <a:t> </a:t>
            </a:r>
            <a:r>
              <a:rPr lang="ru-RU" sz="2000" b="1" i="1">
                <a:cs typeface="Times New Roman" pitchFamily="18" charset="0"/>
              </a:rPr>
              <a:t>500</a:t>
            </a:r>
            <a:r>
              <a:rPr lang="en-US" sz="2000" b="1" i="1">
                <a:cs typeface="Times New Roman" pitchFamily="18" charset="0"/>
              </a:rPr>
              <a:t> Gb)</a:t>
            </a:r>
            <a:endParaRPr lang="ru-RU" sz="2000" b="1" i="1">
              <a:cs typeface="Times New Roman" pitchFamily="18" charset="0"/>
            </a:endParaRPr>
          </a:p>
          <a:p>
            <a:pPr>
              <a:lnSpc>
                <a:spcPct val="80000"/>
              </a:lnSpc>
              <a:spcBef>
                <a:spcPct val="20000"/>
              </a:spcBef>
              <a:buClr>
                <a:schemeClr val="bg2"/>
              </a:buClr>
              <a:buSzPct val="70000"/>
              <a:buFont typeface="Wingdings" pitchFamily="2" charset="2"/>
              <a:buNone/>
              <a:tabLst>
                <a:tab pos="2867025" algn="l"/>
              </a:tabLst>
            </a:pPr>
            <a:r>
              <a:rPr lang="en-US" b="1">
                <a:cs typeface="Times New Roman" pitchFamily="18" charset="0"/>
              </a:rPr>
              <a:t>320,0 Gb HDD WDMLZ3200TE 5400rpm 8Mb Passport Elite (ext. USB2.0) 2.5" bronze RETAIL</a:t>
            </a:r>
            <a:r>
              <a:rPr lang="ru-RU" b="1">
                <a:cs typeface="Times New Roman" pitchFamily="18" charset="0"/>
              </a:rPr>
              <a:t> </a:t>
            </a:r>
          </a:p>
          <a:p>
            <a:pPr>
              <a:buClr>
                <a:schemeClr val="bg2"/>
              </a:buClr>
              <a:buSzPct val="70000"/>
              <a:buFont typeface="Wingdings" pitchFamily="2" charset="2"/>
              <a:buNone/>
              <a:tabLst>
                <a:tab pos="2867025" algn="l"/>
              </a:tabLst>
            </a:pPr>
            <a:r>
              <a:rPr lang="ru-RU">
                <a:cs typeface="Times New Roman" pitchFamily="18" charset="0"/>
              </a:rPr>
              <a:t>Объём</a:t>
            </a:r>
            <a:r>
              <a:rPr lang="en-US">
                <a:cs typeface="Times New Roman" pitchFamily="18" charset="0"/>
              </a:rPr>
              <a:t>	320 </a:t>
            </a:r>
            <a:r>
              <a:rPr lang="ru-RU" i="1">
                <a:cs typeface="Times New Roman" pitchFamily="18" charset="0"/>
              </a:rPr>
              <a:t>Гб</a:t>
            </a:r>
            <a:r>
              <a:rPr lang="en-US">
                <a:cs typeface="Times New Roman" pitchFamily="18" charset="0"/>
              </a:rPr>
              <a:t> </a:t>
            </a:r>
            <a:endParaRPr lang="ru-RU">
              <a:cs typeface="Times New Roman" pitchFamily="18" charset="0"/>
            </a:endParaRPr>
          </a:p>
          <a:p>
            <a:pPr>
              <a:buClr>
                <a:schemeClr val="bg2"/>
              </a:buClr>
              <a:buSzPct val="70000"/>
              <a:buFont typeface="Wingdings" pitchFamily="2" charset="2"/>
              <a:buNone/>
              <a:tabLst>
                <a:tab pos="2867025" algn="l"/>
              </a:tabLst>
            </a:pPr>
            <a:r>
              <a:rPr lang="ru-RU">
                <a:cs typeface="Times New Roman" pitchFamily="18" charset="0"/>
              </a:rPr>
              <a:t>Интерфейс</a:t>
            </a:r>
            <a:r>
              <a:rPr lang="en-US">
                <a:cs typeface="Times New Roman" pitchFamily="18" charset="0"/>
              </a:rPr>
              <a:t>	USB 2.0 </a:t>
            </a:r>
            <a:r>
              <a:rPr lang="en-US" i="1">
                <a:cs typeface="Times New Roman" pitchFamily="18" charset="0"/>
              </a:rPr>
              <a:t> </a:t>
            </a:r>
            <a:endParaRPr lang="ru-RU">
              <a:cs typeface="Times New Roman" pitchFamily="18" charset="0"/>
            </a:endParaRPr>
          </a:p>
          <a:p>
            <a:pPr>
              <a:buClr>
                <a:schemeClr val="bg2"/>
              </a:buClr>
              <a:buSzPct val="70000"/>
              <a:buFont typeface="Wingdings" pitchFamily="2" charset="2"/>
              <a:buNone/>
              <a:tabLst>
                <a:tab pos="2867025" algn="l"/>
              </a:tabLst>
            </a:pPr>
            <a:r>
              <a:rPr lang="ru-RU">
                <a:cs typeface="Times New Roman" pitchFamily="18" charset="0"/>
              </a:rPr>
              <a:t>Скорость вращения	5400 </a:t>
            </a:r>
            <a:r>
              <a:rPr lang="ru-RU" i="1">
                <a:cs typeface="Times New Roman" pitchFamily="18" charset="0"/>
              </a:rPr>
              <a:t>об./мин.</a:t>
            </a:r>
            <a:r>
              <a:rPr lang="ru-RU">
                <a:cs typeface="Times New Roman" pitchFamily="18" charset="0"/>
              </a:rPr>
              <a:t> </a:t>
            </a:r>
          </a:p>
          <a:p>
            <a:pPr>
              <a:buClr>
                <a:schemeClr val="bg2"/>
              </a:buClr>
              <a:buSzPct val="70000"/>
              <a:buFont typeface="Wingdings" pitchFamily="2" charset="2"/>
              <a:buNone/>
              <a:tabLst>
                <a:tab pos="2867025" algn="l"/>
              </a:tabLst>
            </a:pPr>
            <a:r>
              <a:rPr lang="ru-RU">
                <a:cs typeface="Times New Roman" pitchFamily="18" charset="0"/>
              </a:rPr>
              <a:t>Размер КЭШ-буфера	8 </a:t>
            </a:r>
            <a:r>
              <a:rPr lang="ru-RU" i="1">
                <a:cs typeface="Times New Roman" pitchFamily="18" charset="0"/>
              </a:rPr>
              <a:t>Мб</a:t>
            </a:r>
            <a:r>
              <a:rPr lang="ru-RU">
                <a:cs typeface="Times New Roman" pitchFamily="18" charset="0"/>
              </a:rPr>
              <a:t> </a:t>
            </a:r>
          </a:p>
          <a:p>
            <a:pPr>
              <a:buClr>
                <a:schemeClr val="bg2"/>
              </a:buClr>
              <a:buSzPct val="70000"/>
              <a:buFont typeface="Wingdings" pitchFamily="2" charset="2"/>
              <a:buNone/>
              <a:tabLst>
                <a:tab pos="2867025" algn="l"/>
              </a:tabLst>
            </a:pPr>
            <a:r>
              <a:rPr lang="ru-RU">
                <a:cs typeface="Times New Roman" pitchFamily="18" charset="0"/>
              </a:rPr>
              <a:t>Размеры	15x126.15x79.5 </a:t>
            </a:r>
            <a:r>
              <a:rPr lang="ru-RU" i="1">
                <a:cs typeface="Times New Roman" pitchFamily="18" charset="0"/>
              </a:rPr>
              <a:t>мм</a:t>
            </a:r>
            <a:r>
              <a:rPr lang="ru-RU">
                <a:cs typeface="Times New Roman" pitchFamily="18" charset="0"/>
              </a:rPr>
              <a:t> </a:t>
            </a:r>
          </a:p>
          <a:p>
            <a:pPr>
              <a:buClr>
                <a:schemeClr val="bg2"/>
              </a:buClr>
              <a:buSzPct val="70000"/>
              <a:buFont typeface="Wingdings" pitchFamily="2" charset="2"/>
              <a:buNone/>
              <a:tabLst>
                <a:tab pos="2867025" algn="l"/>
              </a:tabLst>
            </a:pPr>
            <a:r>
              <a:rPr lang="ru-RU">
                <a:cs typeface="Times New Roman" pitchFamily="18" charset="0"/>
              </a:rPr>
              <a:t>Вес	180 </a:t>
            </a:r>
            <a:r>
              <a:rPr lang="ru-RU" i="1">
                <a:cs typeface="Times New Roman" pitchFamily="18" charset="0"/>
              </a:rPr>
              <a:t>г</a:t>
            </a:r>
            <a:r>
              <a:rPr lang="ru-RU">
                <a:cs typeface="Times New Roman" pitchFamily="18" charset="0"/>
              </a:rPr>
              <a:t> </a:t>
            </a:r>
          </a:p>
        </p:txBody>
      </p:sp>
    </p:spTree>
  </p:cSld>
  <p:clrMapOvr>
    <a:masterClrMapping/>
  </p:clrMapOvr>
  <p:transition>
    <p:cover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ru-RU" sz="3600" b="1" smtClean="0">
                <a:latin typeface="Times New Roman" pitchFamily="18" charset="0"/>
                <a:cs typeface="Times New Roman" pitchFamily="18" charset="0"/>
              </a:rPr>
              <a:t>Характеристики</a:t>
            </a:r>
            <a:r>
              <a:rPr lang="ru-RU" smtClean="0">
                <a:latin typeface="Times New Roman" pitchFamily="18" charset="0"/>
                <a:cs typeface="Times New Roman" pitchFamily="18" charset="0"/>
              </a:rPr>
              <a:t> </a:t>
            </a:r>
          </a:p>
        </p:txBody>
      </p:sp>
      <p:sp>
        <p:nvSpPr>
          <p:cNvPr id="27652" name="Номер слайда 3"/>
          <p:cNvSpPr>
            <a:spLocks noGrp="1"/>
          </p:cNvSpPr>
          <p:nvPr>
            <p:ph type="sldNum" sz="quarter" idx="12"/>
          </p:nvPr>
        </p:nvSpPr>
        <p:spPr>
          <a:noFill/>
        </p:spPr>
        <p:txBody>
          <a:bodyPr/>
          <a:lstStyle/>
          <a:p>
            <a:fld id="{B782CE0B-121D-44FE-8591-75368BDE2B52}" type="slidenum">
              <a:rPr lang="ru-RU" smtClean="0">
                <a:cs typeface="Times New Roman" pitchFamily="18" charset="0"/>
              </a:rPr>
              <a:pPr/>
              <a:t>24</a:t>
            </a:fld>
            <a:endParaRPr lang="ru-RU" smtClean="0">
              <a:cs typeface="Times New Roman" pitchFamily="18" charset="0"/>
            </a:endParaRPr>
          </a:p>
        </p:txBody>
      </p:sp>
      <p:sp>
        <p:nvSpPr>
          <p:cNvPr id="27651" name="Rectangle 3"/>
          <p:cNvSpPr>
            <a:spLocks noGrp="1" noChangeArrowheads="1"/>
          </p:cNvSpPr>
          <p:nvPr>
            <p:ph sz="quarter" idx="1"/>
          </p:nvPr>
        </p:nvSpPr>
        <p:spPr>
          <a:xfrm>
            <a:off x="107950" y="1571612"/>
            <a:ext cx="8928100" cy="5170501"/>
          </a:xfrm>
        </p:spPr>
        <p:txBody>
          <a:bodyPr>
            <a:normAutofit/>
          </a:bodyPr>
          <a:lstStyle/>
          <a:p>
            <a:pPr eaLnBrk="1" hangingPunct="1">
              <a:lnSpc>
                <a:spcPct val="80000"/>
              </a:lnSpc>
              <a:buFont typeface="Wingdings" pitchFamily="2" charset="2"/>
              <a:buNone/>
            </a:pPr>
            <a:r>
              <a:rPr lang="ru-RU" sz="2000" b="1" dirty="0" smtClean="0">
                <a:latin typeface="Times New Roman" pitchFamily="18" charset="0"/>
                <a:cs typeface="Times New Roman" pitchFamily="18" charset="0"/>
              </a:rPr>
              <a:t>Интерфейс</a:t>
            </a:r>
            <a:r>
              <a:rPr lang="ru-RU" sz="2000" dirty="0" smtClean="0">
                <a:latin typeface="Times New Roman" pitchFamily="18" charset="0"/>
                <a:cs typeface="Times New Roman" pitchFamily="18" charset="0"/>
              </a:rPr>
              <a:t> — набор, состоящий из линий связи, сигналов, посылаемых по этим линиям, технических средств, поддерживающих эти линии, и правил обмена. Современные накопители могут использовать интерфейсы ATA (AT </a:t>
            </a:r>
            <a:r>
              <a:rPr lang="ru-RU" sz="2000" dirty="0" err="1" smtClean="0">
                <a:latin typeface="Times New Roman" pitchFamily="18" charset="0"/>
                <a:cs typeface="Times New Roman" pitchFamily="18" charset="0"/>
              </a:rPr>
              <a:t>Attachment</a:t>
            </a:r>
            <a:r>
              <a:rPr lang="ru-RU" sz="2000" dirty="0" smtClean="0">
                <a:latin typeface="Times New Roman" pitchFamily="18" charset="0"/>
                <a:cs typeface="Times New Roman" pitchFamily="18" charset="0"/>
              </a:rPr>
              <a:t>),  SCSI (</a:t>
            </a:r>
            <a:r>
              <a:rPr lang="ru-RU" sz="2000" dirty="0" err="1" smtClean="0">
                <a:latin typeface="Times New Roman" pitchFamily="18" charset="0"/>
                <a:cs typeface="Times New Roman" pitchFamily="18" charset="0"/>
              </a:rPr>
              <a:t>Small</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Computer</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System</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Interface</a:t>
            </a:r>
            <a:r>
              <a:rPr lang="ru-RU" sz="2000" dirty="0" smtClean="0">
                <a:latin typeface="Times New Roman" pitchFamily="18" charset="0"/>
                <a:cs typeface="Times New Roman" pitchFamily="18" charset="0"/>
              </a:rPr>
              <a:t>), SAS,  </a:t>
            </a:r>
            <a:r>
              <a:rPr lang="en-US" sz="2000" dirty="0" smtClean="0">
                <a:latin typeface="Times New Roman" pitchFamily="18" charset="0"/>
                <a:cs typeface="Times New Roman" pitchFamily="18" charset="0"/>
              </a:rPr>
              <a:t>FireWire</a:t>
            </a:r>
            <a:r>
              <a:rPr lang="ru-RU" sz="2000" dirty="0" smtClean="0">
                <a:latin typeface="Times New Roman" pitchFamily="18" charset="0"/>
                <a:cs typeface="Times New Roman" pitchFamily="18" charset="0"/>
              </a:rPr>
              <a:t>, USB, SDIO и </a:t>
            </a:r>
            <a:r>
              <a:rPr lang="en-US" sz="2000" dirty="0" err="1" smtClean="0">
                <a:latin typeface="Times New Roman" pitchFamily="18" charset="0"/>
                <a:cs typeface="Times New Roman" pitchFamily="18" charset="0"/>
              </a:rPr>
              <a:t>Fibre</a:t>
            </a:r>
            <a:r>
              <a:rPr lang="en-US" sz="2000" dirty="0" smtClean="0">
                <a:latin typeface="Times New Roman" pitchFamily="18" charset="0"/>
                <a:cs typeface="Times New Roman" pitchFamily="18" charset="0"/>
              </a:rPr>
              <a:t> Channel</a:t>
            </a:r>
            <a:r>
              <a:rPr lang="ru-RU" sz="2000" dirty="0" smtClean="0">
                <a:latin typeface="Times New Roman" pitchFamily="18" charset="0"/>
                <a:cs typeface="Times New Roman" pitchFamily="18" charset="0"/>
              </a:rPr>
              <a:t>. Соответственно могут быть внутренними, внешними, портативными.</a:t>
            </a:r>
            <a:endParaRPr lang="ru-RU" sz="2000" b="1" dirty="0" smtClean="0">
              <a:latin typeface="Times New Roman" pitchFamily="18" charset="0"/>
              <a:cs typeface="Times New Roman" pitchFamily="18" charset="0"/>
            </a:endParaRPr>
          </a:p>
          <a:p>
            <a:pPr eaLnBrk="1" hangingPunct="1">
              <a:lnSpc>
                <a:spcPct val="80000"/>
              </a:lnSpc>
              <a:buFont typeface="Wingdings" pitchFamily="2" charset="2"/>
              <a:buNone/>
            </a:pPr>
            <a:r>
              <a:rPr lang="ru-RU" sz="2000" b="1" dirty="0" smtClean="0">
                <a:latin typeface="Times New Roman" pitchFamily="18" charset="0"/>
                <a:cs typeface="Times New Roman" pitchFamily="18" charset="0"/>
              </a:rPr>
              <a:t>Ёмкость</a:t>
            </a:r>
            <a:r>
              <a:rPr lang="ru-RU" sz="2000" dirty="0" smtClean="0">
                <a:latin typeface="Times New Roman" pitchFamily="18" charset="0"/>
                <a:cs typeface="Times New Roman" pitchFamily="18" charset="0"/>
              </a:rPr>
              <a:t> — количество данных, которые могут храниться накопителем. В отличие от принятой в информатике  системе приставок, обозначающих кратную 1024 величину (кило=1024, мега=1 048 576 и т. д., производителями при обозначении ёмкости жёстких дисков используются кратные 1000 величины. Так, например, «настоящая» ёмкость жёсткого диска, маркированного как «200 Гб», составляет 186,2 ГБ. Кроме того, часть производителей указывают неформатированную ёмкость (вместе со служебной информацией), что делает ещё большим «зазор» между заявленными «200 Гб» и реальными 160 ГБ.</a:t>
            </a:r>
          </a:p>
          <a:p>
            <a:pPr lvl="3" eaLnBrk="1" hangingPunct="1">
              <a:lnSpc>
                <a:spcPct val="80000"/>
              </a:lnSpc>
              <a:buClr>
                <a:schemeClr val="tx2"/>
              </a:buClr>
              <a:buSzTx/>
              <a:buFont typeface="Wingdings" pitchFamily="2" charset="2"/>
              <a:buChar char="Ø"/>
            </a:pPr>
            <a:r>
              <a:rPr lang="ru-RU" sz="1600" dirty="0" smtClean="0">
                <a:solidFill>
                  <a:schemeClr val="tx1"/>
                </a:solidFill>
                <a:latin typeface="Times New Roman" pitchFamily="18" charset="0"/>
                <a:cs typeface="Times New Roman" pitchFamily="18" charset="0"/>
              </a:rPr>
              <a:t>1 Килобайт = 2 </a:t>
            </a:r>
            <a:r>
              <a:rPr lang="ru-RU" sz="1600" baseline="30000" dirty="0" smtClean="0">
                <a:solidFill>
                  <a:schemeClr val="tx1"/>
                </a:solidFill>
                <a:latin typeface="Times New Roman" pitchFamily="18" charset="0"/>
                <a:cs typeface="Times New Roman" pitchFamily="18" charset="0"/>
              </a:rPr>
              <a:t>10 </a:t>
            </a:r>
            <a:r>
              <a:rPr lang="ru-RU" sz="1600" dirty="0" smtClean="0">
                <a:solidFill>
                  <a:schemeClr val="tx1"/>
                </a:solidFill>
                <a:latin typeface="Times New Roman" pitchFamily="18" charset="0"/>
                <a:cs typeface="Times New Roman" pitchFamily="18" charset="0"/>
              </a:rPr>
              <a:t>= 1024 байта. </a:t>
            </a:r>
          </a:p>
          <a:p>
            <a:pPr lvl="3" eaLnBrk="1" hangingPunct="1">
              <a:lnSpc>
                <a:spcPct val="80000"/>
              </a:lnSpc>
              <a:buClr>
                <a:schemeClr val="tx2"/>
              </a:buClr>
              <a:buSzTx/>
              <a:buFont typeface="Wingdings" pitchFamily="2" charset="2"/>
              <a:buChar char="Ø"/>
            </a:pPr>
            <a:r>
              <a:rPr lang="ru-RU" sz="1600" dirty="0" smtClean="0">
                <a:solidFill>
                  <a:schemeClr val="tx1"/>
                </a:solidFill>
                <a:latin typeface="Times New Roman" pitchFamily="18" charset="0"/>
                <a:cs typeface="Times New Roman" pitchFamily="18" charset="0"/>
              </a:rPr>
              <a:t>1 Мегабайт = 1024 Кб </a:t>
            </a:r>
          </a:p>
          <a:p>
            <a:pPr lvl="3" eaLnBrk="1" hangingPunct="1">
              <a:lnSpc>
                <a:spcPct val="80000"/>
              </a:lnSpc>
              <a:buClr>
                <a:schemeClr val="tx2"/>
              </a:buClr>
              <a:buSzTx/>
              <a:buFont typeface="Wingdings" pitchFamily="2" charset="2"/>
              <a:buChar char="Ø"/>
            </a:pPr>
            <a:r>
              <a:rPr lang="ru-RU" sz="1600" dirty="0" smtClean="0">
                <a:solidFill>
                  <a:schemeClr val="tx1"/>
                </a:solidFill>
                <a:latin typeface="Times New Roman" pitchFamily="18" charset="0"/>
                <a:cs typeface="Times New Roman" pitchFamily="18" charset="0"/>
              </a:rPr>
              <a:t>1 Гигабайт = 1024 Мб </a:t>
            </a:r>
          </a:p>
          <a:p>
            <a:pPr lvl="3" eaLnBrk="1" hangingPunct="1">
              <a:lnSpc>
                <a:spcPct val="80000"/>
              </a:lnSpc>
              <a:buClr>
                <a:schemeClr val="tx2"/>
              </a:buClr>
              <a:buSzTx/>
              <a:buFont typeface="Wingdings" pitchFamily="2" charset="2"/>
              <a:buChar char="Ø"/>
            </a:pPr>
            <a:r>
              <a:rPr lang="ru-RU" sz="1600" dirty="0" smtClean="0">
                <a:solidFill>
                  <a:schemeClr val="tx1"/>
                </a:solidFill>
                <a:latin typeface="Times New Roman" pitchFamily="18" charset="0"/>
                <a:cs typeface="Times New Roman" pitchFamily="18" charset="0"/>
              </a:rPr>
              <a:t>1 Терабайт = 1024 Гб </a:t>
            </a:r>
          </a:p>
          <a:p>
            <a:pPr lvl="3" eaLnBrk="1" hangingPunct="1">
              <a:lnSpc>
                <a:spcPct val="80000"/>
              </a:lnSpc>
              <a:buClr>
                <a:schemeClr val="tx2"/>
              </a:buClr>
              <a:buSzTx/>
              <a:buFont typeface="Wingdings" pitchFamily="2" charset="2"/>
              <a:buChar char="Ø"/>
            </a:pPr>
            <a:r>
              <a:rPr lang="ru-RU" sz="1600" dirty="0" smtClean="0">
                <a:solidFill>
                  <a:schemeClr val="tx1"/>
                </a:solidFill>
                <a:latin typeface="Times New Roman" pitchFamily="18" charset="0"/>
                <a:cs typeface="Times New Roman" pitchFamily="18" charset="0"/>
              </a:rPr>
              <a:t>1 Петабайт = 1024 Тб. </a:t>
            </a:r>
          </a:p>
        </p:txBody>
      </p:sp>
    </p:spTree>
  </p:cSld>
  <p:clrMapOvr>
    <a:masterClrMapping/>
  </p:clrMapOvr>
  <p:transition>
    <p:cover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ru-RU" sz="3600" b="1" smtClean="0">
                <a:latin typeface="Times New Roman" pitchFamily="18" charset="0"/>
                <a:cs typeface="Times New Roman" pitchFamily="18" charset="0"/>
              </a:rPr>
              <a:t>Характеристики</a:t>
            </a:r>
            <a:r>
              <a:rPr lang="ru-RU" smtClean="0">
                <a:latin typeface="Times New Roman" pitchFamily="18" charset="0"/>
                <a:cs typeface="Times New Roman" pitchFamily="18" charset="0"/>
              </a:rPr>
              <a:t> </a:t>
            </a:r>
          </a:p>
        </p:txBody>
      </p:sp>
      <p:sp>
        <p:nvSpPr>
          <p:cNvPr id="28676" name="Номер слайда 3"/>
          <p:cNvSpPr>
            <a:spLocks noGrp="1"/>
          </p:cNvSpPr>
          <p:nvPr>
            <p:ph type="sldNum" sz="quarter" idx="12"/>
          </p:nvPr>
        </p:nvSpPr>
        <p:spPr>
          <a:noFill/>
        </p:spPr>
        <p:txBody>
          <a:bodyPr/>
          <a:lstStyle/>
          <a:p>
            <a:fld id="{A4B68BF7-BA79-4B39-A57F-55B55302497F}" type="slidenum">
              <a:rPr lang="ru-RU" smtClean="0">
                <a:cs typeface="Times New Roman" pitchFamily="18" charset="0"/>
              </a:rPr>
              <a:pPr/>
              <a:t>25</a:t>
            </a:fld>
            <a:endParaRPr lang="ru-RU" smtClean="0">
              <a:cs typeface="Times New Roman" pitchFamily="18" charset="0"/>
            </a:endParaRPr>
          </a:p>
        </p:txBody>
      </p:sp>
      <p:sp>
        <p:nvSpPr>
          <p:cNvPr id="28675" name="Rectangle 3"/>
          <p:cNvSpPr>
            <a:spLocks noGrp="1" noChangeArrowheads="1"/>
          </p:cNvSpPr>
          <p:nvPr>
            <p:ph sz="quarter" idx="1"/>
          </p:nvPr>
        </p:nvSpPr>
        <p:spPr>
          <a:xfrm>
            <a:off x="214282" y="1828800"/>
            <a:ext cx="8715436" cy="4913313"/>
          </a:xfrm>
        </p:spPr>
        <p:txBody>
          <a:bodyPr/>
          <a:lstStyle/>
          <a:p>
            <a:pPr eaLnBrk="1" hangingPunct="1">
              <a:buFont typeface="Wingdings" pitchFamily="2" charset="2"/>
              <a:buNone/>
            </a:pPr>
            <a:r>
              <a:rPr lang="ru-RU" sz="2000" b="1" dirty="0" smtClean="0">
                <a:latin typeface="Times New Roman" pitchFamily="18" charset="0"/>
                <a:cs typeface="Times New Roman" pitchFamily="18" charset="0"/>
              </a:rPr>
              <a:t>Физический размер (форм-фактор)</a:t>
            </a:r>
            <a:r>
              <a:rPr lang="ru-RU" sz="1800" dirty="0" smtClean="0">
                <a:latin typeface="Times New Roman" pitchFamily="18" charset="0"/>
                <a:cs typeface="Times New Roman" pitchFamily="18" charset="0"/>
              </a:rPr>
              <a:t> — почти все современные (2002—2008 гг.) накопители для персональных компьютеров и серверов имеют размер либо 3,5, либо 2,5 дюйма. Последние чаще применяются в ноутбуках. Получили распространение форматы — 1,8 дюйма, 1,3 дюйма и 0,85 дюйма. </a:t>
            </a:r>
            <a:endParaRPr lang="ru-RU" sz="1800" b="1" dirty="0" smtClean="0">
              <a:latin typeface="Times New Roman" pitchFamily="18" charset="0"/>
              <a:cs typeface="Times New Roman" pitchFamily="18" charset="0"/>
            </a:endParaRPr>
          </a:p>
          <a:p>
            <a:pPr eaLnBrk="1" hangingPunct="1">
              <a:buFont typeface="Wingdings" pitchFamily="2" charset="2"/>
              <a:buNone/>
            </a:pPr>
            <a:r>
              <a:rPr lang="ru-RU" sz="2000" b="1" dirty="0" smtClean="0">
                <a:latin typeface="Times New Roman" pitchFamily="18" charset="0"/>
                <a:cs typeface="Times New Roman" pitchFamily="18" charset="0"/>
              </a:rPr>
              <a:t>Время произвольного доступа</a:t>
            </a:r>
            <a:r>
              <a:rPr lang="ru-RU" sz="1800" dirty="0" smtClean="0">
                <a:latin typeface="Times New Roman" pitchFamily="18" charset="0"/>
                <a:cs typeface="Times New Roman" pitchFamily="18" charset="0"/>
              </a:rPr>
              <a:t> — от 3 до 15 мс, как правило, минимальным временем обладают серверные диски.</a:t>
            </a:r>
          </a:p>
          <a:p>
            <a:pPr eaLnBrk="1" hangingPunct="1">
              <a:buFont typeface="Wingdings" pitchFamily="2" charset="2"/>
              <a:buNone/>
            </a:pPr>
            <a:r>
              <a:rPr lang="ru-RU" sz="2000" b="1" dirty="0" smtClean="0">
                <a:latin typeface="Times New Roman" pitchFamily="18" charset="0"/>
                <a:cs typeface="Times New Roman" pitchFamily="18" charset="0"/>
              </a:rPr>
              <a:t>Скорость вращения шпинделя</a:t>
            </a:r>
            <a:r>
              <a:rPr lang="ru-RU" sz="1800" dirty="0" smtClean="0">
                <a:latin typeface="Times New Roman" pitchFamily="18" charset="0"/>
                <a:cs typeface="Times New Roman" pitchFamily="18" charset="0"/>
              </a:rPr>
              <a:t> — количество оборотов шпинделя в минуту. От этого параметра в значительной степени зависят время доступа и скорость передачи данных. В настоящее время выпускаются винчестеры со следующими стандартными скоростями вращения: 4200, 5400 и 7200 (ноутбуки), 7200 и 10 000 (персональные компьютеры), 10 000 и 15 000 об./мин. (серверы и высокопроизводительные рабочие станции).</a:t>
            </a:r>
            <a:endParaRPr lang="ru-RU" sz="1800" b="1" dirty="0" smtClean="0">
              <a:latin typeface="Times New Roman" pitchFamily="18" charset="0"/>
              <a:cs typeface="Times New Roman" pitchFamily="18" charset="0"/>
            </a:endParaRPr>
          </a:p>
          <a:p>
            <a:pPr eaLnBrk="1" hangingPunct="1">
              <a:buFont typeface="Wingdings" pitchFamily="2" charset="2"/>
              <a:buNone/>
            </a:pPr>
            <a:r>
              <a:rPr lang="ru-RU" sz="2000" b="1" dirty="0" smtClean="0">
                <a:latin typeface="Times New Roman" pitchFamily="18" charset="0"/>
                <a:cs typeface="Times New Roman" pitchFamily="18" charset="0"/>
              </a:rPr>
              <a:t>Надёжность</a:t>
            </a:r>
            <a:r>
              <a:rPr lang="ru-RU" sz="20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 определяется как среднее время наработки на отказ (предсказания времени выхода его из строя.)</a:t>
            </a:r>
            <a:endParaRPr lang="ru-RU" sz="2000" b="1" dirty="0" smtClean="0">
              <a:latin typeface="Times New Roman" pitchFamily="18" charset="0"/>
              <a:cs typeface="Times New Roman" pitchFamily="18" charset="0"/>
            </a:endParaRPr>
          </a:p>
        </p:txBody>
      </p:sp>
    </p:spTree>
  </p:cSld>
  <p:clrMapOvr>
    <a:masterClrMapping/>
  </p:clrMapOvr>
  <p:transition>
    <p:cover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ru-RU" sz="3600" b="1" smtClean="0">
                <a:latin typeface="Times New Roman" pitchFamily="18" charset="0"/>
                <a:cs typeface="Times New Roman" pitchFamily="18" charset="0"/>
              </a:rPr>
              <a:t>Характеристики</a:t>
            </a:r>
          </a:p>
        </p:txBody>
      </p:sp>
      <p:sp>
        <p:nvSpPr>
          <p:cNvPr id="29700" name="Номер слайда 3"/>
          <p:cNvSpPr>
            <a:spLocks noGrp="1"/>
          </p:cNvSpPr>
          <p:nvPr>
            <p:ph type="sldNum" sz="quarter" idx="12"/>
          </p:nvPr>
        </p:nvSpPr>
        <p:spPr>
          <a:noFill/>
        </p:spPr>
        <p:txBody>
          <a:bodyPr/>
          <a:lstStyle/>
          <a:p>
            <a:fld id="{BD11893B-3A8F-4707-A7A7-EECF17238CFC}" type="slidenum">
              <a:rPr lang="ru-RU" smtClean="0">
                <a:cs typeface="Times New Roman" pitchFamily="18" charset="0"/>
              </a:rPr>
              <a:pPr/>
              <a:t>26</a:t>
            </a:fld>
            <a:endParaRPr lang="ru-RU" smtClean="0">
              <a:cs typeface="Times New Roman" pitchFamily="18" charset="0"/>
            </a:endParaRPr>
          </a:p>
        </p:txBody>
      </p:sp>
      <p:sp>
        <p:nvSpPr>
          <p:cNvPr id="29699" name="Rectangle 3"/>
          <p:cNvSpPr>
            <a:spLocks noGrp="1" noChangeArrowheads="1"/>
          </p:cNvSpPr>
          <p:nvPr>
            <p:ph sz="quarter" idx="1"/>
          </p:nvPr>
        </p:nvSpPr>
        <p:spPr>
          <a:xfrm>
            <a:off x="214283" y="1500174"/>
            <a:ext cx="8643998" cy="5357826"/>
          </a:xfrm>
        </p:spPr>
        <p:txBody>
          <a:bodyPr/>
          <a:lstStyle/>
          <a:p>
            <a:pPr eaLnBrk="1" hangingPunct="1">
              <a:buFont typeface="Wingdings" pitchFamily="2" charset="2"/>
              <a:buNone/>
            </a:pPr>
            <a:r>
              <a:rPr lang="ru-RU" sz="1800" b="1" dirty="0" smtClean="0">
                <a:latin typeface="Times New Roman" pitchFamily="18" charset="0"/>
                <a:cs typeface="Times New Roman" pitchFamily="18" charset="0"/>
              </a:rPr>
              <a:t>Количество операций ввода-вывода в секунду</a:t>
            </a:r>
            <a:r>
              <a:rPr lang="ru-RU" sz="1800" dirty="0" smtClean="0">
                <a:latin typeface="Times New Roman" pitchFamily="18" charset="0"/>
                <a:cs typeface="Times New Roman" pitchFamily="18" charset="0"/>
              </a:rPr>
              <a:t> — у современных дисков это около </a:t>
            </a: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50 оп./сек при произвольном доступе к накопителю и около 100 оп./сек при последовательном доступе.</a:t>
            </a:r>
            <a:endParaRPr lang="ru-RU" sz="1800" b="1" dirty="0" smtClean="0">
              <a:latin typeface="Times New Roman" pitchFamily="18" charset="0"/>
              <a:cs typeface="Times New Roman" pitchFamily="18" charset="0"/>
            </a:endParaRPr>
          </a:p>
          <a:p>
            <a:pPr eaLnBrk="1" hangingPunct="1">
              <a:buFont typeface="Wingdings" pitchFamily="2" charset="2"/>
              <a:buNone/>
            </a:pPr>
            <a:r>
              <a:rPr lang="ru-RU" sz="1800" b="1" dirty="0" smtClean="0">
                <a:latin typeface="Times New Roman" pitchFamily="18" charset="0"/>
                <a:cs typeface="Times New Roman" pitchFamily="18" charset="0"/>
              </a:rPr>
              <a:t>Потребление энергии</a:t>
            </a:r>
            <a:r>
              <a:rPr lang="ru-RU" sz="1800" dirty="0" smtClean="0">
                <a:latin typeface="Times New Roman" pitchFamily="18" charset="0"/>
                <a:cs typeface="Times New Roman" pitchFamily="18" charset="0"/>
              </a:rPr>
              <a:t> — важный фактор для мобильных устройств.</a:t>
            </a:r>
            <a:endParaRPr lang="ru-RU" sz="1800" b="1" dirty="0" smtClean="0">
              <a:latin typeface="Times New Roman" pitchFamily="18" charset="0"/>
              <a:cs typeface="Times New Roman" pitchFamily="18" charset="0"/>
            </a:endParaRPr>
          </a:p>
          <a:p>
            <a:pPr eaLnBrk="1" hangingPunct="1">
              <a:buFont typeface="Wingdings" pitchFamily="2" charset="2"/>
              <a:buNone/>
            </a:pPr>
            <a:r>
              <a:rPr lang="ru-RU" sz="1800" b="1" dirty="0" smtClean="0">
                <a:latin typeface="Times New Roman" pitchFamily="18" charset="0"/>
                <a:cs typeface="Times New Roman" pitchFamily="18" charset="0"/>
              </a:rPr>
              <a:t>Уровень шума</a:t>
            </a:r>
            <a:r>
              <a:rPr lang="ru-RU" sz="1800" dirty="0" smtClean="0">
                <a:latin typeface="Times New Roman" pitchFamily="18" charset="0"/>
                <a:cs typeface="Times New Roman" pitchFamily="18" charset="0"/>
              </a:rPr>
              <a:t> — шум, который производит механика накопителя при его работе. Указывается в децибелах. Тихими накопителями считаются устройства с уровнем шума около 26 дБ и ниже. </a:t>
            </a:r>
          </a:p>
          <a:p>
            <a:pPr eaLnBrk="1" hangingPunct="1">
              <a:buFont typeface="Wingdings" pitchFamily="2" charset="2"/>
              <a:buNone/>
            </a:pPr>
            <a:r>
              <a:rPr lang="ru-RU" sz="1800" b="1" dirty="0" smtClean="0">
                <a:latin typeface="Times New Roman" pitchFamily="18" charset="0"/>
                <a:cs typeface="Times New Roman" pitchFamily="18" charset="0"/>
              </a:rPr>
              <a:t>Сопротивляемость ударам</a:t>
            </a:r>
            <a:r>
              <a:rPr lang="ru-RU" sz="1800" dirty="0" smtClean="0">
                <a:latin typeface="Times New Roman" pitchFamily="18" charset="0"/>
                <a:cs typeface="Times New Roman" pitchFamily="18" charset="0"/>
              </a:rPr>
              <a:t> — сопротивляемость накопителя резким скачкам давления или ударам, измеряется в единицах допустимой перегрузки во включённом и выключенном состоянии.</a:t>
            </a:r>
            <a:endParaRPr lang="ru-RU" sz="1800" b="1" dirty="0" smtClean="0">
              <a:latin typeface="Times New Roman" pitchFamily="18" charset="0"/>
              <a:cs typeface="Times New Roman" pitchFamily="18" charset="0"/>
            </a:endParaRPr>
          </a:p>
          <a:p>
            <a:pPr eaLnBrk="1" hangingPunct="1">
              <a:buFont typeface="Wingdings" pitchFamily="2" charset="2"/>
              <a:buNone/>
            </a:pPr>
            <a:r>
              <a:rPr lang="ru-RU" sz="1800" b="1" dirty="0" smtClean="0">
                <a:latin typeface="Times New Roman" pitchFamily="18" charset="0"/>
                <a:cs typeface="Times New Roman" pitchFamily="18" charset="0"/>
              </a:rPr>
              <a:t>Скорость передачи данных</a:t>
            </a:r>
            <a:r>
              <a:rPr lang="ru-RU" sz="1800" dirty="0" smtClean="0">
                <a:latin typeface="Times New Roman" pitchFamily="18" charset="0"/>
                <a:cs typeface="Times New Roman" pitchFamily="18" charset="0"/>
              </a:rPr>
              <a:t>:</a:t>
            </a:r>
          </a:p>
          <a:p>
            <a:pPr lvl="2" eaLnBrk="1" hangingPunct="1"/>
            <a:r>
              <a:rPr lang="ru-RU" sz="2000" dirty="0" smtClean="0">
                <a:latin typeface="Times New Roman" pitchFamily="18" charset="0"/>
                <a:cs typeface="Times New Roman" pitchFamily="18" charset="0"/>
              </a:rPr>
              <a:t>Внутренняя зона диска: от 44,2 до 74,5 Мб/с </a:t>
            </a:r>
          </a:p>
          <a:p>
            <a:pPr lvl="2" eaLnBrk="1" hangingPunct="1"/>
            <a:r>
              <a:rPr lang="ru-RU" sz="2000" dirty="0" smtClean="0">
                <a:latin typeface="Times New Roman" pitchFamily="18" charset="0"/>
                <a:cs typeface="Times New Roman" pitchFamily="18" charset="0"/>
              </a:rPr>
              <a:t>Внешняя зона диска: от 60,0 до 111,4 Мб/с </a:t>
            </a:r>
          </a:p>
          <a:p>
            <a:pPr eaLnBrk="1" hangingPunct="1">
              <a:buFont typeface="Wingdings" pitchFamily="2" charset="2"/>
              <a:buNone/>
            </a:pPr>
            <a:r>
              <a:rPr lang="ru-RU" sz="1800" b="1" dirty="0" smtClean="0">
                <a:latin typeface="Times New Roman" pitchFamily="18" charset="0"/>
                <a:cs typeface="Times New Roman" pitchFamily="18" charset="0"/>
              </a:rPr>
              <a:t>Объём буфера</a:t>
            </a:r>
            <a:r>
              <a:rPr lang="ru-RU" sz="1800" dirty="0" smtClean="0">
                <a:latin typeface="Times New Roman" pitchFamily="18" charset="0"/>
                <a:cs typeface="Times New Roman" pitchFamily="18" charset="0"/>
              </a:rPr>
              <a:t>: Буфером называется промежуточная память, предназначенная для сглаживания различий скорости чтения/записи и передачи по интерфейсу. В современных (2008 год) HDD он обычно варьируется от 8 до 32 Мб.</a:t>
            </a:r>
          </a:p>
          <a:p>
            <a:pPr eaLnBrk="1" hangingPunct="1"/>
            <a:endParaRPr lang="ru-RU" sz="1800" dirty="0" smtClean="0">
              <a:latin typeface="Times New Roman" pitchFamily="18" charset="0"/>
              <a:cs typeface="Times New Roman" pitchFamily="18" charset="0"/>
            </a:endParaRPr>
          </a:p>
        </p:txBody>
      </p:sp>
    </p:spTree>
  </p:cSld>
  <p:clrMapOvr>
    <a:masterClrMapping/>
  </p:clrMapOvr>
  <p:transition>
    <p:cover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2777</TotalTime>
  <Words>1815</Words>
  <Application>Microsoft PowerPoint</Application>
  <PresentationFormat>Экран (4:3)</PresentationFormat>
  <Paragraphs>247</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Официальная</vt:lpstr>
      <vt:lpstr>Аппаратная реализация компьютера </vt:lpstr>
      <vt:lpstr>Базовая аппаратная конфигурация ПК</vt:lpstr>
      <vt:lpstr>Архитектура персонального компьютера</vt:lpstr>
      <vt:lpstr>Магистрально-модульный  принцип построения компьютера</vt:lpstr>
      <vt:lpstr>Магистрально-модульный  принцип построения компьютера</vt:lpstr>
      <vt:lpstr>Разъемы  для подключения основных внешних устройств </vt:lpstr>
      <vt:lpstr>Порты для подключения внешних устройств</vt:lpstr>
      <vt:lpstr>На материнской (системной) плате находятся:</vt:lpstr>
      <vt:lpstr>Типы микропроцессоров.</vt:lpstr>
      <vt:lpstr>Процессор.</vt:lpstr>
      <vt:lpstr>Выписка из каталога  Технические характеристики процессора </vt:lpstr>
      <vt:lpstr>Словарь терминов</vt:lpstr>
      <vt:lpstr>Словарь терминов</vt:lpstr>
      <vt:lpstr>Словарь терминов</vt:lpstr>
      <vt:lpstr>Словарь терминов</vt:lpstr>
      <vt:lpstr>Оперативная память </vt:lpstr>
      <vt:lpstr>Типы ОЗУ</vt:lpstr>
      <vt:lpstr>Системная шина (СШ)</vt:lpstr>
      <vt:lpstr>ПЗУ - постоянное запоминающее устройство (ROM -  read only memory)</vt:lpstr>
      <vt:lpstr>Устройства хранения информации</vt:lpstr>
      <vt:lpstr>Винчестеры (Hard Disc Drive , HDD)</vt:lpstr>
      <vt:lpstr>Выписка из каталога  Технические характеристики HDD</vt:lpstr>
      <vt:lpstr>Выписка из каталога  Технические характеристики HDD</vt:lpstr>
      <vt:lpstr>Характеристики </vt:lpstr>
      <vt:lpstr>Характеристики </vt:lpstr>
      <vt:lpstr>Характеристики</vt:lpstr>
    </vt:vector>
  </TitlesOfParts>
  <Company>Centre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ludat</dc:creator>
  <cp:lastModifiedBy>Элла</cp:lastModifiedBy>
  <cp:revision>176</cp:revision>
  <dcterms:created xsi:type="dcterms:W3CDTF">2003-02-06T05:59:50Z</dcterms:created>
  <dcterms:modified xsi:type="dcterms:W3CDTF">2020-01-19T09:20:24Z</dcterms:modified>
</cp:coreProperties>
</file>