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  <p:sldId id="27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CC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4" autoAdjust="0"/>
    <p:restoredTop sz="94660"/>
  </p:normalViewPr>
  <p:slideViewPr>
    <p:cSldViewPr>
      <p:cViewPr varScale="1">
        <p:scale>
          <a:sx n="80" d="100"/>
          <a:sy n="80" d="100"/>
        </p:scale>
        <p:origin x="-102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64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149B50-1625-4C43-BEB3-FEC536CBEAE9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FCB0E-CCED-4808-8981-9EAF1BCAB6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855336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orizontal Scroll 7"/>
          <p:cNvSpPr/>
          <p:nvPr userDrawn="1"/>
        </p:nvSpPr>
        <p:spPr>
          <a:xfrm>
            <a:off x="457200" y="762000"/>
            <a:ext cx="8229600" cy="2590800"/>
          </a:xfrm>
          <a:prstGeom prst="horizontalScroll">
            <a:avLst/>
          </a:prstGeom>
          <a:gradFill>
            <a:gsLst>
              <a:gs pos="0">
                <a:srgbClr val="99FF33">
                  <a:alpha val="26000"/>
                </a:srgbClr>
              </a:gs>
              <a:gs pos="50000">
                <a:schemeClr val="bg1">
                  <a:alpha val="25000"/>
                </a:schemeClr>
              </a:gs>
              <a:gs pos="100000">
                <a:schemeClr val="tx2">
                  <a:lumMod val="60000"/>
                  <a:lumOff val="40000"/>
                  <a:alpha val="31000"/>
                </a:schemeClr>
              </a:gs>
            </a:gsLst>
            <a:lin ang="5400000" scaled="0"/>
          </a:gradFill>
          <a:ln>
            <a:gradFill>
              <a:gsLst>
                <a:gs pos="0">
                  <a:srgbClr val="99FF33"/>
                </a:gs>
                <a:gs pos="50000">
                  <a:schemeClr val="bg1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0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848600" cy="1981200"/>
          </a:xfrm>
        </p:spPr>
        <p:txBody>
          <a:bodyPr>
            <a:noAutofit/>
          </a:bodyPr>
          <a:lstStyle>
            <a:lvl1pPr>
              <a:defRPr sz="5400">
                <a:latin typeface="Segoe UI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5814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381000" y="1600200"/>
            <a:ext cx="8382000" cy="4495800"/>
          </a:xfrm>
          <a:prstGeom prst="rect">
            <a:avLst/>
          </a:prstGeom>
          <a:solidFill>
            <a:schemeClr val="bg1">
              <a:alpha val="56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82000" cy="4525963"/>
          </a:xfrm>
          <a:ln>
            <a:gradFill>
              <a:gsLst>
                <a:gs pos="0">
                  <a:srgbClr val="99FF33"/>
                </a:gs>
                <a:gs pos="50000">
                  <a:schemeClr val="bg1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0"/>
            </a:gradFill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ound Diagonal Corner Rectangle 6"/>
          <p:cNvSpPr/>
          <p:nvPr userDrawn="1"/>
        </p:nvSpPr>
        <p:spPr>
          <a:xfrm>
            <a:off x="381000" y="228600"/>
            <a:ext cx="8382000" cy="1219200"/>
          </a:xfrm>
          <a:prstGeom prst="round2DiagRect">
            <a:avLst/>
          </a:prstGeom>
          <a:gradFill>
            <a:gsLst>
              <a:gs pos="0">
                <a:srgbClr val="99FF33">
                  <a:alpha val="26000"/>
                </a:srgbClr>
              </a:gs>
              <a:gs pos="50000">
                <a:schemeClr val="bg1">
                  <a:alpha val="25000"/>
                </a:schemeClr>
              </a:gs>
              <a:gs pos="100000">
                <a:schemeClr val="tx2">
                  <a:lumMod val="60000"/>
                  <a:lumOff val="40000"/>
                  <a:alpha val="31000"/>
                </a:schemeClr>
              </a:gs>
            </a:gsLst>
            <a:lin ang="5400000" scaled="0"/>
          </a:gradFill>
          <a:ln>
            <a:gradFill>
              <a:gsLst>
                <a:gs pos="0">
                  <a:srgbClr val="99FF33"/>
                </a:gs>
                <a:gs pos="50000">
                  <a:schemeClr val="bg1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build="p" animBg="1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/>
          <p:cNvSpPr/>
          <p:nvPr userDrawn="1"/>
        </p:nvSpPr>
        <p:spPr>
          <a:xfrm>
            <a:off x="228600" y="228600"/>
            <a:ext cx="6705600" cy="5029200"/>
          </a:xfrm>
          <a:prstGeom prst="frame">
            <a:avLst/>
          </a:prstGeom>
          <a:ln>
            <a:gradFill>
              <a:gsLst>
                <a:gs pos="0">
                  <a:srgbClr val="99FF33"/>
                </a:gs>
                <a:gs pos="50000">
                  <a:schemeClr val="bg1"/>
                </a:gs>
                <a:gs pos="100000">
                  <a:schemeClr val="tx2">
                    <a:lumMod val="75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5486400" cy="56673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838199"/>
            <a:ext cx="5486400" cy="3810001"/>
          </a:xfrm>
          <a:gradFill>
            <a:gsLst>
              <a:gs pos="0">
                <a:srgbClr val="99FF33">
                  <a:alpha val="23000"/>
                </a:srgbClr>
              </a:gs>
              <a:gs pos="50000">
                <a:schemeClr val="bg1">
                  <a:alpha val="17000"/>
                </a:schemeClr>
              </a:gs>
              <a:gs pos="100000">
                <a:schemeClr val="tx2">
                  <a:lumMod val="75000"/>
                  <a:alpha val="59000"/>
                </a:schemeClr>
              </a:gs>
            </a:gsLst>
            <a:lin ang="5400000" scaled="0"/>
          </a:gra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4200" y="381000"/>
            <a:ext cx="2209800" cy="4648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CA28D-2C6C-406E-9C6A-7FA711C763BE}" type="datetimeFigureOut">
              <a:rPr lang="en-US" smtClean="0"/>
              <a:pPr/>
              <a:t>1/15/2020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E4E0B-2665-4EC9-BA47-B239D34E828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76200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41" descr="B_B"/>
          <p:cNvPicPr>
            <a:picLocks noChangeAspect="1" noChangeArrowheads="1" noCrop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76200" y="5638800"/>
            <a:ext cx="1524000" cy="1143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27" presetClass="entr" presetSubtype="0" fill="hold" nodeType="clickEffect">
                  <p:stCondLst>
                    <p:cond delay="0"/>
                  </p:stCondLst>
                  <p:iterate type="lt">
                    <p:tmPct val="5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discrete" valueType="clr">
                      <p:cBhvr override="childStyle">
                        <p:cTn dur="80"/>
                        <p:tgtEl>
                          <p:spTgt spid="3"/>
                        </p:tgtEl>
                        <p:attrNameLst>
                          <p:attrName>style.color</p:attrName>
                        </p:attrNameLst>
                      </p:cBhvr>
                      <p:tavLst>
                        <p:tav tm="0">
                          <p:val>
                            <p:clrVal>
                              <a:schemeClr val="accent2"/>
                            </p:clrVal>
                          </p:val>
                        </p:tav>
                        <p:tav tm="50000">
                          <p:val>
                            <p:clrVal>
                              <a:schemeClr val="hlink"/>
                            </p:clrVal>
                          </p:val>
                        </p:tav>
                      </p:tavLst>
                    </p:anim>
                    <p:anim calcmode="discrete" valueType="clr">
                      <p:cBhvr>
                        <p:cTn dur="80"/>
                        <p:tgtEl>
                          <p:spTgt spid="3"/>
                        </p:tgtEl>
                        <p:attrNameLst>
                          <p:attrName>fillcolor</p:attrName>
                        </p:attrNameLst>
                      </p:cBhvr>
                      <p:tavLst>
                        <p:tav tm="0">
                          <p:val>
                            <p:clrVal>
                              <a:schemeClr val="accent2"/>
                            </p:clrVal>
                          </p:val>
                        </p:tav>
                        <p:tav tm="50000">
                          <p:val>
                            <p:clrVal>
                              <a:schemeClr val="hlink"/>
                            </p:clrVal>
                          </p:val>
                        </p:tav>
                      </p:tavLst>
                    </p:anim>
                    <p:set>
                      <p:cBhvr>
                        <p:cTn dur="80"/>
                        <p:tgtEl>
                          <p:spTgt spid="3"/>
                        </p:tgtEl>
                        <p:attrNameLst>
                          <p:attrName>fill.type</p:attrName>
                        </p:attrNameLst>
                      </p:cBhvr>
                      <p:to>
                        <p:strVal val="solid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27" presetClass="entr" presetSubtype="0" fill="hold" nodeType="withEffect">
                  <p:stCondLst>
                    <p:cond delay="0"/>
                  </p:stCondLst>
                  <p:iterate type="lt">
                    <p:tmPct val="5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discrete" valueType="clr">
                      <p:cBhvr override="childStyle">
                        <p:cTn dur="80"/>
                        <p:tgtEl>
                          <p:spTgt spid="3"/>
                        </p:tgtEl>
                        <p:attrNameLst>
                          <p:attrName>style.color</p:attrName>
                        </p:attrNameLst>
                      </p:cBhvr>
                      <p:tavLst>
                        <p:tav tm="0">
                          <p:val>
                            <p:clrVal>
                              <a:schemeClr val="accent2"/>
                            </p:clrVal>
                          </p:val>
                        </p:tav>
                        <p:tav tm="50000">
                          <p:val>
                            <p:clrVal>
                              <a:schemeClr val="hlink"/>
                            </p:clrVal>
                          </p:val>
                        </p:tav>
                      </p:tavLst>
                    </p:anim>
                    <p:anim calcmode="discrete" valueType="clr">
                      <p:cBhvr>
                        <p:cTn dur="80"/>
                        <p:tgtEl>
                          <p:spTgt spid="3"/>
                        </p:tgtEl>
                        <p:attrNameLst>
                          <p:attrName>fillcolor</p:attrName>
                        </p:attrNameLst>
                      </p:cBhvr>
                      <p:tavLst>
                        <p:tav tm="0">
                          <p:val>
                            <p:clrVal>
                              <a:schemeClr val="accent2"/>
                            </p:clrVal>
                          </p:val>
                        </p:tav>
                        <p:tav tm="50000">
                          <p:val>
                            <p:clrVal>
                              <a:schemeClr val="hlink"/>
                            </p:clrVal>
                          </p:val>
                        </p:tav>
                      </p:tavLst>
                    </p:anim>
                    <p:set>
                      <p:cBhvr>
                        <p:cTn dur="80"/>
                        <p:tgtEl>
                          <p:spTgt spid="3"/>
                        </p:tgtEl>
                        <p:attrNameLst>
                          <p:attrName>fill.type</p:attrName>
                        </p:attrNameLst>
                      </p:cBhvr>
                      <p:to>
                        <p:strVal val="solid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27" presetClass="entr" presetSubtype="0" fill="hold" nodeType="withEffect">
                  <p:stCondLst>
                    <p:cond delay="0"/>
                  </p:stCondLst>
                  <p:iterate type="lt">
                    <p:tmPct val="5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discrete" valueType="clr">
                      <p:cBhvr override="childStyle">
                        <p:cTn dur="80"/>
                        <p:tgtEl>
                          <p:spTgt spid="3"/>
                        </p:tgtEl>
                        <p:attrNameLst>
                          <p:attrName>style.color</p:attrName>
                        </p:attrNameLst>
                      </p:cBhvr>
                      <p:tavLst>
                        <p:tav tm="0">
                          <p:val>
                            <p:clrVal>
                              <a:schemeClr val="accent2"/>
                            </p:clrVal>
                          </p:val>
                        </p:tav>
                        <p:tav tm="50000">
                          <p:val>
                            <p:clrVal>
                              <a:schemeClr val="hlink"/>
                            </p:clrVal>
                          </p:val>
                        </p:tav>
                      </p:tavLst>
                    </p:anim>
                    <p:anim calcmode="discrete" valueType="clr">
                      <p:cBhvr>
                        <p:cTn dur="80"/>
                        <p:tgtEl>
                          <p:spTgt spid="3"/>
                        </p:tgtEl>
                        <p:attrNameLst>
                          <p:attrName>fillcolor</p:attrName>
                        </p:attrNameLst>
                      </p:cBhvr>
                      <p:tavLst>
                        <p:tav tm="0">
                          <p:val>
                            <p:clrVal>
                              <a:schemeClr val="accent2"/>
                            </p:clrVal>
                          </p:val>
                        </p:tav>
                        <p:tav tm="50000">
                          <p:val>
                            <p:clrVal>
                              <a:schemeClr val="hlink"/>
                            </p:clrVal>
                          </p:val>
                        </p:tav>
                      </p:tavLst>
                    </p:anim>
                    <p:set>
                      <p:cBhvr>
                        <p:cTn dur="80"/>
                        <p:tgtEl>
                          <p:spTgt spid="3"/>
                        </p:tgtEl>
                        <p:attrNameLst>
                          <p:attrName>fill.type</p:attrName>
                        </p:attrNameLst>
                      </p:cBhvr>
                      <p:to>
                        <p:strVal val="solid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27" presetClass="entr" presetSubtype="0" fill="hold" nodeType="withEffect">
                  <p:stCondLst>
                    <p:cond delay="0"/>
                  </p:stCondLst>
                  <p:iterate type="lt">
                    <p:tmPct val="5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discrete" valueType="clr">
                      <p:cBhvr override="childStyle">
                        <p:cTn dur="80"/>
                        <p:tgtEl>
                          <p:spTgt spid="3"/>
                        </p:tgtEl>
                        <p:attrNameLst>
                          <p:attrName>style.color</p:attrName>
                        </p:attrNameLst>
                      </p:cBhvr>
                      <p:tavLst>
                        <p:tav tm="0">
                          <p:val>
                            <p:clrVal>
                              <a:schemeClr val="accent2"/>
                            </p:clrVal>
                          </p:val>
                        </p:tav>
                        <p:tav tm="50000">
                          <p:val>
                            <p:clrVal>
                              <a:schemeClr val="hlink"/>
                            </p:clrVal>
                          </p:val>
                        </p:tav>
                      </p:tavLst>
                    </p:anim>
                    <p:anim calcmode="discrete" valueType="clr">
                      <p:cBhvr>
                        <p:cTn dur="80"/>
                        <p:tgtEl>
                          <p:spTgt spid="3"/>
                        </p:tgtEl>
                        <p:attrNameLst>
                          <p:attrName>fillcolor</p:attrName>
                        </p:attrNameLst>
                      </p:cBhvr>
                      <p:tavLst>
                        <p:tav tm="0">
                          <p:val>
                            <p:clrVal>
                              <a:schemeClr val="accent2"/>
                            </p:clrVal>
                          </p:val>
                        </p:tav>
                        <p:tav tm="50000">
                          <p:val>
                            <p:clrVal>
                              <a:schemeClr val="hlink"/>
                            </p:clrVal>
                          </p:val>
                        </p:tav>
                      </p:tavLst>
                    </p:anim>
                    <p:set>
                      <p:cBhvr>
                        <p:cTn dur="80"/>
                        <p:tgtEl>
                          <p:spTgt spid="3"/>
                        </p:tgtEl>
                        <p:attrNameLst>
                          <p:attrName>fill.type</p:attrName>
                        </p:attrNameLst>
                      </p:cBhvr>
                      <p:to>
                        <p:strVal val="solid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27" presetClass="entr" presetSubtype="0" fill="hold" nodeType="withEffect">
                  <p:stCondLst>
                    <p:cond delay="0"/>
                  </p:stCondLst>
                  <p:iterate type="lt">
                    <p:tmPct val="5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discrete" valueType="clr">
                      <p:cBhvr override="childStyle">
                        <p:cTn dur="80"/>
                        <p:tgtEl>
                          <p:spTgt spid="3"/>
                        </p:tgtEl>
                        <p:attrNameLst>
                          <p:attrName>style.color</p:attrName>
                        </p:attrNameLst>
                      </p:cBhvr>
                      <p:tavLst>
                        <p:tav tm="0">
                          <p:val>
                            <p:clrVal>
                              <a:schemeClr val="accent2"/>
                            </p:clrVal>
                          </p:val>
                        </p:tav>
                        <p:tav tm="50000">
                          <p:val>
                            <p:clrVal>
                              <a:schemeClr val="hlink"/>
                            </p:clrVal>
                          </p:val>
                        </p:tav>
                      </p:tavLst>
                    </p:anim>
                    <p:anim calcmode="discrete" valueType="clr">
                      <p:cBhvr>
                        <p:cTn dur="80"/>
                        <p:tgtEl>
                          <p:spTgt spid="3"/>
                        </p:tgtEl>
                        <p:attrNameLst>
                          <p:attrName>fillcolor</p:attrName>
                        </p:attrNameLst>
                      </p:cBhvr>
                      <p:tavLst>
                        <p:tav tm="0">
                          <p:val>
                            <p:clrVal>
                              <a:schemeClr val="accent2"/>
                            </p:clrVal>
                          </p:val>
                        </p:tav>
                        <p:tav tm="50000">
                          <p:val>
                            <p:clrVal>
                              <a:schemeClr val="hlink"/>
                            </p:clrVal>
                          </p:val>
                        </p:tav>
                      </p:tavLst>
                    </p:anim>
                    <p:set>
                      <p:cBhvr>
                        <p:cTn dur="80"/>
                        <p:tgtEl>
                          <p:spTgt spid="3"/>
                        </p:tgtEl>
                        <p:attrNameLst>
                          <p:attrName>fill.type</p:attrName>
                        </p:attrNameLst>
                      </p:cBhvr>
                      <p:to>
                        <p:strVal val="solid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99FF33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9752" y="3177952"/>
            <a:ext cx="4104456" cy="35112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714348" y="1268760"/>
            <a:ext cx="8001056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000" b="1" cap="all" dirty="0">
                <a:ln/>
                <a:solidFill>
                  <a:schemeClr val="accent1"/>
                </a:solidFill>
                <a:effectLst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Телекоммуникационные технологии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5720" y="1643050"/>
            <a:ext cx="8643998" cy="3857652"/>
          </a:xfrm>
          <a:prstGeom prst="plaque">
            <a:avLst>
              <a:gd name="adj" fmla="val 2338"/>
            </a:avLst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indent="446088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Технология</a:t>
            </a:r>
            <a:r>
              <a:rPr lang="ru-RU" b="1" i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– это совокупность производственных методов и процессов в определённой отрасли производства, а также научное описание способов производства.</a:t>
            </a:r>
          </a:p>
          <a:p>
            <a:pPr indent="446088" algn="just"/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Технология означает процесс преобразования чего-либо, направленный на достижение поставленной цели.</a:t>
            </a:r>
          </a:p>
          <a:p>
            <a:pPr indent="446088" algn="just"/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Для информационных технологий характерной особенностью является то, что первоначальным «сырьём» и конечной «продукцией» в них является информация. Информационная технология отличается от производственной технологией и тем, что в информационной технологии есть элементы интеллектуальной обработки информации.</a:t>
            </a:r>
          </a:p>
          <a:p>
            <a:pPr indent="446088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Информационные и коммуникационные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технологии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— это 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совокупность методов, устройств и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производственных 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процессов, используемых обществом для сбора, хранения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, обработки 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и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распространения 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информации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1560" y="404664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Основные определения</a:t>
            </a:r>
            <a:endParaRPr lang="ru-RU" sz="44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7524" y="1556792"/>
            <a:ext cx="8568952" cy="3000732"/>
          </a:xfrm>
          <a:prstGeom prst="plaque">
            <a:avLst>
              <a:gd name="adj" fmla="val 3693"/>
            </a:avLst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Понятие «коммуникация» произошло от латинского слова </a:t>
            </a:r>
            <a:r>
              <a:rPr lang="en-US" dirty="0" err="1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communicatio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– сообщение, передача, связь.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Коммуникация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– процесс, путь и средства передачи объекта, информации с одного места на другое.</a:t>
            </a:r>
          </a:p>
          <a:p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Термин «телекоммуникации» тоже не новый (от латинского </a:t>
            </a:r>
            <a:r>
              <a:rPr lang="en-US" dirty="0" err="1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tele</a:t>
            </a:r>
            <a:r>
              <a:rPr lang="en-US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– «вдаль», «далеко»), означавший некоторое время назад просто обмен информацией на расстоянии. В настоящее время определение выглядит по-другому.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Телекоммуникация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– дальняя, дистанционная связь и дистанционная передача всех форм информации, включая данные, голос, видео и т.п., между компьютерами по линиям связи различных видов.</a:t>
            </a:r>
            <a:endParaRPr lang="ru-RU" b="1" dirty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5008" y="4643446"/>
            <a:ext cx="2555776" cy="18409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57356" y="4714884"/>
            <a:ext cx="3575248" cy="193603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1560" y="404664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Основные определения</a:t>
            </a:r>
            <a:endParaRPr lang="ru-RU" sz="44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224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7524" y="1556792"/>
            <a:ext cx="8568952" cy="2710339"/>
          </a:xfrm>
          <a:prstGeom prst="plaque">
            <a:avLst>
              <a:gd name="adj" fmla="val 3693"/>
            </a:avLst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Относительно недавно появилось новое понятие – «</a:t>
            </a:r>
            <a:r>
              <a:rPr lang="ru-RU" dirty="0" err="1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телематика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». Название дисциплины произошло из частей слов «телекоммуникации» и «информатика», она изучает системы объединения средств информатики и </a:t>
            </a:r>
            <a:r>
              <a:rPr lang="ru-RU" dirty="0" err="1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телекоммуникациию</a:t>
            </a:r>
            <a:endParaRPr lang="ru-RU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Телематика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– новая научно-техническая дисциплина, предметом которой являются методы и средства передачи информации на расстояния, существенно превышающие линейные размеры площади, занимаемой участниками связи.</a:t>
            </a:r>
          </a:p>
          <a:p>
            <a:r>
              <a:rPr lang="ru-RU" dirty="0" err="1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Телематика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– это ещё и название безбумажной технологии, исключающей использование носителей информации на промежуточной стадии её обработки.</a:t>
            </a:r>
            <a:endParaRPr lang="ru-RU" dirty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2560" y="4357694"/>
            <a:ext cx="5507530" cy="242889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1560" y="404664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Основные определения</a:t>
            </a:r>
            <a:endParaRPr lang="ru-RU" sz="44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801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04664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Сетевые ресурсы</a:t>
            </a:r>
            <a:endParaRPr lang="ru-RU" sz="44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524" y="1556793"/>
            <a:ext cx="8568952" cy="4158223"/>
          </a:xfrm>
          <a:prstGeom prst="plaque">
            <a:avLst>
              <a:gd name="adj" fmla="val 3693"/>
            </a:avLst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Современные телекоммуникационные технологии основаны на использовании информационных сетей. Эти технологии характеризуются не только применением компьютеров, но и активным вовлечением в информационный процесс конечных пользователей-непрофессионалов, возможностью доступа к общим ресурсам компьютерных сетей.</a:t>
            </a:r>
          </a:p>
          <a:p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Сетевые ресурсы бывают трёх типов: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Аппаратные;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Информационные;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Программные.</a:t>
            </a:r>
            <a:endParaRPr lang="ru-RU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Когда в кабинете информатики пользуются одним принтером или хранят свои результаты работы на жёстком диске одного компьютера (выполняющего роль сервера), то они разделяют один общий аппаратный ресурс. Можно использовать папки и содержащиеся в них файлы – так мы используем информационный ресурс. Компьютерные сети позволяют совместно использовать и программные ресурсы.</a:t>
            </a:r>
            <a:endParaRPr lang="ru-RU" dirty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693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1785926"/>
            <a:ext cx="8568952" cy="3291126"/>
          </a:xfrm>
          <a:prstGeom prst="plaque">
            <a:avLst>
              <a:gd name="adj" fmla="val 3693"/>
            </a:avLst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Телекоммуникационная вычислительная сеть – это сеть обмена и распределённой обработки информации; средства передачи и обработки информации ориентированы в ней на коллективное использование общественных ресурсов – аппаратных, информационных, программных.</a:t>
            </a:r>
            <a:endParaRPr lang="ru-RU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 появлением телекоммуникационных сетей удалось разрешить две очень важные проблемы: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Обеспечение неограниченного доступа к ресурсам сети пользователей независимо от их территориального расположения;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Возможность оперативного перемещения больших массивов информации на любые расстояния, позволяющая своевременно получать данные для принятия тех или иных решений.</a:t>
            </a:r>
            <a:endParaRPr lang="ru-RU" dirty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404664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Телекоммуникационная вычислительная сеть</a:t>
            </a:r>
            <a:endParaRPr lang="ru-RU" sz="32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341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1500174"/>
            <a:ext cx="8568952" cy="3056096"/>
          </a:xfrm>
          <a:prstGeom prst="plaque">
            <a:avLst>
              <a:gd name="adj" fmla="val 4681"/>
            </a:avLst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Принципиальное значение имеют следующие обстоятельства: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компьютеры, находящиеся в составе разных сетей, связываются между собой автоматически (в </a:t>
            </a:r>
            <a:r>
              <a:rPr lang="ru-RU" sz="20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этом заключается сущность протекающих </a:t>
            </a:r>
            <a:r>
              <a:rPr lang="ru-RU" sz="20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 сети процессов);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каждый </a:t>
            </a:r>
            <a:r>
              <a:rPr lang="ru-RU" sz="20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компьютер сети должен быть приспособлен как для работы в автономном режиме под </a:t>
            </a:r>
            <a:r>
              <a:rPr lang="ru-RU" sz="20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управлением </a:t>
            </a:r>
            <a:r>
              <a:rPr lang="ru-RU" sz="20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своей операционной </a:t>
            </a:r>
            <a:r>
              <a:rPr lang="ru-RU" sz="20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системы </a:t>
            </a:r>
            <a:r>
              <a:rPr lang="ru-RU" sz="20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(ОС), так и для работы в качестве составного звена </a:t>
            </a:r>
            <a:r>
              <a:rPr lang="ru-RU" sz="20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сети</a:t>
            </a:r>
            <a:r>
              <a:rPr lang="ru-RU" sz="20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каналы </a:t>
            </a:r>
            <a:r>
              <a:rPr lang="ru-RU" sz="20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связи могут быть </a:t>
            </a:r>
            <a:r>
              <a:rPr lang="ru-RU" sz="20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разнообразными — от </a:t>
            </a:r>
            <a:r>
              <a:rPr lang="ru-RU" sz="20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телефонных до оптоволоконных и спутниковых.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1560" y="404664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Телекоммуникационная вычислительная сеть</a:t>
            </a:r>
            <a:endParaRPr lang="ru-RU" sz="32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3042" y="4645152"/>
            <a:ext cx="6281928" cy="221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468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04664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Виды сервиса в сети </a:t>
            </a:r>
            <a:r>
              <a:rPr lang="en-US" sz="32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Internet</a:t>
            </a:r>
            <a:endParaRPr lang="ru-RU" sz="32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484784"/>
            <a:ext cx="8568952" cy="4230232"/>
          </a:xfrm>
          <a:prstGeom prst="plaque">
            <a:avLst>
              <a:gd name="adj" fmla="val 3485"/>
            </a:avLst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 сети </a:t>
            </a:r>
            <a:r>
              <a:rPr lang="en-US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Internet 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выделяются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поставщики услуг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, поддерживающие необходимую информацию на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серверах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, и потребители этих услуг –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клиенты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Компьютеры, за которыми работают пользователи-клиенты, называются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рабочими станциями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, а компьютеры, являющиеся источниками ресурсов сети, называются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серверами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Предоставляемые услуги ещё называют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сервисами Интернет.</a:t>
            </a:r>
            <a:endParaRPr lang="ru-RU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Работа сервисов Интернет основана на: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Использовании прикладных протоколов.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Технологии клиент-сервер.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Протокол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– набор правил, которых должны придерживаться все компании, чтобы обеспечить совместимость аппаратного и программного обеспечения.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Технология клиент-сервер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– технология взаимодействия между компьютерами или программами, предполагающая, что один из участников взаимодействия (клиент) запрашивает у другого (сервера) какую-либо услугу.</a:t>
            </a:r>
            <a:endParaRPr lang="ru-RU" b="1" dirty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518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04664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Типы протоколов</a:t>
            </a:r>
            <a:endParaRPr lang="ru-RU" sz="32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1540" y="1556792"/>
            <a:ext cx="8352928" cy="4080510"/>
          </a:xfrm>
          <a:prstGeom prst="plaque">
            <a:avLst>
              <a:gd name="adj" fmla="val 3328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1001">
            <a:schemeClr val="lt1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80975" indent="-180975"/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1. Транспортный протокол ТСР (</a:t>
            </a:r>
            <a:r>
              <a:rPr lang="en-US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transmission control protocol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) – управляет передачей данных на транспортном уровне.</a:t>
            </a:r>
          </a:p>
          <a:p>
            <a:pPr marL="180975" indent="-180975"/>
            <a:endParaRPr lang="ru-RU" b="1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pPr marL="180975" indent="-180975"/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2. Протоколы маршрутизации (</a:t>
            </a:r>
            <a:r>
              <a:rPr lang="en-US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IP, ISMP, RIP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) – обрабатывают адресацию данных, определяют пути и обеспечивают передачу данных на сетевом уровне.</a:t>
            </a:r>
          </a:p>
          <a:p>
            <a:pPr marL="180975" indent="-180975"/>
            <a:endParaRPr lang="ru-RU" b="1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pPr marL="180975" indent="-180975"/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3. Протоколы поддержки сетевого адреса </a:t>
            </a:r>
            <a:r>
              <a:rPr lang="en-US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DNS (domain name system), ARP (address resolution protocol).</a:t>
            </a:r>
            <a:endParaRPr lang="ru-RU" b="1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pPr marL="180975" indent="-180975"/>
            <a:endParaRPr lang="en-US" b="1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pPr marL="180975" indent="-180975"/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4. Протоколы прикладных сервисов </a:t>
            </a:r>
            <a:r>
              <a:rPr lang="en-US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FTP, Telnet, HTTP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и т.д.</a:t>
            </a:r>
            <a:endParaRPr lang="ru-RU" b="1" dirty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4725144"/>
            <a:ext cx="2700300" cy="2307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307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04664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Сервисы сети </a:t>
            </a:r>
            <a:r>
              <a:rPr lang="en-US" sz="32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Internet</a:t>
            </a:r>
            <a:endParaRPr lang="ru-RU" sz="32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556793"/>
            <a:ext cx="8352928" cy="3907631"/>
          </a:xfrm>
          <a:prstGeom prst="plaque">
            <a:avLst>
              <a:gd name="adj" fmla="val 3386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Телекоммуникационные технологии: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бмен сообщениями в режиме «электронная почта»;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бмен сообщениями между участниками телеконференций и </a:t>
            </a:r>
            <a:r>
              <a:rPr lang="ru-RU" dirty="0" err="1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телесеминаров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рганизация электронных бюллетеней новостей(электронных досок объявлений);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рганизация диалога в режиме «запрос-ответ»;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ередача больших массивов – файлов;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азмножение сообщений и передача их;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риоритетное обслуживание сообщений по категориям срочности;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рганизация замкнутых групп абонентов (подсетей);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оставка факсимильных сообщений;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ереадресация сообщений (при изменении адреса получателя);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ыдача копий сообщений по запросам абонентов;</a:t>
            </a:r>
          </a:p>
        </p:txBody>
      </p:sp>
    </p:spTree>
    <p:extLst>
      <p:ext uri="{BB962C8B-B14F-4D97-AF65-F5344CB8AC3E}">
        <p14:creationId xmlns:p14="http://schemas.microsoft.com/office/powerpoint/2010/main" xmlns="" val="3812704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04664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Сервисы сети </a:t>
            </a:r>
            <a:r>
              <a:rPr lang="en-US" sz="32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Internet</a:t>
            </a:r>
            <a:endParaRPr lang="ru-RU" sz="32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556793"/>
            <a:ext cx="8606190" cy="3372406"/>
          </a:xfrm>
          <a:prstGeom prst="plaque">
            <a:avLst>
              <a:gd name="adj" fmla="val 4099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2. Информационные услуги: 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поиск и просмотр текстовой и мультимедийной информации по вопросам, интересующим абонентов;</a:t>
            </a:r>
          </a:p>
          <a:p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3. Консультационные услуги: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консультации по информационному и программному обеспечению сети; консультации по технологии использования общесетевых ресурсов; обучение навыкам работы с компьютером.</a:t>
            </a:r>
          </a:p>
          <a:p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4. Технические услуги: 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установка программного обеспечения, установка и тестирование модемов.</a:t>
            </a:r>
          </a:p>
          <a:p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5. Коммерческие услуги.</a:t>
            </a:r>
          </a:p>
          <a:p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6. Переговоры в режиме </a:t>
            </a:r>
            <a:r>
              <a:rPr lang="en-US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on-line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.</a:t>
            </a:r>
          </a:p>
          <a:p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7. Рекламные услуги.</a:t>
            </a:r>
          </a:p>
          <a:p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8. Компьютерная телефония и др.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3" y="4149080"/>
            <a:ext cx="3889381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848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04664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Программное обеспечение телекоммуникационных технологий</a:t>
            </a:r>
            <a:endParaRPr lang="ru-RU" sz="28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500174"/>
            <a:ext cx="8606190" cy="3013591"/>
          </a:xfrm>
          <a:prstGeom prst="plaque">
            <a:avLst>
              <a:gd name="adj" fmla="val 4744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900" b="1" dirty="0" smtClean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C</a:t>
            </a:r>
            <a:r>
              <a:rPr lang="ru-RU" sz="1900" b="1" dirty="0" err="1" smtClean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ервис</a:t>
            </a:r>
            <a:r>
              <a:rPr lang="ru-RU" sz="1900" b="1" dirty="0" smtClean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lang="ru-RU" sz="1900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— это пара программ, взаимодействующих</a:t>
            </a:r>
          </a:p>
          <a:p>
            <a:r>
              <a:rPr lang="ru-RU" sz="1900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между собой согласно определенным правилам, называемым </a:t>
            </a:r>
            <a:r>
              <a:rPr lang="ru-RU" sz="1900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протоколами.</a:t>
            </a:r>
          </a:p>
          <a:p>
            <a:r>
              <a:rPr lang="ru-RU" sz="19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Ч</a:t>
            </a:r>
            <a:r>
              <a:rPr lang="ru-RU" sz="19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тобы </a:t>
            </a:r>
            <a:r>
              <a:rPr lang="ru-RU" sz="19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воспользоваться какой-то из служб Интернета, необходимо</a:t>
            </a:r>
          </a:p>
          <a:p>
            <a:r>
              <a:rPr lang="ru-RU" sz="19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установить на компьютере программу, способную работать по протоколу данной службы. </a:t>
            </a:r>
            <a:r>
              <a:rPr lang="ru-RU" sz="19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Такие</a:t>
            </a:r>
            <a:r>
              <a:rPr lang="en-US" sz="19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lang="ru-RU" sz="19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программы называют</a:t>
            </a:r>
            <a:r>
              <a:rPr lang="en-US" sz="19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lang="ru-RU" sz="1900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клиентскими</a:t>
            </a:r>
            <a:r>
              <a:rPr lang="ru-RU" sz="19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lang="ru-RU" sz="19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или просто </a:t>
            </a:r>
            <a:r>
              <a:rPr lang="ru-RU" sz="1900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клиентами</a:t>
            </a:r>
            <a:r>
              <a:rPr lang="ru-RU" sz="1900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.</a:t>
            </a:r>
            <a:endParaRPr lang="ru-RU" sz="1900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r>
              <a:rPr lang="ru-RU" sz="19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 таблице представлены некоторые сервисы, используемые протоколы и приведены </a:t>
            </a:r>
            <a:r>
              <a:rPr lang="ru-RU" sz="1900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названия программ-клиентов </a:t>
            </a:r>
            <a:r>
              <a:rPr lang="ru-RU" sz="1900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и программ-серверов.</a:t>
            </a:r>
            <a:endParaRPr lang="ru-RU" sz="1900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1670" y="4286256"/>
            <a:ext cx="5400600" cy="2465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364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04664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CFF33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Программное обеспечение телекоммуникационных технологий</a:t>
            </a:r>
            <a:endParaRPr lang="ru-RU" sz="2800" dirty="0">
              <a:solidFill>
                <a:srgbClr val="CC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23378546"/>
              </p:ext>
            </p:extLst>
          </p:nvPr>
        </p:nvGraphicFramePr>
        <p:xfrm>
          <a:off x="395536" y="1725952"/>
          <a:ext cx="8424936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6234">
                  <a:extLst>
                    <a:ext uri="{9D8B030D-6E8A-4147-A177-3AD203B41FA5}">
                      <a16:colId xmlns:a16="http://schemas.microsoft.com/office/drawing/2014/main" xmlns="" val="3139084465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xmlns="" val="785706004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xmlns="" val="949705560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xmlns="" val="326775335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Название сервиса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Используемый протокол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Программы-клиенты и программы-серверы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600" smtClean="0">
                          <a:latin typeface="Times New Roman" pitchFamily="18" charset="0"/>
                          <a:cs typeface="Times New Roman" pitchFamily="18" charset="0"/>
                        </a:rPr>
                        <a:t>Тип ресурсов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019694278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Всемирная паутина 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WWW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HTTP</a:t>
                      </a:r>
                    </a:p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HTTPS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Клиенты: 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IE,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Mozila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Opera</a:t>
                      </a:r>
                      <a:endParaRPr lang="ru-RU" sz="16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Серверы: 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Apache Web-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сервер, 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Internet Information Server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Web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-сервер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2412489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Электронная почта</a:t>
                      </a:r>
                      <a:endParaRPr lang="en-US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e-mail)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POP3</a:t>
                      </a:r>
                    </a:p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SMTP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Клиенты: 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MS Outlook Express, </a:t>
                      </a:r>
                      <a:r>
                        <a:rPr lang="en-US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TheBat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smtClean="0">
                          <a:latin typeface="Times New Roman" pitchFamily="18" charset="0"/>
                          <a:cs typeface="Times New Roman" pitchFamily="18" charset="0"/>
                        </a:rPr>
                        <a:t>Письмо</a:t>
                      </a:r>
                      <a:endParaRPr lang="ru-RU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9329987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Телеконференции или группы новостей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NNTP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MS Outlook Express, MS Outlook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Статья,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публикация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59619786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FTP-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сервис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FTP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Клиенты: </a:t>
                      </a:r>
                      <a:r>
                        <a:rPr lang="en-US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CuteFTP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, WS FTP PRO,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Total Commander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Два типа 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FTP-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серверов: анонимные и с аутентификацией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Файл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8761459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4457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78272" y="110242"/>
            <a:ext cx="79928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99FF33"/>
                </a:solidFill>
                <a:latin typeface="Times New Roman" pitchFamily="18" charset="0"/>
                <a:cs typeface="Times New Roman" pitchFamily="18" charset="0"/>
              </a:rPr>
              <a:t>Способы </a:t>
            </a:r>
            <a:r>
              <a:rPr lang="ru-RU" sz="4400" b="1" dirty="0">
                <a:solidFill>
                  <a:srgbClr val="99FF33"/>
                </a:solidFill>
                <a:latin typeface="Times New Roman" pitchFamily="18" charset="0"/>
                <a:cs typeface="Times New Roman" pitchFamily="18" charset="0"/>
              </a:rPr>
              <a:t>и скоростные характеристики </a:t>
            </a:r>
            <a:r>
              <a:rPr lang="ru-RU" sz="4400" b="1" dirty="0" smtClean="0">
                <a:solidFill>
                  <a:srgbClr val="99FF33"/>
                </a:solidFill>
                <a:latin typeface="Times New Roman" pitchFamily="18" charset="0"/>
                <a:cs typeface="Times New Roman" pitchFamily="18" charset="0"/>
              </a:rPr>
              <a:t>подключения</a:t>
            </a:r>
            <a:endParaRPr lang="ru-RU" sz="4400" dirty="0">
              <a:solidFill>
                <a:srgbClr val="99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1556792"/>
            <a:ext cx="8606190" cy="3000375"/>
          </a:xfrm>
          <a:prstGeom prst="plaque">
            <a:avLst>
              <a:gd name="adj" fmla="val 5420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Провайдер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– о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рганизация,</a:t>
            </a:r>
            <a:r>
              <a:rPr lang="en-US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предоставляющая услуги доступа к Интернету и иные 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связанные с Интернетом услуги.</a:t>
            </a:r>
          </a:p>
          <a:p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 число предоставляемых </a:t>
            </a:r>
            <a:r>
              <a:rPr lang="ru-RU" dirty="0" err="1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интернет-провайдером</a:t>
            </a: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услуг могут входить: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доступ в Интернет по коммутируемым и выделенным каналам;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выделение дискового пространства для хранения и обеспечения работы </a:t>
            </a:r>
            <a:r>
              <a:rPr lang="ru-RU" dirty="0" err="1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сaйтов</a:t>
            </a: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(хостинг);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поддержка работы почтовых ящиков или </a:t>
            </a:r>
            <a:r>
              <a:rPr lang="ru-RU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виртуального почтового </a:t>
            </a: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сервера;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резервирование данных и другие.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1750" y="4248810"/>
            <a:ext cx="3525932" cy="26091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223238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78272" y="110242"/>
            <a:ext cx="79928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99FF33"/>
                </a:solidFill>
                <a:latin typeface="Times New Roman" pitchFamily="18" charset="0"/>
                <a:cs typeface="Times New Roman" pitchFamily="18" charset="0"/>
              </a:rPr>
              <a:t>Способы </a:t>
            </a:r>
            <a:r>
              <a:rPr lang="ru-RU" sz="4400" b="1" dirty="0">
                <a:solidFill>
                  <a:srgbClr val="99FF33"/>
                </a:solidFill>
                <a:latin typeface="Times New Roman" pitchFamily="18" charset="0"/>
                <a:cs typeface="Times New Roman" pitchFamily="18" charset="0"/>
              </a:rPr>
              <a:t>и скоростные характеристики </a:t>
            </a:r>
            <a:r>
              <a:rPr lang="ru-RU" sz="4400" b="1" dirty="0" smtClean="0">
                <a:solidFill>
                  <a:srgbClr val="99FF33"/>
                </a:solidFill>
                <a:latin typeface="Times New Roman" pitchFamily="18" charset="0"/>
                <a:cs typeface="Times New Roman" pitchFamily="18" charset="0"/>
              </a:rPr>
              <a:t>подключения</a:t>
            </a:r>
            <a:endParaRPr lang="ru-RU" sz="4400" dirty="0">
              <a:solidFill>
                <a:srgbClr val="99FF33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556793"/>
            <a:ext cx="8715436" cy="4162306"/>
          </a:xfrm>
          <a:prstGeom prst="plaque">
            <a:avLst>
              <a:gd name="adj" fmla="val 3709"/>
            </a:avLst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Способы подключения к Интернет</a:t>
            </a:r>
            <a:endParaRPr lang="ru-RU" dirty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Самыми распространенными способами подключения к Интернету 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являются:</a:t>
            </a:r>
            <a:endParaRPr lang="ru-RU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1.Модемное 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соединение (коммутируемый доступ) – </a:t>
            </a:r>
            <a:r>
              <a:rPr lang="ru-RU" b="1" dirty="0" err="1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Dial-Up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, ADSL</a:t>
            </a:r>
            <a:b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2.Соединение 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по выделенной линии (оптоволокно и т.д.)</a:t>
            </a:r>
            <a:b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3.GPRS-доступ 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(через сотовый телефон)</a:t>
            </a:r>
            <a:b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4.</a:t>
            </a:r>
            <a:r>
              <a:rPr lang="en-US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Wi-Fi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5.Спутниковый интернет</a:t>
            </a:r>
            <a:endParaRPr lang="en-US" b="1" dirty="0" smtClean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r>
              <a:rPr lang="en-US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6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. Прямое соединение</a:t>
            </a:r>
            <a:endParaRPr lang="ru-RU" b="1" dirty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Все они отличаются друг от друга принципом работы, скоростью передачи данных, надежностью, сложностью настройки оборудования и, конечно же, ценой.</a:t>
            </a:r>
          </a:p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Скорость передачи данных </a:t>
            </a:r>
            <a:r>
              <a:rPr lang="ru-RU" b="1" dirty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– это количество информации, передаваемой пользователю за единицу времени, обычно измеряется в килобайтах/сек или килобитах/сек. Для высокоскоростных каналов измерение скорости уже идет в мегабитах или мегабайтах в секунду</a:t>
            </a:r>
            <a:r>
              <a:rPr lang="ru-RU" b="1" dirty="0" smtClean="0"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610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im-15_Vis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Anim-15_Vista</Template>
  <TotalTime>237</TotalTime>
  <Words>1141</Words>
  <Application>Microsoft Office PowerPoint</Application>
  <PresentationFormat>Экран (4:3)</PresentationFormat>
  <Paragraphs>116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Anim-15_Vista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Телекоммуникационные технологии</dc:title>
  <dc:subject>Анимированный шаблон</dc:subject>
  <dc:creator>Преподаватель</dc:creator>
  <dc:description>http://freeppt.ru/ - презентации по культуре и искусству, шаблоны PowerPoint.</dc:description>
  <cp:lastModifiedBy>Элла</cp:lastModifiedBy>
  <cp:revision>47</cp:revision>
  <dcterms:created xsi:type="dcterms:W3CDTF">2016-03-24T05:29:08Z</dcterms:created>
  <dcterms:modified xsi:type="dcterms:W3CDTF">2020-01-15T08:26:17Z</dcterms:modified>
</cp:coreProperties>
</file>