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22"/>
  </p:notesMasterIdLst>
  <p:sldIdLst>
    <p:sldId id="256" r:id="rId2"/>
    <p:sldId id="257" r:id="rId3"/>
    <p:sldId id="260" r:id="rId4"/>
    <p:sldId id="261" r:id="rId5"/>
    <p:sldId id="262" r:id="rId6"/>
    <p:sldId id="263" r:id="rId7"/>
    <p:sldId id="265" r:id="rId8"/>
    <p:sldId id="267" r:id="rId9"/>
    <p:sldId id="269" r:id="rId10"/>
    <p:sldId id="271" r:id="rId11"/>
    <p:sldId id="273" r:id="rId12"/>
    <p:sldId id="274" r:id="rId13"/>
    <p:sldId id="275" r:id="rId14"/>
    <p:sldId id="276" r:id="rId15"/>
    <p:sldId id="277" r:id="rId16"/>
    <p:sldId id="279" r:id="rId17"/>
    <p:sldId id="281" r:id="rId18"/>
    <p:sldId id="284" r:id="rId19"/>
    <p:sldId id="286" r:id="rId20"/>
    <p:sldId id="287" r:id="rId2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1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B044805E-DCA3-40A6-A4FA-2A33A643ACD3}" type="datetimeFigureOut">
              <a:rPr lang="ru-RU"/>
              <a:pPr>
                <a:defRPr/>
              </a:pPr>
              <a:t>11.01.2020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DB281A39-FD20-408B-84AF-16C8EDB2FDB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789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93D6CE6-54A7-4532-9958-54535F41B612}" type="slidenum">
              <a:rPr lang="ru-RU" smtClean="0"/>
              <a:pPr/>
              <a:t>11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2A1529-FE50-42DE-A0D2-336C947BBD1C}" type="datetimeFigureOut">
              <a:rPr lang="ru-RU"/>
              <a:pPr>
                <a:defRPr/>
              </a:pPr>
              <a:t>11.01.2020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941B61-16B1-44F7-AC78-6E124FDC00E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cover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EFCC06-61E9-4A53-8446-731F50393DDE}" type="datetimeFigureOut">
              <a:rPr lang="ru-RU"/>
              <a:pPr>
                <a:defRPr/>
              </a:pPr>
              <a:t>11.01.2020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A40DE4-1659-4FA9-A757-841116E7A49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cover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44E7A2-76A7-457E-BE3B-2A195DE3355D}" type="datetimeFigureOut">
              <a:rPr lang="ru-RU"/>
              <a:pPr>
                <a:defRPr/>
              </a:pPr>
              <a:t>11.01.2020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A04084-3EA4-48A4-A5BD-6D07176E20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cover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536CED-02F7-433E-A0E3-01191D11FB7D}" type="datetimeFigureOut">
              <a:rPr lang="ru-RU"/>
              <a:pPr>
                <a:defRPr/>
              </a:pPr>
              <a:t>11.01.2020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D03655-67D8-438B-BD91-8ABAA70AA29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cover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D68BB3-8522-42D4-803D-7854F43B92B0}" type="datetimeFigureOut">
              <a:rPr lang="ru-RU"/>
              <a:pPr>
                <a:defRPr/>
              </a:pPr>
              <a:t>11.01.2020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8090FD-92BA-406C-84E5-17F839F624E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cover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0E7A4E-AEBB-4D9D-B60C-C9520863D178}" type="datetimeFigureOut">
              <a:rPr lang="ru-RU"/>
              <a:pPr>
                <a:defRPr/>
              </a:pPr>
              <a:t>11.01.2020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EAFF00-CB04-472B-B668-BF8F628A09D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cover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46375A-F26B-4417-AEBE-A333377E1E99}" type="datetimeFigureOut">
              <a:rPr lang="ru-RU"/>
              <a:pPr>
                <a:defRPr/>
              </a:pPr>
              <a:t>11.01.2020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B7CF49-C8D2-4E4F-9895-B5A6B62E099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cover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CD475D-6CA0-4CCC-914C-1A666617D912}" type="datetimeFigureOut">
              <a:rPr lang="ru-RU"/>
              <a:pPr>
                <a:defRPr/>
              </a:pPr>
              <a:t>11.01.2020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45024B-E3F0-4501-9DF0-8AF0CA781D1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cover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ый треугольник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FE8FF8-70BA-44B9-A6DB-50CBE600A240}" type="datetimeFigureOut">
              <a:rPr lang="ru-RU"/>
              <a:pPr>
                <a:defRPr/>
              </a:pPr>
              <a:t>11.01.2020</a:t>
            </a:fld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B7D7EE-19E8-49A4-B488-01176469B73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cover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E80357-02B0-4553-90BD-53BF0706FFDB}" type="datetimeFigureOut">
              <a:rPr lang="ru-RU"/>
              <a:pPr>
                <a:defRPr/>
              </a:pPr>
              <a:t>11.01.2020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5B3800-2572-4AD9-96AA-A2C15DA8605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cover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1FC55E-63A7-4098-8F40-349F4376EAE0}" type="datetimeFigureOut">
              <a:rPr lang="ru-RU"/>
              <a:pPr>
                <a:defRPr/>
              </a:pPr>
              <a:t>11.01.2020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179FEF-6857-40FE-8A0C-77357A5C2CF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cover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8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7964296-1E2D-41B3-AC0B-39A1BD5487E0}" type="datetimeFigureOut">
              <a:rPr lang="ru-RU"/>
              <a:pPr>
                <a:defRPr/>
              </a:pPr>
              <a:t>11.01.2020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26CAC12-93A9-4C51-9B11-B8C93F1058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033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9" r:id="rId1"/>
    <p:sldLayoutId id="2147483801" r:id="rId2"/>
    <p:sldLayoutId id="2147483810" r:id="rId3"/>
    <p:sldLayoutId id="2147483802" r:id="rId4"/>
    <p:sldLayoutId id="2147483803" r:id="rId5"/>
    <p:sldLayoutId id="2147483804" r:id="rId6"/>
    <p:sldLayoutId id="2147483805" r:id="rId7"/>
    <p:sldLayoutId id="2147483806" r:id="rId8"/>
    <p:sldLayoutId id="2147483811" r:id="rId9"/>
    <p:sldLayoutId id="2147483807" r:id="rId10"/>
    <p:sldLayoutId id="2147483808" r:id="rId11"/>
  </p:sldLayoutIdLst>
  <p:transition>
    <p:cover dir="r"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mailto:mailbox@provaider.ru%22%3eE-mail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5720" y="1785926"/>
            <a:ext cx="8429684" cy="3400436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600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Основы HTML. Разработка Web-сайта</a:t>
            </a:r>
            <a:endParaRPr lang="ru-RU" sz="600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857256"/>
          </a:xfrm>
        </p:spPr>
        <p:txBody>
          <a:bodyPr/>
          <a:lstStyle/>
          <a:p>
            <a:pPr algn="ctr" eaLnBrk="1" hangingPunct="1"/>
            <a:r>
              <a:rPr lang="en-US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Web</a:t>
            </a:r>
            <a:r>
              <a:rPr lang="ru-RU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-сайты и </a:t>
            </a:r>
            <a:r>
              <a:rPr lang="en-US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Web</a:t>
            </a:r>
            <a:r>
              <a:rPr lang="ru-RU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-страницы</a:t>
            </a:r>
            <a:endParaRPr lang="ru-RU" sz="4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47" name="Содержимое 2"/>
          <p:cNvSpPr>
            <a:spLocks noGrp="1"/>
          </p:cNvSpPr>
          <p:nvPr>
            <p:ph idx="1"/>
          </p:nvPr>
        </p:nvSpPr>
        <p:spPr>
          <a:xfrm>
            <a:off x="142844" y="1000109"/>
            <a:ext cx="8858312" cy="5643602"/>
          </a:xfrm>
        </p:spPr>
        <p:txBody>
          <a:bodyPr/>
          <a:lstStyle/>
          <a:p>
            <a:pPr marL="0" indent="450850" eaLnBrk="1" hangingPunct="1">
              <a:spcBef>
                <a:spcPts val="0"/>
              </a:spcBef>
              <a:spcAft>
                <a:spcPts val="0"/>
              </a:spcAft>
              <a:buFont typeface="Wingdings 2" pitchFamily="18" charset="2"/>
              <a:buNone/>
            </a:pPr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Web-сайт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состоит из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Web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-страниц, объединенных гиперссылками.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Web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-страницы могут быть интерактивными и могут содержать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мультимедийные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и динамические объекты.</a:t>
            </a:r>
          </a:p>
          <a:p>
            <a:pPr marL="0" indent="450850" eaLnBrk="1" hangingPunct="1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Создание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Web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-сайтов реализуется с использованием языка разметки гипертекстовых документов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HTML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450850" eaLnBrk="1" hangingPunct="1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Технология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HTML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состоит в том, что в обычный текстовый документ вставляются управляющие символы (тэги) и в результате мы получаем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Web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-страницу.</a:t>
            </a:r>
          </a:p>
          <a:p>
            <a:pPr marL="0" indent="45085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Вид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Web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-страницы задается тэгами, которые заключаются в угловые скобки.</a:t>
            </a:r>
          </a:p>
          <a:p>
            <a:pPr marL="0" indent="45085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Тэги могут быть одиночными или парными, для которых обязательно наличие открывающего и закрывающего тегов (такая пара тэгов называется </a:t>
            </a:r>
            <a:r>
              <a:rPr lang="ru-RU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контейнером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0" indent="45085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Закрывающий тэг содержит прямой </a:t>
            </a:r>
            <a:r>
              <a:rPr lang="ru-RU" sz="2400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слэш</a:t>
            </a:r>
            <a:r>
              <a:rPr lang="ru-RU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(/) перед обозначением.</a:t>
            </a: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071522"/>
            <a:ext cx="8229600" cy="5786478"/>
          </a:xfrm>
        </p:spPr>
        <p:txBody>
          <a:bodyPr>
            <a:normAutofit/>
          </a:bodyPr>
          <a:lstStyle/>
          <a:p>
            <a:pPr marL="717550" indent="-717550" eaLnBrk="1" fontAlgn="auto" hangingPunct="1"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HTML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-код страницы помещается внутрь контейнера &lt;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HTML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&gt;&lt;/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HTML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&gt;</a:t>
            </a:r>
          </a:p>
          <a:p>
            <a:pPr marL="717550" indent="-717550" eaLnBrk="1" fontAlgn="auto" hangingPunct="1"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Заголовок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Web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-страницы заключается в контейнер &lt;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HEAD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&gt;&lt;/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HEAD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&gt;</a:t>
            </a:r>
          </a:p>
          <a:p>
            <a:pPr marL="717550" indent="-717550" eaLnBrk="1" fontAlgn="auto" hangingPunct="1"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Название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Web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-страницы содержится в контейнере &lt;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TITLE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&gt;&lt;/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TITLE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&gt;</a:t>
            </a:r>
          </a:p>
          <a:p>
            <a:pPr marL="233680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233680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HTML</a:t>
            </a:r>
            <a:r>
              <a:rPr lang="ru-RU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&gt;</a:t>
            </a:r>
          </a:p>
          <a:p>
            <a:pPr marL="233680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HEAD</a:t>
            </a:r>
            <a:r>
              <a:rPr lang="ru-RU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&gt;</a:t>
            </a:r>
          </a:p>
          <a:p>
            <a:pPr marL="233680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&lt;Т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Е&gt;Компьютер&lt;/Т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Е&gt;</a:t>
            </a:r>
          </a:p>
          <a:p>
            <a:pPr marL="233680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&lt;/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HEAD</a:t>
            </a:r>
            <a:r>
              <a:rPr lang="ru-RU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&gt;</a:t>
            </a:r>
          </a:p>
          <a:p>
            <a:pPr marL="233680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&lt;/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HTML</a:t>
            </a:r>
            <a:r>
              <a:rPr lang="ru-RU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&gt;</a:t>
            </a:r>
            <a:endParaRPr lang="ru-RU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Левая фигурная скобка 13"/>
          <p:cNvSpPr/>
          <p:nvPr/>
        </p:nvSpPr>
        <p:spPr>
          <a:xfrm>
            <a:off x="1428750" y="3714750"/>
            <a:ext cx="785813" cy="2214563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Левая фигурная скобка 14"/>
          <p:cNvSpPr/>
          <p:nvPr/>
        </p:nvSpPr>
        <p:spPr>
          <a:xfrm>
            <a:off x="2143125" y="4286250"/>
            <a:ext cx="428625" cy="1214438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0" y="142852"/>
            <a:ext cx="9144000" cy="857256"/>
          </a:xfrm>
        </p:spPr>
        <p:txBody>
          <a:bodyPr/>
          <a:lstStyle/>
          <a:p>
            <a:pPr algn="ctr" eaLnBrk="1" hangingPunct="1"/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Заголовок и название </a:t>
            </a:r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Web</a:t>
            </a:r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-страницы</a:t>
            </a:r>
            <a:endParaRPr lang="ru-RU" sz="4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572016"/>
          </a:xfrm>
        </p:spPr>
        <p:txBody>
          <a:bodyPr>
            <a:normAutofit lnSpcReduction="10000"/>
          </a:bodyPr>
          <a:lstStyle/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Основное содержание страницы помещается в контейнер &lt;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BODY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&gt;&lt;/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BODY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&gt;</a:t>
            </a:r>
          </a:p>
          <a:p>
            <a:pPr marL="2970213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</a:t>
            </a:r>
            <a:r>
              <a:rPr lang="en-US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HTML</a:t>
            </a: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&gt;</a:t>
            </a:r>
          </a:p>
          <a:p>
            <a:pPr marL="2970213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</a:t>
            </a:r>
            <a:r>
              <a:rPr lang="en-US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HEAD</a:t>
            </a: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&gt;</a:t>
            </a:r>
          </a:p>
          <a:p>
            <a:pPr marL="2970213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&lt;Т</a:t>
            </a:r>
            <a:r>
              <a:rPr lang="en-US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en-US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Е&gt;Компьютер&lt;/Т</a:t>
            </a:r>
            <a:r>
              <a:rPr lang="en-US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en-US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Е&gt;</a:t>
            </a:r>
          </a:p>
          <a:p>
            <a:pPr marL="2970213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&lt;/</a:t>
            </a:r>
            <a:r>
              <a:rPr lang="en-US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HEAD</a:t>
            </a: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&gt;</a:t>
            </a:r>
          </a:p>
          <a:p>
            <a:pPr marL="2970213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</a:t>
            </a:r>
            <a:r>
              <a:rPr lang="en-US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BODY</a:t>
            </a: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&gt;</a:t>
            </a:r>
          </a:p>
          <a:p>
            <a:pPr marL="2970213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Все о компьютере</a:t>
            </a:r>
          </a:p>
          <a:p>
            <a:pPr marL="2970213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&lt;/</a:t>
            </a:r>
            <a:r>
              <a:rPr lang="en-US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BODY</a:t>
            </a: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&gt;</a:t>
            </a:r>
          </a:p>
          <a:p>
            <a:pPr marL="2970213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en-US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&lt;/HTML&gt;</a:t>
            </a:r>
          </a:p>
          <a:p>
            <a:pPr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Левая фигурная скобка 3"/>
          <p:cNvSpPr/>
          <p:nvPr/>
        </p:nvSpPr>
        <p:spPr>
          <a:xfrm>
            <a:off x="2857500" y="3714750"/>
            <a:ext cx="214313" cy="1071563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571472" y="5929330"/>
            <a:ext cx="82153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Сохранить файл под именем </a:t>
            </a:r>
            <a:r>
              <a:rPr lang="en-US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index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htm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в папке сайта.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857256"/>
          </a:xfrm>
        </p:spPr>
        <p:txBody>
          <a:bodyPr/>
          <a:lstStyle/>
          <a:p>
            <a:pPr algn="ctr" eaLnBrk="1" hangingPunct="1"/>
            <a:r>
              <a:rPr lang="ru-RU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Содержание страницы</a:t>
            </a:r>
            <a:endParaRPr lang="ru-RU" sz="4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357298"/>
            <a:ext cx="8229600" cy="5286391"/>
          </a:xfrm>
        </p:spPr>
        <p:txBody>
          <a:bodyPr/>
          <a:lstStyle/>
          <a:p>
            <a:pPr eaLnBrk="1" hangingPunct="1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Размер шрифта для имеющихся в тексте заголовков  задается тэгами от &lt;Н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&gt; (самый крупный) до &lt;Н6&gt; (самый мелкий)</a:t>
            </a: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buFont typeface="Wingdings 2" pitchFamily="18" charset="2"/>
              <a:buNone/>
            </a:pP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&lt;Н</a:t>
            </a:r>
            <a:r>
              <a:rPr lang="ru-RU" sz="4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&gt;Все    о   компьютере&lt;/Н</a:t>
            </a:r>
            <a:r>
              <a:rPr lang="ru-RU" sz="4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&gt;</a:t>
            </a:r>
          </a:p>
          <a:p>
            <a:pPr eaLnBrk="1" hangingPunct="1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Задать тип выравнивания заголовка для тэга заголовка позволяет атрибут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ALIGN</a:t>
            </a:r>
          </a:p>
          <a:p>
            <a:pPr eaLnBrk="1" hangingPunct="1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Выравнивание по правой границе окна реализуется с помощью записи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ALIGN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="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right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", а по центру —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ALIGN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="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center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“</a:t>
            </a: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buFont typeface="Wingdings 2" pitchFamily="18" charset="2"/>
              <a:buNone/>
            </a:pP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&lt;Н</a:t>
            </a:r>
            <a:r>
              <a:rPr lang="ru-RU" sz="4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ALIGN</a:t>
            </a: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="</a:t>
            </a:r>
            <a:r>
              <a:rPr lang="en-US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center</a:t>
            </a: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"&gt;</a:t>
            </a:r>
            <a:r>
              <a:rPr lang="en-US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Bce</a:t>
            </a: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о   компьютере&lt;/Н</a:t>
            </a:r>
            <a:r>
              <a:rPr lang="ru-RU" sz="4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&gt;</a:t>
            </a:r>
          </a:p>
          <a:p>
            <a:pPr eaLnBrk="1" hangingPunct="1">
              <a:buFont typeface="Wingdings 2" pitchFamily="18" charset="2"/>
              <a:buNone/>
            </a:pP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857256"/>
          </a:xfrm>
        </p:spPr>
        <p:txBody>
          <a:bodyPr/>
          <a:lstStyle/>
          <a:p>
            <a:pPr algn="ctr" eaLnBrk="1" hangingPunct="1"/>
            <a:r>
              <a:rPr lang="ru-RU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Размер шрифта</a:t>
            </a:r>
            <a:endParaRPr lang="ru-RU" sz="4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071546"/>
            <a:ext cx="8786874" cy="4857763"/>
          </a:xfrm>
        </p:spPr>
        <p:txBody>
          <a:bodyPr>
            <a:normAutofit fontScale="92500" lnSpcReduction="10000"/>
          </a:bodyPr>
          <a:lstStyle/>
          <a:p>
            <a:pPr marL="0" indent="450850" eaLnBrk="1" fontAlgn="auto" hangingPunct="1"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 помощью тэга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FONT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и его атрибутов можно задать параметры форматирования шрифта любого фрагмента текста. Атрибут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FACE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позволяет задать гарнитуру шрифта (например,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FACE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="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Arial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"), атрибут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SIZE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— размер шрифта (например,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SIZE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=4), атрибут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COLOR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— цвет шрифта (например,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COLOR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="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blue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")</a:t>
            </a: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pPr marL="1614488" eaLnBrk="1" fontAlgn="auto" hangingPunct="1"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FONT</a:t>
            </a: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COLOR</a:t>
            </a: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="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blue</a:t>
            </a: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"&gt;</a:t>
            </a:r>
          </a:p>
          <a:p>
            <a:pPr marL="1614488" eaLnBrk="1" fontAlgn="auto" hangingPunct="1"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&lt;Н</a:t>
            </a:r>
            <a:r>
              <a:rPr lang="ru-RU" sz="36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ALIGN</a:t>
            </a: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="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center</a:t>
            </a: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"&gt;</a:t>
            </a:r>
            <a:r>
              <a:rPr lang="en-US" sz="24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Bce</a:t>
            </a: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о компьютере&lt;/Н</a:t>
            </a:r>
            <a:r>
              <a:rPr lang="ru-RU" sz="36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&gt;</a:t>
            </a:r>
          </a:p>
          <a:p>
            <a:pPr marL="1614488" eaLnBrk="1" fontAlgn="auto" hangingPunct="1"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&lt;/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FONT</a:t>
            </a: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&gt;</a:t>
            </a:r>
            <a:endParaRPr lang="en-US" sz="24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450850" eaLnBrk="1" fontAlgn="auto" hangingPunct="1">
              <a:spcAft>
                <a:spcPts val="0"/>
              </a:spcAft>
              <a:buClr>
                <a:schemeClr val="accent3"/>
              </a:buClr>
              <a:buNone/>
              <a:tabLst>
                <a:tab pos="4041775" algn="l"/>
              </a:tabLst>
              <a:defRPr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Заголовок целесообразно отделить от остального содержания страницы горизонтальной линией с помощью одиночного тэга &lt;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HR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&gt;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42844" y="5715016"/>
            <a:ext cx="8715436" cy="58477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РАБОТА С </a:t>
            </a:r>
            <a:r>
              <a:rPr lang="ru-RU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ЗАГОЛОВКОМ ЗАКОНЧЕНА</a:t>
            </a:r>
            <a:r>
              <a:rPr lang="ru-RU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!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857256"/>
          </a:xfrm>
        </p:spPr>
        <p:txBody>
          <a:bodyPr/>
          <a:lstStyle/>
          <a:p>
            <a:pPr algn="ctr" eaLnBrk="1" hangingPunct="1"/>
            <a:r>
              <a:rPr lang="ru-RU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Атрибуты шрифта</a:t>
            </a:r>
            <a:endParaRPr lang="ru-RU" sz="4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533555"/>
            <a:ext cx="8229600" cy="5324445"/>
          </a:xfrm>
        </p:spPr>
        <p:txBody>
          <a:bodyPr>
            <a:normAutofit fontScale="77500" lnSpcReduction="20000"/>
          </a:bodyPr>
          <a:lstStyle/>
          <a:p>
            <a:pPr marL="728663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&lt;HTML&gt;</a:t>
            </a:r>
          </a:p>
          <a:p>
            <a:pPr marL="728663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&lt;HEAD&gt;</a:t>
            </a:r>
          </a:p>
          <a:p>
            <a:pPr marL="728663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&lt;TITLE&gt;Компьютер&lt;/TITLE&gt;</a:t>
            </a:r>
          </a:p>
          <a:p>
            <a:pPr marL="728663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&lt;/HEAD&gt;</a:t>
            </a:r>
          </a:p>
          <a:p>
            <a:pPr marL="728663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&lt;BODY&gt;</a:t>
            </a:r>
          </a:p>
          <a:p>
            <a:pPr marL="728663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&lt;FONT   COLOR="</a:t>
            </a:r>
            <a:r>
              <a:rPr lang="ru-RU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blue</a:t>
            </a: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"&gt;</a:t>
            </a:r>
          </a:p>
          <a:p>
            <a:pPr marL="728663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&lt;H</a:t>
            </a:r>
            <a:r>
              <a:rPr lang="ru-RU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ALIGN="</a:t>
            </a:r>
            <a:r>
              <a:rPr lang="ru-RU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center</a:t>
            </a: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"&gt;</a:t>
            </a:r>
            <a:r>
              <a:rPr lang="ru-RU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Bce</a:t>
            </a: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о компьютере&lt;/H</a:t>
            </a:r>
            <a:r>
              <a:rPr lang="ru-RU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&gt;</a:t>
            </a:r>
          </a:p>
          <a:p>
            <a:pPr marL="728663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&lt;/FONT&gt;</a:t>
            </a:r>
          </a:p>
          <a:p>
            <a:pPr marL="728663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&lt;HR&gt;</a:t>
            </a:r>
          </a:p>
          <a:p>
            <a:pPr marL="728663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&lt;P  ALIGN="</a:t>
            </a:r>
            <a:r>
              <a:rPr lang="ru-RU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left</a:t>
            </a: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"&gt;</a:t>
            </a:r>
            <a:r>
              <a:rPr lang="ru-RU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Ha</a:t>
            </a: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этом   сайте    вы   сможете    получить   различную   информацию       о   компьютере,    его программном   обеспечении   и    ценах   на    компьютерные комплектующие.&lt;/P&gt; </a:t>
            </a:r>
          </a:p>
          <a:p>
            <a:pPr marL="728663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&lt;P  ALIGN="</a:t>
            </a:r>
            <a:r>
              <a:rPr lang="ru-RU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right</a:t>
            </a: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"&gt;Терминологический    словарь    познакомит вас    с    компьютерными    терминами,     а    также вы   сможете  заполнить    анкету.&lt;/P&gt;</a:t>
            </a:r>
          </a:p>
          <a:p>
            <a:pPr marL="728663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&lt;BODY&gt;</a:t>
            </a:r>
          </a:p>
          <a:p>
            <a:pPr marL="728663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&lt;/HTML&gt;</a:t>
            </a:r>
          </a:p>
        </p:txBody>
      </p:sp>
      <p:sp>
        <p:nvSpPr>
          <p:cNvPr id="4" name="Левая фигурная скобка 3"/>
          <p:cNvSpPr/>
          <p:nvPr/>
        </p:nvSpPr>
        <p:spPr>
          <a:xfrm>
            <a:off x="214313" y="1676431"/>
            <a:ext cx="428597" cy="4895842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Левая фигурная скобка 4"/>
          <p:cNvSpPr/>
          <p:nvPr/>
        </p:nvSpPr>
        <p:spPr>
          <a:xfrm>
            <a:off x="714375" y="2033617"/>
            <a:ext cx="142875" cy="714375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Левая фигурная скобка 5"/>
          <p:cNvSpPr/>
          <p:nvPr/>
        </p:nvSpPr>
        <p:spPr>
          <a:xfrm>
            <a:off x="500034" y="2928934"/>
            <a:ext cx="214314" cy="3286148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Левая фигурная скобка 6"/>
          <p:cNvSpPr/>
          <p:nvPr/>
        </p:nvSpPr>
        <p:spPr>
          <a:xfrm>
            <a:off x="714375" y="3319492"/>
            <a:ext cx="214313" cy="785813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0" y="1142984"/>
            <a:ext cx="900115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Разделение текста на абзацы производится с помощью контейнера &lt;Р&gt;&lt;/Р&gt;</a:t>
            </a:r>
          </a:p>
        </p:txBody>
      </p:sp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857256"/>
          </a:xfrm>
        </p:spPr>
        <p:txBody>
          <a:bodyPr/>
          <a:lstStyle/>
          <a:p>
            <a:pPr algn="ctr" eaLnBrk="1" hangingPunct="1"/>
            <a:r>
              <a:rPr lang="ru-RU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Разделение текста на абзацы</a:t>
            </a:r>
            <a:endParaRPr lang="ru-RU" sz="4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500042"/>
            <a:ext cx="8229600" cy="714397"/>
          </a:xfrm>
        </p:spPr>
        <p:txBody>
          <a:bodyPr/>
          <a:lstStyle/>
          <a:p>
            <a:pPr algn="ctr">
              <a:defRPr/>
            </a:pPr>
            <a:r>
              <a:rPr lang="ru-RU" sz="44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Вставка изображений</a:t>
            </a:r>
            <a:endParaRPr lang="ru-RU" sz="4400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63" name="Содержимое 2"/>
          <p:cNvSpPr>
            <a:spLocks noGrp="1"/>
          </p:cNvSpPr>
          <p:nvPr>
            <p:ph idx="1"/>
          </p:nvPr>
        </p:nvSpPr>
        <p:spPr>
          <a:xfrm>
            <a:off x="142844" y="1285860"/>
            <a:ext cx="8858312" cy="5357850"/>
          </a:xfrm>
        </p:spPr>
        <p:txBody>
          <a:bodyPr/>
          <a:lstStyle/>
          <a:p>
            <a:pPr marL="7938" indent="442913">
              <a:buFont typeface="Wingdings 2" pitchFamily="18" charset="2"/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Для вставки изображения используется тэг &lt;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IMG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&gt; с атрибутом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SRC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7938" indent="-7938" algn="ctr">
              <a:buFont typeface="Wingdings 2" pitchFamily="18" charset="2"/>
              <a:buNone/>
            </a:pP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&lt;IMG    SRC="COMP6.gif"&gt;</a:t>
            </a:r>
            <a:endParaRPr lang="ru-RU" sz="20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450850">
              <a:buNone/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Поясняющий текст выводится с помощью атрибута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ALT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, значением которого является текст, поясняющий, что должен был бы увидеть пользователь на рисунке:</a:t>
            </a:r>
          </a:p>
          <a:p>
            <a:pPr algn="ctr">
              <a:buNone/>
              <a:defRPr/>
            </a:pP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&lt;IMG    SRC="COMP6.gif"</a:t>
            </a: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ALT “</a:t>
            </a: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Компьютер</a:t>
            </a: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”&gt;</a:t>
            </a:r>
            <a:endParaRPr lang="ru-RU" sz="20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450850">
              <a:buNone/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Расположить рисунок относительно текста различными способами позволяет атрибут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ALIGN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тэга &lt;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IMG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&gt;, который может принимать пять различных значений: </a:t>
            </a:r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1435100" indent="0"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ТОР (верх), </a:t>
            </a:r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1435100" indent="0">
              <a:buNone/>
            </a:pP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MIDDLE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(середина), </a:t>
            </a:r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1435100" indent="0">
              <a:buNone/>
            </a:pP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BOTTOM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(низ), </a:t>
            </a:r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1435100" indent="0">
              <a:buNone/>
            </a:pP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LEFT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(слева) </a:t>
            </a:r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1435100" indent="0">
              <a:buNone/>
            </a:pP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RIGHT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(справа). </a:t>
            </a:r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&lt;IMG    SRC="COMP6.gif" ALT="</a:t>
            </a: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Компьютер</a:t>
            </a: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" ALIGN="right" </a:t>
            </a: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&gt;</a:t>
            </a:r>
            <a:endParaRPr lang="en-US" sz="20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  <a:defRPr/>
            </a:pPr>
            <a:endParaRPr lang="ru-RU" sz="20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7938" indent="-7938" algn="ctr">
              <a:buNone/>
            </a:pPr>
            <a:endParaRPr lang="ru-RU" sz="28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7938" indent="-7938" algn="ctr">
              <a:buNone/>
            </a:pPr>
            <a:endParaRPr lang="ru-RU" sz="28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14313" y="3429000"/>
            <a:ext cx="8715375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endParaRPr lang="ru-RU" sz="2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571480"/>
            <a:ext cx="8229600" cy="581025"/>
          </a:xfrm>
        </p:spPr>
        <p:txBody>
          <a:bodyPr/>
          <a:lstStyle/>
          <a:p>
            <a:pPr algn="ctr">
              <a:defRPr/>
            </a:pPr>
            <a:r>
              <a:rPr lang="ru-RU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Гиперссылки</a:t>
            </a:r>
            <a:endParaRPr lang="ru-RU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11" name="Содержимое 2"/>
          <p:cNvSpPr>
            <a:spLocks noGrp="1"/>
          </p:cNvSpPr>
          <p:nvPr>
            <p:ph idx="1"/>
          </p:nvPr>
        </p:nvSpPr>
        <p:spPr>
          <a:xfrm>
            <a:off x="142844" y="1214422"/>
            <a:ext cx="8786813" cy="5429270"/>
          </a:xfrm>
        </p:spPr>
        <p:txBody>
          <a:bodyPr/>
          <a:lstStyle/>
          <a:p>
            <a:pPr marL="0" indent="450850">
              <a:spcBef>
                <a:spcPts val="0"/>
              </a:spcBef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Первая титульная страница должна предоставлять посетителю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Web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-сайта возможность начать путешествие по сайту. Для этого на титульную страницу должны быть помещены гиперссылки на другие страницы сайта.</a:t>
            </a:r>
          </a:p>
          <a:p>
            <a:pPr marL="2247900">
              <a:spcBef>
                <a:spcPts val="0"/>
              </a:spcBef>
              <a:buNone/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&lt;</a:t>
            </a: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HTML</a:t>
            </a: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&gt;</a:t>
            </a:r>
          </a:p>
          <a:p>
            <a:pPr marL="2247900">
              <a:spcBef>
                <a:spcPts val="0"/>
              </a:spcBef>
              <a:buNone/>
              <a:defRPr/>
            </a:pP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</a:t>
            </a: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HEAD</a:t>
            </a: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&gt;</a:t>
            </a:r>
          </a:p>
          <a:p>
            <a:pPr marL="2247900">
              <a:spcBef>
                <a:spcPts val="0"/>
              </a:spcBef>
              <a:buNone/>
              <a:defRPr/>
            </a:pP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&lt;Т</a:t>
            </a: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Е&gt;</a:t>
            </a:r>
            <a:r>
              <a:rPr lang="ru-RU" sz="2000" b="1" u="sng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Заголовок страницы</a:t>
            </a: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&lt;/Т</a:t>
            </a: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Е&gt;</a:t>
            </a:r>
          </a:p>
          <a:p>
            <a:pPr marL="2247900">
              <a:spcBef>
                <a:spcPts val="0"/>
              </a:spcBef>
              <a:buNone/>
              <a:defRPr/>
            </a:pP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&lt;/</a:t>
            </a: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HEAD</a:t>
            </a: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&gt;</a:t>
            </a:r>
          </a:p>
          <a:p>
            <a:pPr marL="2247900">
              <a:spcBef>
                <a:spcPts val="0"/>
              </a:spcBef>
              <a:buNone/>
              <a:defRPr/>
            </a:pP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</a:t>
            </a: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BODY</a:t>
            </a: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&gt;</a:t>
            </a:r>
            <a:endParaRPr lang="en-US" sz="20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2247900">
              <a:spcBef>
                <a:spcPts val="0"/>
              </a:spcBef>
              <a:buNone/>
              <a:defRPr/>
            </a:pPr>
            <a:endParaRPr lang="ru-RU" sz="20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2247900">
              <a:spcBef>
                <a:spcPts val="0"/>
              </a:spcBef>
              <a:buNone/>
              <a:defRPr/>
            </a:pP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&lt;/</a:t>
            </a: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BODY</a:t>
            </a: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&gt;</a:t>
            </a:r>
            <a:endParaRPr lang="en-US" sz="20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2247900">
              <a:spcBef>
                <a:spcPts val="0"/>
              </a:spcBef>
              <a:buNone/>
              <a:defRPr/>
            </a:pP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&lt;/</a:t>
            </a: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HTML</a:t>
            </a: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&gt;</a:t>
            </a:r>
            <a:endParaRPr lang="en-US" sz="20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450850">
              <a:spcBef>
                <a:spcPts val="0"/>
              </a:spcBef>
              <a:buNone/>
              <a:tabLst>
                <a:tab pos="265113" algn="l"/>
              </a:tabLst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Создать пустые страницы «Программы», «Словарь», «Комплектующие» и «Анкета» и сохранить их в файлах с именами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software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htm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glossary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htm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hardware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htm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anketa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htm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 каталоге сайта.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571480"/>
            <a:ext cx="8229600" cy="776288"/>
          </a:xfrm>
        </p:spPr>
        <p:txBody>
          <a:bodyPr/>
          <a:lstStyle/>
          <a:p>
            <a:pPr algn="ctr">
              <a:defRPr/>
            </a:pPr>
            <a:r>
              <a:rPr lang="ru-RU" sz="44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Панель навигации</a:t>
            </a:r>
            <a:endParaRPr lang="ru-RU" sz="4400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459" name="Содержимое 2"/>
          <p:cNvSpPr>
            <a:spLocks noGrp="1"/>
          </p:cNvSpPr>
          <p:nvPr>
            <p:ph idx="1"/>
          </p:nvPr>
        </p:nvSpPr>
        <p:spPr>
          <a:xfrm>
            <a:off x="142844" y="1643050"/>
            <a:ext cx="8786874" cy="4681550"/>
          </a:xfrm>
        </p:spPr>
        <p:txBody>
          <a:bodyPr/>
          <a:lstStyle/>
          <a:p>
            <a:pPr marL="0" indent="450850"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Панель навигации будет представлять собой абзац, выровненный по центру, в котором указатели гиперссылок разделены пробелами (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&amp;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nbsp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):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1435100" indent="0">
              <a:buFont typeface="Wingdings 2" pitchFamily="18" charset="2"/>
              <a:buNone/>
            </a:pP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&lt;Р   </a:t>
            </a: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ALIGH</a:t>
            </a: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="</a:t>
            </a: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center</a:t>
            </a: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"&gt;</a:t>
            </a:r>
          </a:p>
          <a:p>
            <a:pPr marL="1435100" indent="0">
              <a:buFont typeface="Wingdings 2" pitchFamily="18" charset="2"/>
              <a:buNone/>
            </a:pP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[Программы</a:t>
            </a: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]</a:t>
            </a: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&amp;</a:t>
            </a:r>
            <a:r>
              <a:rPr lang="en-US" sz="20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nbsp</a:t>
            </a: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[Словарь]  </a:t>
            </a: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&amp;</a:t>
            </a:r>
            <a:r>
              <a:rPr lang="en-US" sz="20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nbsp</a:t>
            </a:r>
            <a:endParaRPr lang="ru-RU" sz="20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1435100" indent="0">
              <a:buFont typeface="Wingdings 2" pitchFamily="18" charset="2"/>
              <a:buNone/>
            </a:pP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[Комплектующие]  </a:t>
            </a: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&amp;</a:t>
            </a:r>
            <a:r>
              <a:rPr lang="en-US" sz="20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nbsp</a:t>
            </a: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[Анкета]</a:t>
            </a: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1435100" indent="0">
              <a:buFont typeface="Wingdings 2" pitchFamily="18" charset="2"/>
              <a:buNone/>
            </a:pP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&lt;/Р&gt;</a:t>
            </a:r>
            <a:endParaRPr lang="en-US" sz="20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000" b="1" dirty="0" smtClean="0">
              <a:solidFill>
                <a:srgbClr val="0000FF"/>
              </a:solidFill>
            </a:endParaRPr>
          </a:p>
          <a:p>
            <a:pPr marL="0" indent="1435100">
              <a:buNone/>
            </a:pP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&lt;P  ALIGN="center"&gt;</a:t>
            </a:r>
          </a:p>
          <a:p>
            <a:pPr marL="0" indent="1435100">
              <a:buNone/>
            </a:pP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[&lt;A HREF="software.htm"&gt;</a:t>
            </a: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Программы&lt;/</a:t>
            </a: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A&gt;] &amp;</a:t>
            </a:r>
            <a:r>
              <a:rPr lang="en-US" sz="20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nbsp</a:t>
            </a:r>
            <a:endParaRPr lang="en-US" sz="20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1435100">
              <a:buNone/>
            </a:pP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[&lt;A HREF="glossary.htm"&gt;</a:t>
            </a: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Словарь&lt;/</a:t>
            </a: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A&gt;] &amp;</a:t>
            </a:r>
            <a:r>
              <a:rPr lang="en-US" sz="20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nbsp</a:t>
            </a:r>
            <a:endParaRPr lang="en-US" sz="20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1435100">
              <a:buNone/>
            </a:pP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[&lt;A HREF="hardware.htm"&gt;</a:t>
            </a: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Комплектующие&lt;/</a:t>
            </a: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A&gt;] &amp;</a:t>
            </a:r>
            <a:r>
              <a:rPr lang="en-US" sz="20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nbsp</a:t>
            </a:r>
            <a:endParaRPr lang="en-US" sz="20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1435100">
              <a:buNone/>
            </a:pP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[&lt;A HREF="anketa.htm"&gt;A</a:t>
            </a:r>
            <a:r>
              <a:rPr lang="ru-RU" sz="20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нкет</a:t>
            </a: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a&lt;/A&gt;]</a:t>
            </a:r>
          </a:p>
          <a:p>
            <a:pPr marL="0" indent="1435100">
              <a:buNone/>
            </a:pP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&lt;/P&gt;</a:t>
            </a:r>
            <a:endParaRPr lang="ru-RU" sz="20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 2" pitchFamily="18" charset="2"/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857232"/>
            <a:ext cx="8229600" cy="723902"/>
          </a:xfrm>
        </p:spPr>
        <p:txBody>
          <a:bodyPr/>
          <a:lstStyle/>
          <a:p>
            <a:pPr>
              <a:defRPr/>
            </a:pPr>
            <a:r>
              <a:rPr lang="ru-RU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Ссылка на электронный адрес</a:t>
            </a:r>
            <a:endParaRPr lang="ru-RU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07" name="Содержимое 2"/>
          <p:cNvSpPr>
            <a:spLocks noGrp="1"/>
          </p:cNvSpPr>
          <p:nvPr>
            <p:ph idx="1"/>
          </p:nvPr>
        </p:nvSpPr>
        <p:spPr>
          <a:xfrm>
            <a:off x="285720" y="2071678"/>
            <a:ext cx="8643938" cy="2422531"/>
          </a:xfrm>
        </p:spPr>
        <p:txBody>
          <a:bodyPr/>
          <a:lstStyle/>
          <a:p>
            <a:pPr marL="0" indent="0">
              <a:buFont typeface="Wingdings 2" pitchFamily="18" charset="2"/>
              <a:buNone/>
            </a:pP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&lt;ADDRESS&gt;</a:t>
            </a:r>
            <a:endParaRPr lang="ru-RU" sz="28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Font typeface="Wingdings 2" pitchFamily="18" charset="2"/>
              <a:buNone/>
            </a:pP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</a:t>
            </a:r>
            <a:r>
              <a:rPr lang="ru-RU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HREF="</a:t>
            </a:r>
            <a:r>
              <a:rPr lang="en-US" sz="2800" b="1" u="sng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mailto:mailbox@provaider.ru"&gt;E-mail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sz="28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Font typeface="Wingdings 2" pitchFamily="18" charset="2"/>
              <a:buNone/>
            </a:pP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mailbox@provaider.ru </a:t>
            </a:r>
            <a:r>
              <a:rPr lang="ru-RU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&lt;/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ru-RU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&gt;</a:t>
            </a:r>
          </a:p>
          <a:p>
            <a:pPr marL="0" indent="0">
              <a:buFont typeface="Wingdings 2" pitchFamily="18" charset="2"/>
              <a:buNone/>
            </a:pPr>
            <a:r>
              <a:rPr lang="ru-RU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&lt;/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ADDRESS</a:t>
            </a:r>
            <a:r>
              <a:rPr lang="ru-RU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&gt;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428604"/>
            <a:ext cx="8229600" cy="857250"/>
          </a:xfrm>
        </p:spPr>
        <p:txBody>
          <a:bodyPr/>
          <a:lstStyle/>
          <a:p>
            <a:pPr algn="ctr">
              <a:defRPr/>
            </a:pPr>
            <a:r>
              <a:rPr lang="ru-RU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Списки </a:t>
            </a:r>
            <a:endParaRPr lang="ru-RU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285860"/>
            <a:ext cx="8786874" cy="5253037"/>
          </a:xfrm>
        </p:spPr>
        <p:txBody>
          <a:bodyPr/>
          <a:lstStyle/>
          <a:p>
            <a:pPr marL="6350" indent="169863">
              <a:buFont typeface="Wingdings 2" pitchFamily="18" charset="2"/>
              <a:buNone/>
              <a:defRPr/>
            </a:pP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Список располагается внутри контейнера &lt;</a:t>
            </a:r>
            <a:r>
              <a:rPr lang="en-US" b="1" u="sng" dirty="0" smtClean="0">
                <a:latin typeface="Times New Roman" pitchFamily="18" charset="0"/>
                <a:cs typeface="Times New Roman" pitchFamily="18" charset="0"/>
              </a:rPr>
              <a:t>OL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&gt;&lt;/</a:t>
            </a:r>
            <a:r>
              <a:rPr lang="en-US" b="1" u="sng" dirty="0" smtClean="0">
                <a:latin typeface="Times New Roman" pitchFamily="18" charset="0"/>
                <a:cs typeface="Times New Roman" pitchFamily="18" charset="0"/>
              </a:rPr>
              <a:t>OL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а каждый элемент списка определяется тэгом &lt;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LI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&gt;. С помощью атрибута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TYPE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тэга &lt;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OL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&gt; можно задать тип нумерации: арабские цифры (по умолчанию), "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" (римские цифры), "а" (строчные буквы) и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т.д.</a:t>
            </a:r>
          </a:p>
          <a:p>
            <a:pPr marL="6350" indent="169863">
              <a:buFont typeface="Wingdings 2" pitchFamily="18" charset="2"/>
              <a:buNone/>
              <a:defRPr/>
            </a:pPr>
            <a:r>
              <a:rPr lang="ru-RU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Программное обеспечение </a:t>
            </a:r>
          </a:p>
          <a:p>
            <a:pPr marL="1893888" indent="169863">
              <a:buFont typeface="Wingdings 2" pitchFamily="18" charset="2"/>
              <a:buNone/>
              <a:defRPr/>
            </a:pP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&lt;OL&gt;</a:t>
            </a:r>
          </a:p>
          <a:p>
            <a:pPr marL="1893888" indent="169863">
              <a:buFont typeface="Wingdings 2" pitchFamily="18" charset="2"/>
              <a:buNone/>
              <a:defRPr/>
            </a:pP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&lt;LI&gt;Системные   программы</a:t>
            </a:r>
          </a:p>
          <a:p>
            <a:pPr marL="1893888" indent="169863">
              <a:buFont typeface="Wingdings 2" pitchFamily="18" charset="2"/>
              <a:buNone/>
              <a:defRPr/>
            </a:pP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&lt;LI&gt;Прикладные   программы</a:t>
            </a:r>
          </a:p>
          <a:p>
            <a:pPr marL="1893888" indent="169863">
              <a:buFont typeface="Wingdings 2" pitchFamily="18" charset="2"/>
              <a:buNone/>
              <a:defRPr/>
            </a:pP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&lt;LI&gt;Системы   программирования</a:t>
            </a:r>
          </a:p>
          <a:p>
            <a:pPr marL="1893888" indent="169863">
              <a:buFont typeface="Wingdings 2" pitchFamily="18" charset="2"/>
              <a:buNone/>
              <a:defRPr/>
            </a:pP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&lt;/OL&gt;</a:t>
            </a:r>
            <a:endParaRPr lang="ru-RU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214422"/>
            <a:ext cx="8715405" cy="5429266"/>
          </a:xfrm>
        </p:spPr>
        <p:txBody>
          <a:bodyPr/>
          <a:lstStyle/>
          <a:p>
            <a:pPr marL="6350" indent="169863">
              <a:buFont typeface="Wingdings 2" pitchFamily="18" charset="2"/>
              <a:buNone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u="sng" dirty="0" smtClean="0">
                <a:latin typeface="Times New Roman" pitchFamily="18" charset="0"/>
                <a:cs typeface="Times New Roman" pitchFamily="18" charset="0"/>
              </a:rPr>
              <a:t>Вложенный ненумерованный список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располагается внутри контейнера &lt;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UL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&gt;&lt;/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UL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&gt;, а каждый элемент списка определяется также тэгом &lt;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LI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&gt;. С помощью атрибута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TYPE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тэга &lt;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UL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&gt; можно задать вид маркера списка: "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disc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" (диск), "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square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"   (квадрат)  или "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circle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"   (окружность).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6350" indent="169863">
              <a:buFont typeface="Wingdings 2" pitchFamily="18" charset="2"/>
              <a:buNone/>
              <a:defRPr/>
            </a:pPr>
            <a:r>
              <a:rPr lang="ru-RU" sz="24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Для прикладных программ:</a:t>
            </a:r>
          </a:p>
          <a:p>
            <a:pPr>
              <a:buFont typeface="Wingdings 2" pitchFamily="18" charset="2"/>
              <a:buNone/>
              <a:defRPr/>
            </a:pP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UL</a:t>
            </a: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&gt;</a:t>
            </a:r>
          </a:p>
          <a:p>
            <a:pPr>
              <a:buFont typeface="Wingdings 2" pitchFamily="18" charset="2"/>
              <a:buNone/>
              <a:defRPr/>
            </a:pP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LI</a:t>
            </a: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TYPE</a:t>
            </a: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="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square</a:t>
            </a: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"&gt; текстовые редакторы;</a:t>
            </a:r>
          </a:p>
          <a:p>
            <a:pPr>
              <a:buFont typeface="Wingdings 2" pitchFamily="18" charset="2"/>
              <a:buNone/>
              <a:defRPr/>
            </a:pP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LI  TYPE</a:t>
            </a: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="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square</a:t>
            </a: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"&gt; графические редакторы;</a:t>
            </a:r>
          </a:p>
          <a:p>
            <a:pPr>
              <a:buFont typeface="Wingdings 2" pitchFamily="18" charset="2"/>
              <a:buNone/>
              <a:defRPr/>
            </a:pP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LI  TYPE</a:t>
            </a: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="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square</a:t>
            </a: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"&gt; электронные таблицы;</a:t>
            </a:r>
          </a:p>
          <a:p>
            <a:pPr>
              <a:buFont typeface="Wingdings 2" pitchFamily="18" charset="2"/>
              <a:buNone/>
              <a:defRPr/>
            </a:pP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LI   TYPE</a:t>
            </a: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="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square</a:t>
            </a: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"&gt; системы управления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базами данных.</a:t>
            </a:r>
          </a:p>
          <a:p>
            <a:pPr>
              <a:buFont typeface="Wingdings 2" pitchFamily="18" charset="2"/>
              <a:buNone/>
              <a:defRPr/>
            </a:pP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&lt;/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UL</a:t>
            </a: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&gt;</a:t>
            </a:r>
          </a:p>
          <a:p>
            <a:pPr marL="6350" indent="169863">
              <a:buFont typeface="Wingdings 2" pitchFamily="18" charset="2"/>
              <a:buNone/>
              <a:defRPr/>
            </a:pP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357158" y="428604"/>
            <a:ext cx="8358246" cy="714380"/>
          </a:xfrm>
        </p:spPr>
        <p:txBody>
          <a:bodyPr/>
          <a:lstStyle/>
          <a:p>
            <a:pPr algn="ctr">
              <a:defRPr/>
            </a:pPr>
            <a:r>
              <a:rPr lang="ru-RU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Нумерованные списки</a:t>
            </a:r>
            <a:endParaRPr lang="ru-RU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906" y="1428736"/>
            <a:ext cx="8858250" cy="5214974"/>
          </a:xfrm>
        </p:spPr>
        <p:txBody>
          <a:bodyPr/>
          <a:lstStyle/>
          <a:p>
            <a:pPr marL="6350" indent="360363" algn="ctr">
              <a:buFont typeface="Wingdings 2" pitchFamily="18" charset="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Страницу «Словарь» мы представим в виде словаря компьютерных терминов.</a:t>
            </a:r>
          </a:p>
          <a:p>
            <a:pPr marL="6350" indent="360363">
              <a:buFont typeface="Wingdings 2" pitchFamily="18" charset="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Для этого используем контейнер списка определений &lt;/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DL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&gt;. Внутри него текст оформляется в виде 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термина,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который выделяется непарным тэгом &lt;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DT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&gt;, и 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определения,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которое следует за тэгом &lt;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DD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&gt;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  <a:buFont typeface="Wingdings 2" pitchFamily="18" charset="2"/>
              <a:buNone/>
              <a:defRPr/>
            </a:pP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DL</a:t>
            </a: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&gt;</a:t>
            </a:r>
          </a:p>
          <a:p>
            <a:pPr>
              <a:spcBef>
                <a:spcPts val="0"/>
              </a:spcBef>
              <a:buFont typeface="Wingdings 2" pitchFamily="18" charset="2"/>
              <a:buNone/>
              <a:defRPr/>
            </a:pP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DT</a:t>
            </a: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Процессор</a:t>
            </a:r>
          </a:p>
          <a:p>
            <a:pPr>
              <a:spcBef>
                <a:spcPts val="0"/>
              </a:spcBef>
              <a:buFont typeface="Wingdings 2" pitchFamily="18" charset="2"/>
              <a:buNone/>
              <a:defRPr/>
            </a:pP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DD</a:t>
            </a: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&gt; Центральное   устройство компьютера,    производящее обработку   информации   в двоичном   коде. </a:t>
            </a:r>
            <a:endParaRPr lang="en-US" sz="24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  <a:buFont typeface="Wingdings 2" pitchFamily="18" charset="2"/>
              <a:buNone/>
              <a:defRPr/>
            </a:pP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Т&gt; Оперативная   память </a:t>
            </a:r>
            <a:endParaRPr lang="en-US" sz="24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  <a:buFont typeface="Wingdings 2" pitchFamily="18" charset="2"/>
              <a:buNone/>
              <a:defRPr/>
            </a:pP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DD</a:t>
            </a: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&gt; Устройство,   в котором хранятся   программы   и данные. </a:t>
            </a:r>
            <a:endParaRPr lang="en-US" sz="24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  <a:buFont typeface="Wingdings 2" pitchFamily="18" charset="2"/>
              <a:buNone/>
              <a:defRPr/>
            </a:pP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&lt;/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DL</a:t>
            </a: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&gt;</a:t>
            </a:r>
            <a:endParaRPr lang="ru-RU" sz="2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28596" y="428604"/>
            <a:ext cx="8229600" cy="857250"/>
          </a:xfrm>
        </p:spPr>
        <p:txBody>
          <a:bodyPr/>
          <a:lstStyle/>
          <a:p>
            <a:pPr algn="ctr">
              <a:defRPr/>
            </a:pPr>
            <a:r>
              <a:rPr lang="ru-RU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Оформление списков </a:t>
            </a:r>
            <a:endParaRPr lang="ru-RU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428604"/>
            <a:ext cx="8229600" cy="785818"/>
          </a:xfrm>
        </p:spPr>
        <p:txBody>
          <a:bodyPr/>
          <a:lstStyle/>
          <a:p>
            <a:pPr algn="ctr">
              <a:defRPr/>
            </a:pPr>
            <a:r>
              <a:rPr lang="ru-RU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Формы </a:t>
            </a:r>
            <a:endParaRPr lang="ru-RU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603" name="Содержимое 2"/>
          <p:cNvSpPr>
            <a:spLocks noGrp="1"/>
          </p:cNvSpPr>
          <p:nvPr>
            <p:ph idx="1"/>
          </p:nvPr>
        </p:nvSpPr>
        <p:spPr>
          <a:xfrm>
            <a:off x="214313" y="1357298"/>
            <a:ext cx="8929687" cy="5357850"/>
          </a:xfrm>
        </p:spPr>
        <p:txBody>
          <a:bodyPr/>
          <a:lstStyle/>
          <a:p>
            <a:pPr marL="0" indent="450850">
              <a:spcBef>
                <a:spcPts val="0"/>
              </a:spcBef>
              <a:buFont typeface="Wingdings 2" pitchFamily="18" charset="2"/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Форма заключается в контейнер &lt;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FORM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&gt;&lt;/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FORM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&gt;</a:t>
            </a:r>
          </a:p>
          <a:p>
            <a:pPr marL="0" indent="450850">
              <a:spcBef>
                <a:spcPts val="0"/>
              </a:spcBef>
              <a:buNone/>
            </a:pPr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Текстовые поля: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создаются с помощью тэга &lt;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INPUT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&gt; со значением атрибута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TYPE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="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text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". Атрибут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NAME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является обязательным и служит для идентификации полученной информации. Значением атрибута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SIZE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является число, задающее длину поля ввода в символах.</a:t>
            </a:r>
          </a:p>
          <a:p>
            <a:pPr marL="0" indent="450850">
              <a:spcBef>
                <a:spcPts val="0"/>
              </a:spcBef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Для того чтобы анкета «читалась», необходимо разделить строки с помощью тэга перевода строки &lt;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BR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&gt;.</a:t>
            </a:r>
          </a:p>
          <a:p>
            <a:pPr marL="1260475">
              <a:spcBef>
                <a:spcPts val="0"/>
              </a:spcBef>
              <a:buNone/>
            </a:pP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FORM</a:t>
            </a: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&gt;</a:t>
            </a:r>
          </a:p>
          <a:p>
            <a:pPr marL="1260475">
              <a:spcBef>
                <a:spcPts val="0"/>
              </a:spcBef>
              <a:buNone/>
            </a:pP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Пожалуйста, введите ваше имя:    &lt;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BR</a:t>
            </a: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&gt;</a:t>
            </a:r>
          </a:p>
          <a:p>
            <a:pPr marL="1260475">
              <a:spcBef>
                <a:spcPts val="0"/>
              </a:spcBef>
              <a:buNone/>
            </a:pP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&lt;INPUT    TYPE="text"</a:t>
            </a:r>
            <a:endParaRPr lang="ru-RU" sz="24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1260475">
              <a:spcBef>
                <a:spcPts val="0"/>
              </a:spcBef>
              <a:buNone/>
            </a:pP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NAME="name"    SIZE=</a:t>
            </a: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30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&lt;BR&gt;</a:t>
            </a:r>
            <a:endParaRPr lang="ru-RU" sz="24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1260475">
              <a:spcBef>
                <a:spcPts val="0"/>
              </a:spcBef>
              <a:buNone/>
            </a:pP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E-mail:    &lt;BR&gt;</a:t>
            </a:r>
            <a:endParaRPr lang="ru-RU" sz="24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1260475">
              <a:spcBef>
                <a:spcPts val="0"/>
              </a:spcBef>
              <a:buNone/>
            </a:pP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&lt;INPUT    TYPE="text"</a:t>
            </a:r>
            <a:endParaRPr lang="ru-RU" sz="24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1260475">
              <a:spcBef>
                <a:spcPts val="0"/>
              </a:spcBef>
              <a:buNone/>
            </a:pP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NAME="e-mail"    SIZE=</a:t>
            </a: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30 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&lt;BR&gt;</a:t>
            </a:r>
            <a:endParaRPr lang="ru-RU" sz="24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1260475">
              <a:spcBef>
                <a:spcPts val="0"/>
              </a:spcBef>
              <a:buNone/>
            </a:pP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&lt;/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FORM</a:t>
            </a: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&gt;</a:t>
            </a:r>
          </a:p>
          <a:p>
            <a:endParaRPr lang="ru-RU" sz="2400" b="1" u="sng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Содержимое 2"/>
          <p:cNvSpPr>
            <a:spLocks noGrp="1"/>
          </p:cNvSpPr>
          <p:nvPr>
            <p:ph idx="1"/>
          </p:nvPr>
        </p:nvSpPr>
        <p:spPr>
          <a:xfrm>
            <a:off x="142844" y="1428736"/>
            <a:ext cx="8786874" cy="5429264"/>
          </a:xfrm>
        </p:spPr>
        <p:txBody>
          <a:bodyPr/>
          <a:lstStyle/>
          <a:p>
            <a:pPr marL="6350" indent="444500">
              <a:buFont typeface="Wingdings 2" pitchFamily="18" charset="2"/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Группа переключателей («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радиокнопок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») создается  с помощью тэга &lt;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INPUT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&gt; со значением атрибута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TYPE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="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radio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". Все элементы в группе должны иметь одинаковые значения атрибута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NAME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. Например,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NAME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="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group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".</a:t>
            </a:r>
          </a:p>
          <a:p>
            <a:pPr marL="6350" indent="444500">
              <a:buFont typeface="Wingdings 2" pitchFamily="18" charset="2"/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Еще одним обязательным атрибутом является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VALUE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, которому присвоим значения "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schoolboy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", "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student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" и "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teacher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". Значение атрибута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VALUE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должно быть уникальным для каждой «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радиокнопки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», так как при ее выборе именно они передаются серверу.</a:t>
            </a:r>
          </a:p>
          <a:p>
            <a:pPr indent="-7938">
              <a:buNone/>
            </a:pP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Укажите,    к   какой       группе пользователей   вы   себя   относите:    &lt;</a:t>
            </a: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BR</a:t>
            </a: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&gt; </a:t>
            </a:r>
          </a:p>
          <a:p>
            <a:pPr indent="-7938">
              <a:buNone/>
            </a:pP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</a:t>
            </a: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INPUT</a:t>
            </a: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TYPE</a:t>
            </a: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="</a:t>
            </a: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radio</a:t>
            </a: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" </a:t>
            </a: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NAME</a:t>
            </a: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="</a:t>
            </a: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group</a:t>
            </a: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"    </a:t>
            </a: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VALUE</a:t>
            </a: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= “</a:t>
            </a: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schoolboy</a:t>
            </a: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"&gt;учащийся&lt;ВР&gt;</a:t>
            </a:r>
            <a:endParaRPr lang="en-US" sz="20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-7938">
              <a:buNone/>
            </a:pP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&lt;</a:t>
            </a: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INPUT</a:t>
            </a: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TYPE</a:t>
            </a: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="</a:t>
            </a: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radio</a:t>
            </a: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" </a:t>
            </a: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NAME</a:t>
            </a: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="</a:t>
            </a: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group</a:t>
            </a: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"    </a:t>
            </a: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VALUE</a:t>
            </a: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= "</a:t>
            </a: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student</a:t>
            </a: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"&gt;студент&lt;ВР&gt;</a:t>
            </a:r>
            <a:endParaRPr lang="en-US" sz="20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-7938">
              <a:buNone/>
            </a:pP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&lt;</a:t>
            </a: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INPUT</a:t>
            </a: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TYPE</a:t>
            </a: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="</a:t>
            </a: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radio</a:t>
            </a: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" </a:t>
            </a: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NAME</a:t>
            </a: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="</a:t>
            </a: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group</a:t>
            </a: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"    </a:t>
            </a: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VALUE</a:t>
            </a: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= "</a:t>
            </a: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teacher</a:t>
            </a: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"&gt;учитель&lt;В</a:t>
            </a: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&gt;</a:t>
            </a:r>
          </a:p>
          <a:p>
            <a:pPr marL="6350" indent="444500">
              <a:buFont typeface="Wingdings 2" pitchFamily="18" charset="2"/>
              <a:buNone/>
            </a:pP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6350" indent="257175">
              <a:buFont typeface="Wingdings 2" pitchFamily="18" charset="2"/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1"/>
          <p:cNvSpPr>
            <a:spLocks noGrp="1"/>
          </p:cNvSpPr>
          <p:nvPr>
            <p:ph type="title"/>
          </p:nvPr>
        </p:nvSpPr>
        <p:spPr>
          <a:xfrm>
            <a:off x="428596" y="428604"/>
            <a:ext cx="8229600" cy="857250"/>
          </a:xfrm>
        </p:spPr>
        <p:txBody>
          <a:bodyPr/>
          <a:lstStyle/>
          <a:p>
            <a:pPr algn="ctr">
              <a:defRPr/>
            </a:pPr>
            <a:r>
              <a:rPr lang="ru-RU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Переключатели </a:t>
            </a:r>
            <a:endParaRPr lang="ru-RU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Заголовок 1"/>
          <p:cNvSpPr>
            <a:spLocks noGrp="1"/>
          </p:cNvSpPr>
          <p:nvPr>
            <p:ph type="title"/>
          </p:nvPr>
        </p:nvSpPr>
        <p:spPr>
          <a:xfrm>
            <a:off x="457200" y="285750"/>
            <a:ext cx="8229600" cy="928688"/>
          </a:xfrm>
        </p:spPr>
        <p:txBody>
          <a:bodyPr/>
          <a:lstStyle/>
          <a:p>
            <a:pPr algn="ctr"/>
            <a:r>
              <a:rPr lang="ru-RU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Флажки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285860"/>
            <a:ext cx="8643998" cy="5181600"/>
          </a:xfrm>
        </p:spPr>
        <p:txBody>
          <a:bodyPr/>
          <a:lstStyle/>
          <a:p>
            <a:pPr marL="6350" indent="444500">
              <a:spcBef>
                <a:spcPts val="0"/>
              </a:spcBef>
              <a:buFont typeface="Wingdings 2" pitchFamily="18" charset="2"/>
              <a:buNone/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Если из предложенного перечня он нужно выбрать одновременно несколько вариантов, то их  помечают  флажками.</a:t>
            </a:r>
          </a:p>
          <a:p>
            <a:pPr marL="6350" indent="444500">
              <a:spcBef>
                <a:spcPts val="0"/>
              </a:spcBef>
              <a:buFont typeface="Wingdings 2" pitchFamily="18" charset="2"/>
              <a:buNone/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Флажки создаются в тэге &lt;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INPUT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&gt; </a:t>
            </a:r>
            <a:r>
              <a:rPr lang="ru-RU" sz="2000" b="1" cap="small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значением атрибута  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TYPE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="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checkbox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".</a:t>
            </a:r>
          </a:p>
          <a:p>
            <a:pPr marL="6350" indent="444500">
              <a:spcBef>
                <a:spcPts val="0"/>
              </a:spcBef>
              <a:buFont typeface="Wingdings 2" pitchFamily="18" charset="2"/>
              <a:buNone/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Флажки, объединенные в группу, могут иметь одинаковые значения атрибута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NAME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.   Например,  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NAME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="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group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".</a:t>
            </a:r>
          </a:p>
          <a:p>
            <a:pPr marL="6350" indent="444500">
              <a:spcBef>
                <a:spcPts val="0"/>
              </a:spcBef>
              <a:buFont typeface="Wingdings 2" pitchFamily="18" charset="2"/>
              <a:buNone/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Еще одним обязательным атрибутом является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VALUE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, которому присвоим, например, значения "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www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", "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mail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" и "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ftp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". </a:t>
            </a:r>
          </a:p>
          <a:p>
            <a:pPr indent="-7938">
              <a:buNone/>
              <a:defRPr/>
            </a:pP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Какие   из   сервисов   Интернета   вы   используете   наиболее  часто:</a:t>
            </a: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</a:t>
            </a: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BR</a:t>
            </a: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&gt;</a:t>
            </a:r>
          </a:p>
          <a:p>
            <a:pPr indent="-7938">
              <a:buNone/>
              <a:defRPr/>
            </a:pP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&lt;INPUT    TYPE="checkbox“</a:t>
            </a: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NAME</a:t>
            </a: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="</a:t>
            </a: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group</a:t>
            </a: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"     </a:t>
            </a: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VALUE</a:t>
            </a: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="</a:t>
            </a: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WWW</a:t>
            </a: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"&gt;</a:t>
            </a: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WWW&lt;BR&gt;</a:t>
            </a:r>
            <a:endParaRPr lang="ru-RU" sz="20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-7938">
              <a:buNone/>
              <a:defRPr/>
            </a:pP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&lt;INPUT   TYPE="checkbox" NAME="group"   VALUE= "e-mail"&gt;   e-mail &lt;BR&gt;</a:t>
            </a:r>
            <a:endParaRPr lang="ru-RU" sz="20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-7938">
              <a:buNone/>
              <a:defRPr/>
            </a:pP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&lt;INPUT TYPE="checkbox“ NAME="group"   VALUE="ftp” &gt; FTP</a:t>
            </a: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</a:t>
            </a: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BR</a:t>
            </a: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&gt;</a:t>
            </a:r>
          </a:p>
          <a:p>
            <a:pPr marL="6350" indent="444500">
              <a:spcBef>
                <a:spcPts val="0"/>
              </a:spcBef>
              <a:buFont typeface="Wingdings 2" pitchFamily="18" charset="2"/>
              <a:buNone/>
              <a:defRPr/>
            </a:pP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428604"/>
            <a:ext cx="8229600" cy="785812"/>
          </a:xfrm>
        </p:spPr>
        <p:txBody>
          <a:bodyPr/>
          <a:lstStyle/>
          <a:p>
            <a:pPr algn="ctr">
              <a:defRPr/>
            </a:pPr>
            <a:r>
              <a:rPr lang="ru-RU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Поля списков</a:t>
            </a:r>
            <a:endParaRPr lang="ru-RU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214422"/>
            <a:ext cx="8858312" cy="5324475"/>
          </a:xfrm>
        </p:spPr>
        <p:txBody>
          <a:bodyPr/>
          <a:lstStyle/>
          <a:p>
            <a:pPr marL="0" indent="450850">
              <a:buFont typeface="Wingdings 2" pitchFamily="18" charset="2"/>
              <a:buNone/>
              <a:defRPr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Выясним, какой из браузеров предпочитает посетитель сайта. Перечень браузеров представим в виде раскрывающегося списка, из которого можно выбрать только один вариант. Для реализации такого списка используется контейнер &lt;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SELECT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&gt;&lt;/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SELECT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&gt;, в котором каждый элемент списка определяется тэгом &lt;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OPTION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&gt;. Выбираемый по умолчанию элемент задается с помощью атрибута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SELECTED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993775">
              <a:buNone/>
              <a:defRPr/>
            </a:pP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Какой из браузеров вы предпочитаете? &lt;</a:t>
            </a: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BR</a:t>
            </a: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&gt;</a:t>
            </a:r>
          </a:p>
          <a:p>
            <a:pPr marL="993775">
              <a:buNone/>
              <a:defRPr/>
            </a:pP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&lt;SELECT   NAME="browsers"&gt;</a:t>
            </a:r>
            <a:endParaRPr lang="ru-RU" sz="20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993775">
              <a:buNone/>
              <a:defRPr/>
            </a:pP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&lt;OPTION   SELECTED&gt;    Internet</a:t>
            </a:r>
            <a:r>
              <a:rPr 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Explorer</a:t>
            </a:r>
            <a:endParaRPr lang="ru-RU" sz="20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993775">
              <a:buNone/>
              <a:defRPr/>
            </a:pP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Internet Explorer</a:t>
            </a:r>
            <a:endParaRPr lang="ru-RU" sz="20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993775">
              <a:buNone/>
              <a:defRPr/>
            </a:pP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&lt;OPTION&gt;</a:t>
            </a:r>
            <a:endParaRPr lang="ru-RU" sz="20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993775">
              <a:buNone/>
              <a:defRPr/>
            </a:pP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Netscape Navigator</a:t>
            </a:r>
            <a:endParaRPr lang="ru-RU" sz="20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993775">
              <a:buNone/>
              <a:defRPr/>
            </a:pP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&lt;OPTION&gt; Opera</a:t>
            </a:r>
            <a:endParaRPr lang="ru-RU" sz="20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993775">
              <a:buNone/>
              <a:defRPr/>
            </a:pP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&lt;OPTION&gt; Neo Planet</a:t>
            </a:r>
            <a:endParaRPr lang="ru-RU" sz="20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993775">
              <a:buNone/>
              <a:defRPr/>
            </a:pPr>
            <a:r>
              <a:rPr lang="en-US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&lt;/SELECT&gt; &lt;BR&gt;</a:t>
            </a:r>
            <a:endParaRPr lang="ru-RU" sz="20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95250" indent="169863">
              <a:buFont typeface="Wingdings 2" pitchFamily="18" charset="2"/>
              <a:buNone/>
              <a:defRPr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Заголовок 1"/>
          <p:cNvSpPr>
            <a:spLocks noGrp="1"/>
          </p:cNvSpPr>
          <p:nvPr>
            <p:ph type="title"/>
          </p:nvPr>
        </p:nvSpPr>
        <p:spPr>
          <a:xfrm>
            <a:off x="457200" y="214313"/>
            <a:ext cx="8229600" cy="857250"/>
          </a:xfrm>
        </p:spPr>
        <p:txBody>
          <a:bodyPr/>
          <a:lstStyle/>
          <a:p>
            <a:pPr algn="ctr"/>
            <a:r>
              <a:rPr lang="ru-RU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Текстовая область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313" y="1500174"/>
            <a:ext cx="8715375" cy="4824426"/>
          </a:xfrm>
        </p:spPr>
        <p:txBody>
          <a:bodyPr/>
          <a:lstStyle/>
          <a:p>
            <a:pPr marL="6350" indent="444500">
              <a:buFont typeface="Wingdings 2" pitchFamily="18" charset="2"/>
              <a:buNone/>
              <a:defRPr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Создается такая область с помощью тэга &lt;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TEXTAREA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&gt; с обязательными атрибутами: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NAME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задающим имя области,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ROWS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определяющим число строк, и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COLS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— число столбцов области.</a:t>
            </a:r>
          </a:p>
          <a:p>
            <a:pPr marL="717550" indent="0">
              <a:buFont typeface="Wingdings 2" pitchFamily="18" charset="2"/>
              <a:buNone/>
              <a:defRPr/>
            </a:pP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Какую   еще информацию вы хотели   бы видеть на нашем сайте? &lt;</a:t>
            </a:r>
            <a:r>
              <a:rPr lang="en-US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BR</a:t>
            </a: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&gt;</a:t>
            </a:r>
          </a:p>
          <a:p>
            <a:pPr marL="717550" indent="0">
              <a:buFont typeface="Wingdings 2" pitchFamily="18" charset="2"/>
              <a:buNone/>
              <a:defRPr/>
            </a:pPr>
            <a:r>
              <a:rPr lang="en-US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&lt;TEXTAREA   NAME="resume"</a:t>
            </a:r>
            <a:endParaRPr lang="ru-RU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717550" indent="0">
              <a:buFont typeface="Wingdings 2" pitchFamily="18" charset="2"/>
              <a:buNone/>
              <a:defRPr/>
            </a:pPr>
            <a:r>
              <a:rPr lang="en-US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ROWS=4    COLS=</a:t>
            </a: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30</a:t>
            </a:r>
            <a:r>
              <a:rPr lang="en-US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&gt;</a:t>
            </a:r>
            <a:endParaRPr lang="ru-RU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717550" indent="0">
              <a:buFont typeface="Wingdings 2" pitchFamily="18" charset="2"/>
              <a:buNone/>
              <a:defRPr/>
            </a:pP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&lt;/</a:t>
            </a:r>
            <a:r>
              <a:rPr lang="en-US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TEXTAREA</a:t>
            </a: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&lt;</a:t>
            </a:r>
            <a:r>
              <a:rPr lang="en-US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BR</a:t>
            </a: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&gt;</a:t>
            </a:r>
          </a:p>
          <a:p>
            <a:pPr>
              <a:buFont typeface="Wingdings 2" pitchFamily="18" charset="2"/>
              <a:buNone/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Заголовок 1"/>
          <p:cNvSpPr>
            <a:spLocks noGrp="1"/>
          </p:cNvSpPr>
          <p:nvPr>
            <p:ph type="title"/>
          </p:nvPr>
        </p:nvSpPr>
        <p:spPr>
          <a:xfrm>
            <a:off x="428596" y="500042"/>
            <a:ext cx="8229600" cy="652463"/>
          </a:xfrm>
        </p:spPr>
        <p:txBody>
          <a:bodyPr/>
          <a:lstStyle/>
          <a:p>
            <a:pPr algn="ctr"/>
            <a:r>
              <a:rPr lang="ru-RU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Отправка данных из формы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571612"/>
            <a:ext cx="8715375" cy="4572010"/>
          </a:xfrm>
        </p:spPr>
        <p:txBody>
          <a:bodyPr/>
          <a:lstStyle/>
          <a:p>
            <a:pPr marL="6350" indent="444500">
              <a:buFont typeface="Wingdings 2" pitchFamily="18" charset="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Отправка введенной в форму информации или очистка полей от уже введенной информации осуществляется с помощью кнопок. Кнопки создаются с помощью тэга &lt;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INPUT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&gt;. Для создания кнопки, которая отправляет информацию, атрибуту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TYPE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необходимо присвоить значение "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submit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", а атрибуту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VALUE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, который задает надпись на кнопке, — значение "Отправить".</a:t>
            </a:r>
          </a:p>
          <a:p>
            <a:pPr marL="6350" indent="444500">
              <a:buFont typeface="Wingdings 2" pitchFamily="18" charset="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Для создания кнопки, которая производит очистку формы, атрибуту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TYPE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необходимо присвоить значение "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reset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", а атрибуту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VALUE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- значение "Очистить".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271463" indent="-6350">
              <a:buFont typeface="Wingdings 2" pitchFamily="18" charset="2"/>
              <a:buNone/>
              <a:defRPr/>
            </a:pP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&lt;INPUT TYPE="submit" VALUE="</a:t>
            </a: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Отправить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"&gt; &lt;INPUT TYPE="reset"  VALUE="</a:t>
            </a: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Очистить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"&gt;</a:t>
            </a:r>
            <a:endParaRPr lang="ru-RU" sz="24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327</TotalTime>
  <Words>1809</Words>
  <Application>Microsoft Office PowerPoint</Application>
  <PresentationFormat>Экран (4:3)</PresentationFormat>
  <Paragraphs>178</Paragraphs>
  <Slides>20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Поток</vt:lpstr>
      <vt:lpstr>Основы HTML. Разработка Web-сайта</vt:lpstr>
      <vt:lpstr>Web-сайты и Web-страницы</vt:lpstr>
      <vt:lpstr>Заголовок и название Web-страницы</vt:lpstr>
      <vt:lpstr>Содержание страницы</vt:lpstr>
      <vt:lpstr>Размер шрифта</vt:lpstr>
      <vt:lpstr>Атрибуты шрифта</vt:lpstr>
      <vt:lpstr>Разделение текста на абзацы</vt:lpstr>
      <vt:lpstr>Вставка изображений</vt:lpstr>
      <vt:lpstr>Гиперссылки</vt:lpstr>
      <vt:lpstr>Панель навигации</vt:lpstr>
      <vt:lpstr>Ссылка на электронный адрес</vt:lpstr>
      <vt:lpstr>Списки </vt:lpstr>
      <vt:lpstr>Нумерованные списки</vt:lpstr>
      <vt:lpstr>Оформление списков </vt:lpstr>
      <vt:lpstr>Формы </vt:lpstr>
      <vt:lpstr>Переключатели </vt:lpstr>
      <vt:lpstr>Флажки</vt:lpstr>
      <vt:lpstr>Поля списков</vt:lpstr>
      <vt:lpstr>Текстовая область</vt:lpstr>
      <vt:lpstr>Отправка данных из формы</vt:lpstr>
    </vt:vector>
  </TitlesOfParts>
  <Company>111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Элла</cp:lastModifiedBy>
  <cp:revision>39</cp:revision>
  <dcterms:created xsi:type="dcterms:W3CDTF">2009-04-02T15:50:25Z</dcterms:created>
  <dcterms:modified xsi:type="dcterms:W3CDTF">2020-01-11T16:30:17Z</dcterms:modified>
</cp:coreProperties>
</file>