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0" r:id="rId2"/>
    <p:sldId id="294" r:id="rId3"/>
    <p:sldId id="295" r:id="rId4"/>
    <p:sldId id="358" r:id="rId5"/>
    <p:sldId id="297" r:id="rId6"/>
    <p:sldId id="372" r:id="rId7"/>
    <p:sldId id="373" r:id="rId8"/>
    <p:sldId id="374" r:id="rId9"/>
    <p:sldId id="298" r:id="rId10"/>
    <p:sldId id="299" r:id="rId11"/>
    <p:sldId id="300" r:id="rId12"/>
    <p:sldId id="301" r:id="rId13"/>
    <p:sldId id="371" r:id="rId14"/>
    <p:sldId id="370" r:id="rId15"/>
    <p:sldId id="36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F73"/>
    <a:srgbClr val="00A200"/>
    <a:srgbClr val="E6E6FF"/>
    <a:srgbClr val="008000"/>
    <a:srgbClr val="00CC00"/>
    <a:srgbClr val="00FF00"/>
    <a:srgbClr val="DCFFDC"/>
    <a:srgbClr val="FFDC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99" autoAdjust="0"/>
    <p:restoredTop sz="94660"/>
  </p:normalViewPr>
  <p:slideViewPr>
    <p:cSldViewPr snapToGrid="0">
      <p:cViewPr varScale="1">
        <p:scale>
          <a:sx n="82" d="100"/>
          <a:sy n="82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0405433-F40B-4A7A-AEC4-0039C8FD5F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2E5233-F4B2-4667-AA7D-48E130F19978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2B1F05-4BF5-4854-AC2E-593A379CC279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A77BBE-0164-4473-9B36-8AE16569FC63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14D041-DD1C-4DD9-AC3E-5F01C2DA422A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B5E46A-CD14-4766-B9F3-5184C6E8F005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D229DB-3BD5-4221-8178-9F54622C2A99}" type="slidenum">
              <a:rPr lang="ru-RU" smtClean="0"/>
              <a:pPr/>
              <a:t>7</a:t>
            </a:fld>
            <a:endParaRPr lang="ru-RU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067427-4A78-4D7B-B4B1-909CB9F6A030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90BE88-84C9-4B82-9AF7-9FEF76C4510B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359437-ABA5-452A-930F-6EE6B3F322BD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238604-35FE-4EB2-A571-9E2AA886D3EA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0A73CC-AAD5-41A8-AB1A-AD4B59D93E00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55499C-273F-460A-8BE7-043870765456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834040-11C3-4A4B-9E78-720DD1BC631D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37F231-D57B-418B-9549-7616EA7C85B9}" type="slidenum">
              <a:rPr lang="ru-RU" smtClean="0"/>
              <a:pPr/>
              <a:t>15</a:t>
            </a:fld>
            <a:endParaRPr lang="ru-RU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632CCEE-174E-4B4E-A474-6C717DED9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0C757-157E-4A9E-A64D-CBA5A90F1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8746-BDC7-44E7-A5C1-108C15D61D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116CB-93CE-49C9-AD6F-297685DAF7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DC20C-EB6F-443D-9565-D9BA8CDC44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02331-F7CA-43D5-8D05-DFCB0AAB40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D8D6F-751A-4738-8A26-E569ECAECE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Скругленный прямоугольник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F7509-5299-40F3-BB86-8B61A8407D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69486-2C96-4913-B755-40FEABE208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CF28C-099D-4372-97B0-888C43F50C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512E9-269D-49BA-B394-C33AAC1D2D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049104FC-DFFA-40A8-B930-9B5CBB0DE1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6" r:id="rId2"/>
    <p:sldLayoutId id="2147483684" r:id="rId3"/>
    <p:sldLayoutId id="2147483677" r:id="rId4"/>
    <p:sldLayoutId id="2147483678" r:id="rId5"/>
    <p:sldLayoutId id="2147483679" r:id="rId6"/>
    <p:sldLayoutId id="2147483680" r:id="rId7"/>
    <p:sldLayoutId id="2147483685" r:id="rId8"/>
    <p:sldLayoutId id="2147483686" r:id="rId9"/>
    <p:sldLayoutId id="2147483681" r:id="rId10"/>
    <p:sldLayoutId id="2147483682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CFD7C7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E7BC2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E7BC2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31800" y="3708400"/>
            <a:ext cx="8331200" cy="14208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400" b="1" dirty="0" smtClean="0"/>
              <a:t>Архивирование файлов</a:t>
            </a:r>
            <a:r>
              <a:rPr lang="ru-RU" sz="4400" b="1" smtClean="0"/>
              <a:t>. </a:t>
            </a:r>
            <a:endParaRPr lang="ru-RU" sz="4400" b="1" dirty="0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8275" y="1527175"/>
            <a:ext cx="8723313" cy="1504950"/>
          </a:xfrm>
        </p:spPr>
        <p:txBody>
          <a:bodyPr/>
          <a:lstStyle/>
          <a:p>
            <a:r>
              <a:rPr lang="ru-RU" sz="5400" b="1" smtClean="0">
                <a:solidFill>
                  <a:srgbClr val="0F0F73"/>
                </a:solidFill>
                <a:latin typeface="Impact" pitchFamily="34" charset="0"/>
              </a:rPr>
              <a:t>Программное</a:t>
            </a:r>
            <a:br>
              <a:rPr lang="ru-RU" sz="5400" b="1" smtClean="0">
                <a:solidFill>
                  <a:srgbClr val="0F0F73"/>
                </a:solidFill>
                <a:latin typeface="Impact" pitchFamily="34" charset="0"/>
              </a:rPr>
            </a:br>
            <a:r>
              <a:rPr lang="ru-RU" sz="5400" b="1" smtClean="0">
                <a:solidFill>
                  <a:srgbClr val="0F0F73"/>
                </a:solidFill>
                <a:latin typeface="Impact" pitchFamily="34" charset="0"/>
              </a:rPr>
              <a:t>обеспечение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1200476C-B6CE-49F8-BFBC-5A47FE810C0D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717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Архивация и сжатие файлов</a:t>
            </a: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419100" y="812800"/>
            <a:ext cx="8386763" cy="584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Архивация </a:t>
            </a:r>
            <a:r>
              <a:rPr lang="ru-RU" sz="2000"/>
              <a:t>– создание резервных копий (</a:t>
            </a:r>
            <a:r>
              <a:rPr lang="ru-RU" sz="1900"/>
              <a:t>на </a:t>
            </a:r>
            <a:r>
              <a:rPr lang="en-US" sz="1900"/>
              <a:t>CD, DVD)</a:t>
            </a:r>
            <a:r>
              <a:rPr lang="ru-RU" sz="1900"/>
              <a:t>. Цели:</a:t>
            </a:r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/>
              <a:t>сохранить данные на случай сбоя на диске</a:t>
            </a:r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/>
              <a:t>объединить группу файлов в один архив</a:t>
            </a:r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/>
              <a:t>зашифровать данные с паролем</a:t>
            </a:r>
          </a:p>
          <a:p>
            <a:pPr marL="176213" indent="-176213" defTabSz="2058988">
              <a:spcBef>
                <a:spcPct val="50000"/>
              </a:spcBef>
              <a:tabLst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Сжатие файлов </a:t>
            </a:r>
            <a:r>
              <a:rPr lang="ru-RU" sz="2000"/>
              <a:t>– это уменьшение их размера. Цели:</a:t>
            </a:r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/>
              <a:t>уменьшить место, которое занимают файлы на диске</a:t>
            </a:r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/>
              <a:t>уменьшить объем данных для передачи через Интернет</a:t>
            </a:r>
            <a:endParaRPr lang="en-US" sz="2000"/>
          </a:p>
          <a:p>
            <a:pPr marL="176213" indent="-176213" defTabSz="2058988">
              <a:spcBef>
                <a:spcPct val="20000"/>
              </a:spcBef>
              <a:tabLst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Типы сжатия:</a:t>
            </a:r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 b="1"/>
              <a:t>без потерь: </a:t>
            </a:r>
            <a:r>
              <a:rPr lang="ru-RU" sz="2000"/>
              <a:t>сжатый файл можно восстановить в исходном виде, зная алгоритм сжатия</a:t>
            </a:r>
          </a:p>
          <a:p>
            <a:pPr marL="1081088" lvl="2" indent="-192088" defTabSz="2058988">
              <a:buFontTx/>
              <a:buChar char="▫"/>
              <a:tabLst>
                <a:tab pos="1081088" algn="l"/>
                <a:tab pos="1884363" algn="l"/>
              </a:tabLst>
            </a:pPr>
            <a:r>
              <a:rPr lang="ru-RU" sz="2000"/>
              <a:t>тексты</a:t>
            </a:r>
          </a:p>
          <a:p>
            <a:pPr marL="1081088" lvl="2" indent="-192088" defTabSz="2058988">
              <a:buFontTx/>
              <a:buChar char="▫"/>
              <a:tabLst>
                <a:tab pos="1081088" algn="l"/>
                <a:tab pos="1884363" algn="l"/>
              </a:tabLst>
            </a:pPr>
            <a:r>
              <a:rPr lang="ru-RU" sz="2000"/>
              <a:t>программы</a:t>
            </a:r>
          </a:p>
          <a:p>
            <a:pPr marL="1081088" lvl="2" indent="-192088" defTabSz="2058988">
              <a:buFontTx/>
              <a:buChar char="▫"/>
              <a:tabLst>
                <a:tab pos="1081088" algn="l"/>
                <a:tab pos="1884363" algn="l"/>
              </a:tabLst>
            </a:pPr>
            <a:r>
              <a:rPr lang="ru-RU" sz="2000"/>
              <a:t>данные</a:t>
            </a:r>
            <a:endParaRPr lang="en-US" sz="2000"/>
          </a:p>
          <a:p>
            <a:pPr marL="720725" lvl="1" indent="-360363" defTabSz="2058988">
              <a:buFont typeface="Wingdings" pitchFamily="2" charset="2"/>
              <a:buChar char="§"/>
              <a:tabLst>
                <a:tab pos="1081088" algn="l"/>
                <a:tab pos="1884363" algn="l"/>
              </a:tabLst>
            </a:pPr>
            <a:r>
              <a:rPr lang="ru-RU" sz="2000" b="1"/>
              <a:t>с потерями</a:t>
            </a:r>
            <a:r>
              <a:rPr lang="ru-RU" sz="2000"/>
              <a:t>: при сжатии часть информации безвозвратно теряется</a:t>
            </a:r>
          </a:p>
          <a:p>
            <a:pPr marL="1081088" lvl="2" indent="-192088" defTabSz="2058988">
              <a:buFontTx/>
              <a:buChar char="▫"/>
              <a:tabLst>
                <a:tab pos="1081088" algn="l"/>
                <a:tab pos="1884363" algn="l"/>
              </a:tabLst>
            </a:pPr>
            <a:r>
              <a:rPr lang="ru-RU" sz="2000"/>
              <a:t>фотографии (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.jpg</a:t>
            </a:r>
            <a:r>
              <a:rPr lang="ru-RU" sz="2000"/>
              <a:t>)</a:t>
            </a:r>
            <a:endParaRPr lang="en-US" sz="2000"/>
          </a:p>
          <a:p>
            <a:pPr marL="1081088" lvl="2" indent="-192088" defTabSz="2058988">
              <a:buFontTx/>
              <a:buChar char="▫"/>
              <a:tabLst>
                <a:tab pos="1081088" algn="l"/>
                <a:tab pos="1884363" algn="l"/>
              </a:tabLst>
            </a:pPr>
            <a:r>
              <a:rPr lang="ru-RU" sz="2000"/>
              <a:t>звук</a:t>
            </a:r>
            <a:r>
              <a:rPr lang="en-US" sz="2000"/>
              <a:t> </a:t>
            </a:r>
            <a:r>
              <a:rPr lang="ru-RU" sz="2000"/>
              <a:t>(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.mp3</a:t>
            </a:r>
            <a:r>
              <a:rPr lang="ru-RU" sz="2000"/>
              <a:t>)</a:t>
            </a:r>
          </a:p>
          <a:p>
            <a:pPr marL="1081088" lvl="2" indent="-192088" defTabSz="2058988">
              <a:buFontTx/>
              <a:buChar char="▫"/>
              <a:tabLst>
                <a:tab pos="1081088" algn="l"/>
                <a:tab pos="1884363" algn="l"/>
              </a:tabLst>
            </a:pPr>
            <a:r>
              <a:rPr lang="ru-RU" sz="2000"/>
              <a:t>видео</a:t>
            </a:r>
            <a:r>
              <a:rPr lang="en-US" sz="2000"/>
              <a:t> </a:t>
            </a:r>
            <a:r>
              <a:rPr lang="ru-RU" sz="2000"/>
              <a:t>(</a:t>
            </a:r>
            <a:r>
              <a:rPr lang="ru-RU" sz="2000" b="1"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000" b="1">
                <a:latin typeface="Courier New" pitchFamily="49" charset="0"/>
                <a:cs typeface="Courier New" pitchFamily="49" charset="0"/>
              </a:rPr>
              <a:t>.mpg</a:t>
            </a:r>
            <a:r>
              <a:rPr lang="ru-RU" sz="2000"/>
              <a:t>)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976813" y="3959225"/>
            <a:ext cx="1323975" cy="110172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.zip</a:t>
            </a:r>
          </a:p>
          <a:p>
            <a:pPr algn="ctr">
              <a:defRPr/>
            </a:pPr>
            <a:r>
              <a:rPr lang="ru-RU" sz="2000" b="1" dirty="0"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.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rar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ctr">
              <a:defRPr/>
            </a:pPr>
            <a:r>
              <a:rPr lang="ru-RU" sz="2000" b="1" dirty="0"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.7z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823820E0-7E37-4C3A-8BA9-B29E2C47FD2D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819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Почему файлы можно сжать?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419100" y="922338"/>
            <a:ext cx="8386763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Алгоритм </a:t>
            </a:r>
            <a:r>
              <a:rPr lang="en-US" sz="2100" b="1">
                <a:solidFill>
                  <a:schemeClr val="accent2"/>
                </a:solidFill>
              </a:rPr>
              <a:t>RLE </a:t>
            </a:r>
            <a:r>
              <a:rPr lang="en-US" sz="2100"/>
              <a:t>(</a:t>
            </a:r>
            <a:r>
              <a:rPr lang="ru-RU" sz="2100"/>
              <a:t>англ. </a:t>
            </a:r>
            <a:r>
              <a:rPr lang="en-US" sz="2100" i="1"/>
              <a:t>Run Length Encoding, </a:t>
            </a:r>
            <a:r>
              <a:rPr lang="ru-RU" sz="2100"/>
              <a:t>кодирование цепочек одинаковых символов, используется для рисунков </a:t>
            </a:r>
            <a:r>
              <a:rPr lang="en-US" sz="2100" b="1"/>
              <a:t>*.bmp</a:t>
            </a:r>
            <a:r>
              <a:rPr lang="en-US" sz="2100"/>
              <a:t>)</a:t>
            </a:r>
            <a:endParaRPr lang="ru-RU" sz="2000"/>
          </a:p>
        </p:txBody>
      </p:sp>
      <p:graphicFrame>
        <p:nvGraphicFramePr>
          <p:cNvPr id="82014" name="Group 94"/>
          <p:cNvGraphicFramePr>
            <a:graphicFrameLocks noGrp="1"/>
          </p:cNvGraphicFramePr>
          <p:nvPr/>
        </p:nvGraphicFramePr>
        <p:xfrm>
          <a:off x="987425" y="2254250"/>
          <a:ext cx="4876800" cy="361950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FF"/>
                    </a:solidFill>
                  </a:tcPr>
                </a:tc>
              </a:tr>
            </a:tbl>
          </a:graphicData>
        </a:graphic>
      </p:graphicFrame>
      <p:grpSp>
        <p:nvGrpSpPr>
          <p:cNvPr id="8218" name="Group 38"/>
          <p:cNvGrpSpPr>
            <a:grpSpLocks/>
          </p:cNvGrpSpPr>
          <p:nvPr/>
        </p:nvGrpSpPr>
        <p:grpSpPr bwMode="auto">
          <a:xfrm>
            <a:off x="969963" y="2641600"/>
            <a:ext cx="2455862" cy="190500"/>
            <a:chOff x="611" y="1664"/>
            <a:chExt cx="1913" cy="120"/>
          </a:xfrm>
        </p:grpSpPr>
        <p:sp>
          <p:nvSpPr>
            <p:cNvPr id="8245" name="Freeform 36"/>
            <p:cNvSpPr>
              <a:spLocks/>
            </p:cNvSpPr>
            <p:nvPr/>
          </p:nvSpPr>
          <p:spPr bwMode="auto">
            <a:xfrm>
              <a:off x="611" y="1664"/>
              <a:ext cx="975" cy="120"/>
            </a:xfrm>
            <a:custGeom>
              <a:avLst/>
              <a:gdLst>
                <a:gd name="T0" fmla="*/ 11 w 975"/>
                <a:gd name="T1" fmla="*/ 0 h 120"/>
                <a:gd name="T2" fmla="*/ 135 w 975"/>
                <a:gd name="T3" fmla="*/ 58 h 120"/>
                <a:gd name="T4" fmla="*/ 819 w 975"/>
                <a:gd name="T5" fmla="*/ 64 h 120"/>
                <a:gd name="T6" fmla="*/ 957 w 975"/>
                <a:gd name="T7" fmla="*/ 120 h 1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5"/>
                <a:gd name="T13" fmla="*/ 0 h 120"/>
                <a:gd name="T14" fmla="*/ 975 w 975"/>
                <a:gd name="T15" fmla="*/ 120 h 1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5" h="120">
                  <a:moveTo>
                    <a:pt x="11" y="0"/>
                  </a:moveTo>
                  <a:cubicBezTo>
                    <a:pt x="23" y="24"/>
                    <a:pt x="0" y="47"/>
                    <a:pt x="135" y="58"/>
                  </a:cubicBezTo>
                  <a:cubicBezTo>
                    <a:pt x="270" y="69"/>
                    <a:pt x="663" y="53"/>
                    <a:pt x="819" y="64"/>
                  </a:cubicBezTo>
                  <a:cubicBezTo>
                    <a:pt x="975" y="75"/>
                    <a:pt x="949" y="106"/>
                    <a:pt x="957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46" name="Freeform 37"/>
            <p:cNvSpPr>
              <a:spLocks/>
            </p:cNvSpPr>
            <p:nvPr/>
          </p:nvSpPr>
          <p:spPr bwMode="auto">
            <a:xfrm flipH="1">
              <a:off x="1549" y="1664"/>
              <a:ext cx="975" cy="120"/>
            </a:xfrm>
            <a:custGeom>
              <a:avLst/>
              <a:gdLst>
                <a:gd name="T0" fmla="*/ 11 w 975"/>
                <a:gd name="T1" fmla="*/ 0 h 120"/>
                <a:gd name="T2" fmla="*/ 135 w 975"/>
                <a:gd name="T3" fmla="*/ 58 h 120"/>
                <a:gd name="T4" fmla="*/ 819 w 975"/>
                <a:gd name="T5" fmla="*/ 64 h 120"/>
                <a:gd name="T6" fmla="*/ 957 w 975"/>
                <a:gd name="T7" fmla="*/ 120 h 1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5"/>
                <a:gd name="T13" fmla="*/ 0 h 120"/>
                <a:gd name="T14" fmla="*/ 975 w 975"/>
                <a:gd name="T15" fmla="*/ 120 h 1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5" h="120">
                  <a:moveTo>
                    <a:pt x="11" y="0"/>
                  </a:moveTo>
                  <a:cubicBezTo>
                    <a:pt x="23" y="24"/>
                    <a:pt x="0" y="47"/>
                    <a:pt x="135" y="58"/>
                  </a:cubicBezTo>
                  <a:cubicBezTo>
                    <a:pt x="270" y="69"/>
                    <a:pt x="663" y="53"/>
                    <a:pt x="819" y="64"/>
                  </a:cubicBezTo>
                  <a:cubicBezTo>
                    <a:pt x="975" y="75"/>
                    <a:pt x="949" y="106"/>
                    <a:pt x="957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219" name="Group 39"/>
          <p:cNvGrpSpPr>
            <a:grpSpLocks/>
          </p:cNvGrpSpPr>
          <p:nvPr/>
        </p:nvGrpSpPr>
        <p:grpSpPr bwMode="auto">
          <a:xfrm>
            <a:off x="3417888" y="2651125"/>
            <a:ext cx="2455862" cy="190500"/>
            <a:chOff x="611" y="1664"/>
            <a:chExt cx="1913" cy="120"/>
          </a:xfrm>
        </p:grpSpPr>
        <p:sp>
          <p:nvSpPr>
            <p:cNvPr id="8243" name="Freeform 40"/>
            <p:cNvSpPr>
              <a:spLocks/>
            </p:cNvSpPr>
            <p:nvPr/>
          </p:nvSpPr>
          <p:spPr bwMode="auto">
            <a:xfrm>
              <a:off x="611" y="1664"/>
              <a:ext cx="975" cy="120"/>
            </a:xfrm>
            <a:custGeom>
              <a:avLst/>
              <a:gdLst>
                <a:gd name="T0" fmla="*/ 11 w 975"/>
                <a:gd name="T1" fmla="*/ 0 h 120"/>
                <a:gd name="T2" fmla="*/ 135 w 975"/>
                <a:gd name="T3" fmla="*/ 58 h 120"/>
                <a:gd name="T4" fmla="*/ 819 w 975"/>
                <a:gd name="T5" fmla="*/ 64 h 120"/>
                <a:gd name="T6" fmla="*/ 957 w 975"/>
                <a:gd name="T7" fmla="*/ 120 h 1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5"/>
                <a:gd name="T13" fmla="*/ 0 h 120"/>
                <a:gd name="T14" fmla="*/ 975 w 975"/>
                <a:gd name="T15" fmla="*/ 120 h 1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5" h="120">
                  <a:moveTo>
                    <a:pt x="11" y="0"/>
                  </a:moveTo>
                  <a:cubicBezTo>
                    <a:pt x="23" y="24"/>
                    <a:pt x="0" y="47"/>
                    <a:pt x="135" y="58"/>
                  </a:cubicBezTo>
                  <a:cubicBezTo>
                    <a:pt x="270" y="69"/>
                    <a:pt x="663" y="53"/>
                    <a:pt x="819" y="64"/>
                  </a:cubicBezTo>
                  <a:cubicBezTo>
                    <a:pt x="975" y="75"/>
                    <a:pt x="949" y="106"/>
                    <a:pt x="957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44" name="Freeform 41"/>
            <p:cNvSpPr>
              <a:spLocks/>
            </p:cNvSpPr>
            <p:nvPr/>
          </p:nvSpPr>
          <p:spPr bwMode="auto">
            <a:xfrm flipH="1">
              <a:off x="1549" y="1664"/>
              <a:ext cx="975" cy="120"/>
            </a:xfrm>
            <a:custGeom>
              <a:avLst/>
              <a:gdLst>
                <a:gd name="T0" fmla="*/ 11 w 975"/>
                <a:gd name="T1" fmla="*/ 0 h 120"/>
                <a:gd name="T2" fmla="*/ 135 w 975"/>
                <a:gd name="T3" fmla="*/ 58 h 120"/>
                <a:gd name="T4" fmla="*/ 819 w 975"/>
                <a:gd name="T5" fmla="*/ 64 h 120"/>
                <a:gd name="T6" fmla="*/ 957 w 975"/>
                <a:gd name="T7" fmla="*/ 120 h 1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5"/>
                <a:gd name="T13" fmla="*/ 0 h 120"/>
                <a:gd name="T14" fmla="*/ 975 w 975"/>
                <a:gd name="T15" fmla="*/ 120 h 1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5" h="120">
                  <a:moveTo>
                    <a:pt x="11" y="0"/>
                  </a:moveTo>
                  <a:cubicBezTo>
                    <a:pt x="23" y="24"/>
                    <a:pt x="0" y="47"/>
                    <a:pt x="135" y="58"/>
                  </a:cubicBezTo>
                  <a:cubicBezTo>
                    <a:pt x="270" y="69"/>
                    <a:pt x="663" y="53"/>
                    <a:pt x="819" y="64"/>
                  </a:cubicBezTo>
                  <a:cubicBezTo>
                    <a:pt x="975" y="75"/>
                    <a:pt x="949" y="106"/>
                    <a:pt x="957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8220" name="Rectangle 43"/>
          <p:cNvSpPr>
            <a:spLocks noChangeArrowheads="1"/>
          </p:cNvSpPr>
          <p:nvPr/>
        </p:nvSpPr>
        <p:spPr bwMode="auto">
          <a:xfrm>
            <a:off x="1931988" y="2803525"/>
            <a:ext cx="569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100</a:t>
            </a:r>
            <a:endParaRPr lang="ru-RU"/>
          </a:p>
        </p:txBody>
      </p:sp>
      <p:sp>
        <p:nvSpPr>
          <p:cNvPr id="8221" name="Rectangle 44"/>
          <p:cNvSpPr>
            <a:spLocks noChangeArrowheads="1"/>
          </p:cNvSpPr>
          <p:nvPr/>
        </p:nvSpPr>
        <p:spPr bwMode="auto">
          <a:xfrm>
            <a:off x="4379913" y="2813050"/>
            <a:ext cx="569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100</a:t>
            </a:r>
            <a:endParaRPr lang="ru-RU"/>
          </a:p>
        </p:txBody>
      </p:sp>
      <p:sp>
        <p:nvSpPr>
          <p:cNvPr id="8222" name="Rectangle 45"/>
          <p:cNvSpPr>
            <a:spLocks noChangeArrowheads="1"/>
          </p:cNvSpPr>
          <p:nvPr/>
        </p:nvSpPr>
        <p:spPr bwMode="auto">
          <a:xfrm>
            <a:off x="6116638" y="2232025"/>
            <a:ext cx="1122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200 </a:t>
            </a:r>
            <a:r>
              <a:rPr lang="ru-RU"/>
              <a:t>байт</a:t>
            </a:r>
          </a:p>
        </p:txBody>
      </p:sp>
      <p:sp>
        <p:nvSpPr>
          <p:cNvPr id="8223" name="Rectangle 46"/>
          <p:cNvSpPr>
            <a:spLocks noChangeArrowheads="1"/>
          </p:cNvSpPr>
          <p:nvPr/>
        </p:nvSpPr>
        <p:spPr bwMode="auto">
          <a:xfrm>
            <a:off x="492125" y="1741488"/>
            <a:ext cx="1770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Файл </a:t>
            </a:r>
            <a:r>
              <a:rPr lang="en-US" sz="2000" b="1">
                <a:latin typeface="Courier New" pitchFamily="49" charset="0"/>
              </a:rPr>
              <a:t>qq.txt</a:t>
            </a:r>
            <a:endParaRPr lang="ru-RU" sz="2000" b="1">
              <a:latin typeface="Courier New" pitchFamily="49" charset="0"/>
            </a:endParaRPr>
          </a:p>
        </p:txBody>
      </p:sp>
      <p:sp>
        <p:nvSpPr>
          <p:cNvPr id="8224" name="Rectangle 47"/>
          <p:cNvSpPr>
            <a:spLocks noChangeArrowheads="1"/>
          </p:cNvSpPr>
          <p:nvPr/>
        </p:nvSpPr>
        <p:spPr bwMode="auto">
          <a:xfrm>
            <a:off x="492125" y="3176588"/>
            <a:ext cx="2968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Файл </a:t>
            </a:r>
            <a:r>
              <a:rPr lang="en-US" sz="2000" b="1">
                <a:latin typeface="Courier New" pitchFamily="49" charset="0"/>
              </a:rPr>
              <a:t>qq.rle </a:t>
            </a:r>
            <a:r>
              <a:rPr lang="en-US" sz="2000"/>
              <a:t>(</a:t>
            </a:r>
            <a:r>
              <a:rPr lang="ru-RU" sz="2000"/>
              <a:t>сжатый</a:t>
            </a:r>
            <a:r>
              <a:rPr lang="en-US" sz="2000"/>
              <a:t>)</a:t>
            </a:r>
            <a:endParaRPr lang="ru-RU" sz="2000"/>
          </a:p>
        </p:txBody>
      </p:sp>
      <p:graphicFrame>
        <p:nvGraphicFramePr>
          <p:cNvPr id="82024" name="Group 104"/>
          <p:cNvGraphicFramePr>
            <a:graphicFrameLocks noGrp="1"/>
          </p:cNvGraphicFramePr>
          <p:nvPr/>
        </p:nvGraphicFramePr>
        <p:xfrm>
          <a:off x="996950" y="3722688"/>
          <a:ext cx="2438400" cy="361950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</a:tblGrid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37" name="Rectangle 70"/>
          <p:cNvSpPr>
            <a:spLocks noChangeArrowheads="1"/>
          </p:cNvSpPr>
          <p:nvPr/>
        </p:nvSpPr>
        <p:spPr bwMode="auto">
          <a:xfrm>
            <a:off x="3538538" y="3709988"/>
            <a:ext cx="990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4 </a:t>
            </a:r>
            <a:r>
              <a:rPr lang="ru-RU"/>
              <a:t>байта</a:t>
            </a:r>
          </a:p>
        </p:txBody>
      </p:sp>
      <p:grpSp>
        <p:nvGrpSpPr>
          <p:cNvPr id="8238" name="Group 74"/>
          <p:cNvGrpSpPr>
            <a:grpSpLocks/>
          </p:cNvGrpSpPr>
          <p:nvPr/>
        </p:nvGrpSpPr>
        <p:grpSpPr bwMode="auto">
          <a:xfrm>
            <a:off x="1789113" y="4260850"/>
            <a:ext cx="5418137" cy="663575"/>
            <a:chOff x="627" y="2445"/>
            <a:chExt cx="3413" cy="418"/>
          </a:xfrm>
        </p:grpSpPr>
        <p:sp>
          <p:nvSpPr>
            <p:cNvPr id="8241" name="Text Box 72"/>
            <p:cNvSpPr txBox="1">
              <a:spLocks noChangeArrowheads="1"/>
            </p:cNvSpPr>
            <p:nvPr/>
          </p:nvSpPr>
          <p:spPr bwMode="auto">
            <a:xfrm>
              <a:off x="921" y="2512"/>
              <a:ext cx="3119" cy="296"/>
            </a:xfrm>
            <a:prstGeom prst="rect">
              <a:avLst/>
            </a:prstGeom>
            <a:solidFill>
              <a:srgbClr val="D1D1FF"/>
            </a:solidFill>
            <a:ln w="127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ru-RU" sz="2400" b="1"/>
                <a:t>  Сжатие с потерями или без</a:t>
              </a:r>
              <a:r>
                <a:rPr lang="en-US" sz="2400" b="1"/>
                <a:t>?</a:t>
              </a:r>
              <a:endParaRPr lang="ru-RU" sz="2400" b="1"/>
            </a:p>
          </p:txBody>
        </p:sp>
        <p:sp>
          <p:nvSpPr>
            <p:cNvPr id="8242" name="Oval 73"/>
            <p:cNvSpPr>
              <a:spLocks noChangeArrowheads="1"/>
            </p:cNvSpPr>
            <p:nvPr/>
          </p:nvSpPr>
          <p:spPr bwMode="auto">
            <a:xfrm>
              <a:off x="627" y="2445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4400" b="1">
                  <a:solidFill>
                    <a:schemeClr val="bg1"/>
                  </a:solidFill>
                  <a:latin typeface="Arial Black" pitchFamily="34" charset="0"/>
                </a:rPr>
                <a:t>?</a:t>
              </a:r>
              <a:endParaRPr lang="ru-RU" sz="4400" b="1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sp>
        <p:nvSpPr>
          <p:cNvPr id="81995" name="AutoShape 75"/>
          <p:cNvSpPr>
            <a:spLocks noChangeArrowheads="1"/>
          </p:cNvSpPr>
          <p:nvPr/>
        </p:nvSpPr>
        <p:spPr bwMode="auto">
          <a:xfrm>
            <a:off x="5218113" y="3203575"/>
            <a:ext cx="2566987" cy="501650"/>
          </a:xfrm>
          <a:prstGeom prst="wedgeRoundRectCallout">
            <a:avLst>
              <a:gd name="adj1" fmla="val -78944"/>
              <a:gd name="adj2" fmla="val 92088"/>
              <a:gd name="adj3" fmla="val 16667"/>
            </a:avLst>
          </a:prstGeom>
          <a:solidFill>
            <a:srgbClr val="E6E6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000" b="1" dirty="0"/>
              <a:t>сжатие в </a:t>
            </a:r>
            <a:r>
              <a:rPr lang="en-US" sz="2000" b="1" dirty="0"/>
              <a:t>5</a:t>
            </a:r>
            <a:r>
              <a:rPr lang="ru-RU" sz="2000" b="1" dirty="0"/>
              <a:t>0 раз!</a:t>
            </a:r>
          </a:p>
        </p:txBody>
      </p:sp>
      <p:sp>
        <p:nvSpPr>
          <p:cNvPr id="8240" name="Rectangle 76"/>
          <p:cNvSpPr>
            <a:spLocks noChangeArrowheads="1"/>
          </p:cNvSpPr>
          <p:nvPr/>
        </p:nvSpPr>
        <p:spPr bwMode="auto">
          <a:xfrm>
            <a:off x="498475" y="5202238"/>
            <a:ext cx="8297863" cy="814387"/>
          </a:xfrm>
          <a:prstGeom prst="rect">
            <a:avLst/>
          </a:prstGeom>
          <a:solidFill>
            <a:srgbClr val="E6E6FF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defTabSz="2058988">
              <a:tabLst>
                <a:tab pos="1081088" algn="l"/>
                <a:tab pos="1884363" algn="l"/>
              </a:tabLst>
            </a:pPr>
            <a:r>
              <a:rPr lang="ru-RU" sz="2100"/>
              <a:t>Сжатие возможно, если в данных есть повторяющиеся символы или цепочки символов, сжатие «устраняет» эту </a:t>
            </a:r>
            <a:r>
              <a:rPr lang="ru-RU" sz="2100" b="1"/>
              <a:t>избыточность</a:t>
            </a:r>
            <a:r>
              <a:rPr lang="ru-RU" sz="2100"/>
              <a:t>.</a:t>
            </a:r>
            <a:endParaRPr lang="ru-RU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1DAD12E3-A157-43BF-8328-9EB8BCA16CB1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921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Почему файлы можно сжать?</a:t>
            </a:r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352425" y="823913"/>
            <a:ext cx="8423275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000" b="1">
                <a:solidFill>
                  <a:schemeClr val="accent2"/>
                </a:solidFill>
              </a:rPr>
              <a:t>Общий подход:</a:t>
            </a:r>
            <a:r>
              <a:rPr lang="ru-RU" sz="2000"/>
              <a:t> </a:t>
            </a:r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000"/>
              <a:t>найти в данных повторяющиеся цепочки символов</a:t>
            </a:r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000"/>
              <a:t>обозначить их короткими кодами (битовыми, разной длины)</a:t>
            </a:r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000"/>
              <a:t>в начало сжатого файла записать словарь</a:t>
            </a:r>
            <a:endParaRPr lang="en-US" sz="2000"/>
          </a:p>
          <a:p>
            <a:pPr defTabSz="2058988">
              <a:spcBef>
                <a:spcPct val="50000"/>
              </a:spcBef>
              <a:tabLst>
                <a:tab pos="628650" algn="l"/>
                <a:tab pos="1081088" algn="l"/>
                <a:tab pos="1884363" algn="l"/>
              </a:tabLst>
            </a:pPr>
            <a:r>
              <a:rPr lang="ru-RU" sz="2000" b="1">
                <a:solidFill>
                  <a:schemeClr val="accent2"/>
                </a:solidFill>
              </a:rPr>
              <a:t>Эффективные алгоритмы:</a:t>
            </a:r>
            <a:r>
              <a:rPr lang="ru-RU" sz="2000"/>
              <a:t> </a:t>
            </a:r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000"/>
              <a:t> алгоритм Хаффмана </a:t>
            </a:r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000"/>
              <a:t> алгоритм </a:t>
            </a:r>
            <a:r>
              <a:rPr lang="en-US" sz="2000"/>
              <a:t>LZW (</a:t>
            </a:r>
            <a:r>
              <a:rPr lang="ru-RU" sz="2000"/>
              <a:t>Лемпела-Зива</a:t>
            </a:r>
            <a:r>
              <a:rPr lang="en-US" sz="2000"/>
              <a:t>-</a:t>
            </a:r>
            <a:r>
              <a:rPr lang="ru-RU" sz="2000"/>
              <a:t>Велча)</a:t>
            </a:r>
            <a:endParaRPr lang="en-US" sz="2000"/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en-US" sz="2000"/>
              <a:t> </a:t>
            </a:r>
            <a:r>
              <a:rPr lang="ru-RU" sz="2000"/>
              <a:t>алгоритм PPM (</a:t>
            </a:r>
            <a:r>
              <a:rPr lang="en-US" sz="2000"/>
              <a:t>WinRAR)</a:t>
            </a:r>
            <a:endParaRPr lang="ru-RU" sz="2000"/>
          </a:p>
          <a:p>
            <a:pPr marL="534988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endParaRPr lang="ru-RU" sz="200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3478213" y="3416300"/>
            <a:ext cx="1960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Сжимаются</a:t>
            </a:r>
          </a:p>
        </p:txBody>
      </p:sp>
      <p:sp>
        <p:nvSpPr>
          <p:cNvPr id="9223" name="AutoShape 9"/>
          <p:cNvSpPr>
            <a:spLocks noChangeArrowheads="1"/>
          </p:cNvSpPr>
          <p:nvPr/>
        </p:nvSpPr>
        <p:spPr bwMode="auto">
          <a:xfrm>
            <a:off x="1317625" y="3787775"/>
            <a:ext cx="1662113" cy="388938"/>
          </a:xfrm>
          <a:prstGeom prst="roundRect">
            <a:avLst>
              <a:gd name="adj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хорошо</a:t>
            </a:r>
          </a:p>
        </p:txBody>
      </p:sp>
      <p:sp>
        <p:nvSpPr>
          <p:cNvPr id="9224" name="AutoShape 10"/>
          <p:cNvSpPr>
            <a:spLocks noChangeArrowheads="1"/>
          </p:cNvSpPr>
          <p:nvPr/>
        </p:nvSpPr>
        <p:spPr bwMode="auto">
          <a:xfrm>
            <a:off x="5883275" y="3789363"/>
            <a:ext cx="1662113" cy="388937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плохо</a:t>
            </a:r>
          </a:p>
        </p:txBody>
      </p:sp>
      <p:sp>
        <p:nvSpPr>
          <p:cNvPr id="83980" name="Rectangle 12"/>
          <p:cNvSpPr>
            <a:spLocks noChangeArrowheads="1"/>
          </p:cNvSpPr>
          <p:nvPr/>
        </p:nvSpPr>
        <p:spPr bwMode="auto">
          <a:xfrm>
            <a:off x="4435475" y="4168775"/>
            <a:ext cx="4537075" cy="2462213"/>
          </a:xfrm>
          <a:prstGeom prst="rect">
            <a:avLst/>
          </a:prstGeom>
          <a:solidFill>
            <a:srgbClr val="FF969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случайные данные</a:t>
            </a:r>
            <a:endParaRPr lang="en-US" sz="2200" dirty="0"/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программы 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.exe</a:t>
            </a:r>
            <a:r>
              <a:rPr lang="ru-RU" sz="2200" dirty="0"/>
              <a:t>)</a:t>
            </a:r>
            <a:endParaRPr lang="en-US" sz="2200" dirty="0"/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архивы 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.zip,</a:t>
            </a:r>
            <a:r>
              <a:rPr lang="en-US" sz="2200" b="1" dirty="0">
                <a:latin typeface="+mj-lt"/>
              </a:rPr>
              <a:t> </a:t>
            </a:r>
            <a:r>
              <a:rPr lang="en-US" sz="2200" b="1" dirty="0">
                <a:latin typeface="Courier New" pitchFamily="49" charset="0"/>
              </a:rPr>
              <a:t>*.rar, *.7z</a:t>
            </a:r>
            <a:r>
              <a:rPr lang="ru-RU" sz="2200" dirty="0"/>
              <a:t>)</a:t>
            </a:r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сжатые рисунки 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.gif,</a:t>
            </a:r>
            <a:r>
              <a:rPr lang="en-US" sz="2200" b="1" dirty="0"/>
              <a:t> </a:t>
            </a:r>
            <a:r>
              <a:rPr lang="en-US" sz="2200" b="1" dirty="0">
                <a:latin typeface="Courier New" pitchFamily="49" charset="0"/>
              </a:rPr>
              <a:t>*.jpg,</a:t>
            </a:r>
            <a:r>
              <a:rPr lang="en-US" sz="2200" b="1" dirty="0">
                <a:latin typeface="+mj-lt"/>
              </a:rPr>
              <a:t> </a:t>
            </a:r>
            <a:r>
              <a:rPr lang="en-US" sz="2200" b="1" dirty="0">
                <a:latin typeface="Courier New" pitchFamily="49" charset="0"/>
              </a:rPr>
              <a:t>*.png,</a:t>
            </a:r>
            <a:r>
              <a:rPr lang="en-US" sz="2200" b="1" dirty="0"/>
              <a:t> </a:t>
            </a:r>
            <a:r>
              <a:rPr lang="en-US" sz="2200" b="1" dirty="0">
                <a:latin typeface="Courier New" pitchFamily="49" charset="0"/>
              </a:rPr>
              <a:t>*.tif,</a:t>
            </a:r>
            <a:r>
              <a:rPr lang="en-US" sz="2200" b="1" dirty="0"/>
              <a:t> </a:t>
            </a:r>
            <a:r>
              <a:rPr lang="en-US" sz="2200" b="1" dirty="0">
                <a:latin typeface="Courier New" pitchFamily="49" charset="0"/>
              </a:rPr>
              <a:t>…</a:t>
            </a:r>
            <a:r>
              <a:rPr lang="ru-RU" sz="2200" dirty="0"/>
              <a:t>)</a:t>
            </a:r>
            <a:endParaRPr lang="en-US" sz="2200" dirty="0"/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сжатый звук </a:t>
            </a:r>
            <a:r>
              <a:rPr lang="en-US" sz="2200" dirty="0"/>
              <a:t>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.mp3,</a:t>
            </a:r>
            <a:r>
              <a:rPr lang="en-US" sz="2200" b="1" dirty="0"/>
              <a:t> </a:t>
            </a:r>
            <a:r>
              <a:rPr lang="en-US" sz="2200" b="1" dirty="0">
                <a:latin typeface="Courier New" pitchFamily="49" charset="0"/>
              </a:rPr>
              <a:t>*.wma</a:t>
            </a:r>
            <a:r>
              <a:rPr lang="en-US" sz="2200" dirty="0"/>
              <a:t>)</a:t>
            </a:r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сжатое видео </a:t>
            </a:r>
            <a:r>
              <a:rPr lang="en-US" sz="2200" dirty="0"/>
              <a:t>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.mpg,</a:t>
            </a:r>
            <a:r>
              <a:rPr lang="en-US" sz="2200" b="1" dirty="0"/>
              <a:t> </a:t>
            </a:r>
            <a:r>
              <a:rPr lang="en-US" sz="2200" b="1" dirty="0">
                <a:latin typeface="Courier New" pitchFamily="49" charset="0"/>
              </a:rPr>
              <a:t>*.wmv</a:t>
            </a:r>
            <a:r>
              <a:rPr lang="en-US" sz="2200" dirty="0"/>
              <a:t>)</a:t>
            </a:r>
            <a:endParaRPr lang="ru-RU" sz="2200" dirty="0"/>
          </a:p>
        </p:txBody>
      </p:sp>
      <p:sp>
        <p:nvSpPr>
          <p:cNvPr id="9226" name="AutoShape 15"/>
          <p:cNvSpPr>
            <a:spLocks noChangeArrowheads="1"/>
          </p:cNvSpPr>
          <p:nvPr/>
        </p:nvSpPr>
        <p:spPr bwMode="auto">
          <a:xfrm rot="-1380222">
            <a:off x="2967038" y="3709988"/>
            <a:ext cx="582612" cy="323850"/>
          </a:xfrm>
          <a:prstGeom prst="leftArrow">
            <a:avLst>
              <a:gd name="adj1" fmla="val 50000"/>
              <a:gd name="adj2" fmla="val 44975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7" name="AutoShape 16"/>
          <p:cNvSpPr>
            <a:spLocks noChangeArrowheads="1"/>
          </p:cNvSpPr>
          <p:nvPr/>
        </p:nvSpPr>
        <p:spPr bwMode="auto">
          <a:xfrm rot="1380222" flipH="1">
            <a:off x="5319713" y="3700463"/>
            <a:ext cx="582612" cy="323850"/>
          </a:xfrm>
          <a:prstGeom prst="leftArrow">
            <a:avLst>
              <a:gd name="adj1" fmla="val 50000"/>
              <a:gd name="adj2" fmla="val 4497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250825" y="4178300"/>
            <a:ext cx="4092575" cy="2144713"/>
          </a:xfrm>
          <a:prstGeom prst="rect">
            <a:avLst/>
          </a:prstGeom>
          <a:solidFill>
            <a:srgbClr val="97FF9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тексты 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.txt</a:t>
            </a:r>
            <a:r>
              <a:rPr lang="ru-RU" sz="2200" dirty="0"/>
              <a:t>)</a:t>
            </a:r>
            <a:endParaRPr lang="en-US" sz="2200" dirty="0"/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документы 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.doc</a:t>
            </a:r>
            <a:r>
              <a:rPr lang="ru-RU" sz="2200" b="1" dirty="0">
                <a:latin typeface="Courier New" pitchFamily="49" charset="0"/>
              </a:rPr>
              <a:t>,</a:t>
            </a:r>
            <a:r>
              <a:rPr lang="ru-RU" sz="2200" b="1" dirty="0">
                <a:latin typeface="+mj-lt"/>
              </a:rPr>
              <a:t> 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</a:t>
            </a:r>
            <a:r>
              <a:rPr lang="en-US" sz="2200" b="1" dirty="0" err="1">
                <a:latin typeface="Courier New" pitchFamily="49" charset="0"/>
              </a:rPr>
              <a:t>xls</a:t>
            </a:r>
            <a:r>
              <a:rPr lang="ru-RU" sz="2200" dirty="0"/>
              <a:t>)</a:t>
            </a:r>
            <a:endParaRPr lang="en-US" sz="2200" dirty="0"/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несжатые рисунки 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.bmp</a:t>
            </a:r>
            <a:r>
              <a:rPr lang="ru-RU" sz="2200" dirty="0"/>
              <a:t>)</a:t>
            </a:r>
            <a:endParaRPr lang="en-US" sz="2200" dirty="0"/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несжатый звук </a:t>
            </a:r>
            <a:r>
              <a:rPr lang="en-US" sz="2200" dirty="0"/>
              <a:t>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.wav</a:t>
            </a:r>
            <a:r>
              <a:rPr lang="en-US" sz="2200" dirty="0"/>
              <a:t>)</a:t>
            </a:r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несжатое видео </a:t>
            </a:r>
            <a:r>
              <a:rPr lang="en-US" sz="2200" dirty="0"/>
              <a:t>(</a:t>
            </a:r>
            <a:r>
              <a:rPr lang="ru-RU" sz="2200" b="1" dirty="0">
                <a:latin typeface="Courier New" pitchFamily="49" charset="0"/>
              </a:rPr>
              <a:t>*</a:t>
            </a:r>
            <a:r>
              <a:rPr lang="en-US" sz="2200" b="1" dirty="0">
                <a:latin typeface="Courier New" pitchFamily="49" charset="0"/>
              </a:rPr>
              <a:t>.</a:t>
            </a:r>
            <a:r>
              <a:rPr lang="en-US" sz="2200" b="1" dirty="0" err="1">
                <a:latin typeface="Courier New" pitchFamily="49" charset="0"/>
              </a:rPr>
              <a:t>avi</a:t>
            </a:r>
            <a:r>
              <a:rPr lang="en-US" sz="2200" dirty="0"/>
              <a:t>)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26940D2-712D-4B51-B4D8-85649398ED6F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1024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Самораспаковывающиеся архивы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74650" y="801688"/>
            <a:ext cx="84232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en-US" sz="2400" b="1">
                <a:solidFill>
                  <a:schemeClr val="accent2"/>
                </a:solidFill>
              </a:rPr>
              <a:t>SFX-</a:t>
            </a:r>
            <a:r>
              <a:rPr lang="ru-RU" sz="2400" b="1">
                <a:solidFill>
                  <a:schemeClr val="accent2"/>
                </a:solidFill>
              </a:rPr>
              <a:t>архив (англ. </a:t>
            </a:r>
            <a:r>
              <a:rPr lang="en-US" sz="2400" b="1" i="1">
                <a:solidFill>
                  <a:schemeClr val="accent2"/>
                </a:solidFill>
              </a:rPr>
              <a:t>SelF eXtracting – </a:t>
            </a:r>
            <a:r>
              <a:rPr lang="ru-RU" sz="2400" b="1" i="1">
                <a:solidFill>
                  <a:schemeClr val="accent2"/>
                </a:solidFill>
              </a:rPr>
              <a:t>самораспако-вывающийся</a:t>
            </a:r>
            <a:r>
              <a:rPr lang="ru-RU" sz="2400" b="1">
                <a:solidFill>
                  <a:schemeClr val="accent2"/>
                </a:solidFill>
              </a:rPr>
              <a:t>)</a:t>
            </a:r>
            <a:r>
              <a:rPr lang="ru-RU" sz="2400"/>
              <a:t> – это файл с расширением </a:t>
            </a:r>
            <a:r>
              <a:rPr lang="en-US" sz="2400" b="1"/>
              <a:t>*.exe</a:t>
            </a:r>
            <a:r>
              <a:rPr lang="en-US" sz="2400"/>
              <a:t>, </a:t>
            </a:r>
            <a:r>
              <a:rPr lang="ru-RU" sz="2400"/>
              <a:t>который содержит сжатые данные и программу распаковки (около 15 Кб).</a:t>
            </a:r>
          </a:p>
        </p:txBody>
      </p:sp>
      <p:grpSp>
        <p:nvGrpSpPr>
          <p:cNvPr id="10246" name="Group 7"/>
          <p:cNvGrpSpPr>
            <a:grpSpLocks noChangeAspect="1"/>
          </p:cNvGrpSpPr>
          <p:nvPr/>
        </p:nvGrpSpPr>
        <p:grpSpPr bwMode="auto">
          <a:xfrm>
            <a:off x="579438" y="2554288"/>
            <a:ext cx="376237" cy="376237"/>
            <a:chOff x="2816" y="2458"/>
            <a:chExt cx="1728" cy="1728"/>
          </a:xfrm>
        </p:grpSpPr>
        <p:sp>
          <p:nvSpPr>
            <p:cNvPr id="10252" name="Oval 8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0253" name="Group 9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10255" name="Rectangle 10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256" name="Rectangle 11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0254" name="Freeform 12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47" name="Rectangle 13"/>
          <p:cNvSpPr>
            <a:spLocks noChangeArrowheads="1"/>
          </p:cNvSpPr>
          <p:nvPr/>
        </p:nvSpPr>
        <p:spPr bwMode="auto">
          <a:xfrm>
            <a:off x="1009650" y="2506663"/>
            <a:ext cx="81724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rgbClr val="00B050"/>
              </a:buClr>
              <a:buFont typeface="Wingdings" pitchFamily="2" charset="2"/>
              <a:buChar char="§"/>
            </a:pPr>
            <a:r>
              <a:rPr lang="ru-RU" sz="2400"/>
              <a:t>для распаковки не нужен архиватор</a:t>
            </a:r>
          </a:p>
          <a:p>
            <a:pPr marL="342900" indent="-342900">
              <a:buClr>
                <a:srgbClr val="00B050"/>
              </a:buClr>
              <a:buFont typeface="Wingdings" pitchFamily="2" charset="2"/>
              <a:buChar char="§"/>
            </a:pPr>
            <a:r>
              <a:rPr lang="ru-RU" sz="2400"/>
              <a:t>может распаковать неквалифицированный пользователь</a:t>
            </a:r>
          </a:p>
        </p:txBody>
      </p:sp>
      <p:grpSp>
        <p:nvGrpSpPr>
          <p:cNvPr id="10248" name="Group 15"/>
          <p:cNvGrpSpPr>
            <a:grpSpLocks noChangeAspect="1"/>
          </p:cNvGrpSpPr>
          <p:nvPr/>
        </p:nvGrpSpPr>
        <p:grpSpPr bwMode="auto">
          <a:xfrm>
            <a:off x="609600" y="3719513"/>
            <a:ext cx="376238" cy="376237"/>
            <a:chOff x="552" y="2523"/>
            <a:chExt cx="1728" cy="1728"/>
          </a:xfrm>
        </p:grpSpPr>
        <p:sp>
          <p:nvSpPr>
            <p:cNvPr id="10250" name="Oval 16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51" name="Rectangle 17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249" name="Rectangle 18"/>
          <p:cNvSpPr>
            <a:spLocks noChangeArrowheads="1"/>
          </p:cNvSpPr>
          <p:nvPr/>
        </p:nvSpPr>
        <p:spPr bwMode="auto">
          <a:xfrm>
            <a:off x="1008063" y="3829050"/>
            <a:ext cx="56896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400"/>
              <a:t>увеличение размера файла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2400"/>
              <a:t>опасность заражения вирусами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8006EB0-ACC5-420F-A783-47F2936A3781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1126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Многотомные архивы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74650" y="801688"/>
            <a:ext cx="8423275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spcBef>
                <a:spcPts val="12500"/>
              </a:spcBef>
              <a:tabLst>
                <a:tab pos="628650" algn="l"/>
                <a:tab pos="1081088" algn="l"/>
                <a:tab pos="1884363" algn="l"/>
              </a:tabLst>
            </a:pPr>
            <a:r>
              <a:rPr lang="ru-RU" sz="2200" b="1">
                <a:solidFill>
                  <a:schemeClr val="accent2"/>
                </a:solidFill>
              </a:rPr>
              <a:t>Многотомный архив</a:t>
            </a:r>
            <a:r>
              <a:rPr lang="ru-RU" sz="2200"/>
              <a:t> – это архив, разбитый на несколько частей. </a:t>
            </a:r>
            <a:r>
              <a:rPr lang="ru-RU" sz="2200" b="1"/>
              <a:t>Цели:</a:t>
            </a:r>
          </a:p>
          <a:p>
            <a:pPr marL="898525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200"/>
              <a:t>перенос через дискеты</a:t>
            </a:r>
          </a:p>
          <a:p>
            <a:pPr marL="898525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200"/>
              <a:t>удобство скачивания через Интернет</a:t>
            </a:r>
          </a:p>
          <a:p>
            <a:pPr marL="176213" indent="-176213" defTabSz="2058988">
              <a:spcBef>
                <a:spcPct val="50000"/>
              </a:spcBef>
              <a:tabLst>
                <a:tab pos="628650" algn="l"/>
                <a:tab pos="1081088" algn="l"/>
                <a:tab pos="1884363" algn="l"/>
              </a:tabLst>
            </a:pPr>
            <a:r>
              <a:rPr lang="ru-RU" sz="2200" b="1"/>
              <a:t>	</a:t>
            </a:r>
            <a:r>
              <a:rPr lang="en-US" sz="2200" b="1" i="1"/>
              <a:t>WinRAR</a:t>
            </a:r>
            <a:r>
              <a:rPr lang="ru-RU" sz="2200" b="1"/>
              <a:t>:</a:t>
            </a:r>
          </a:p>
          <a:p>
            <a:pPr marL="898525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en-US" sz="2200" b="1">
                <a:latin typeface="Courier New" pitchFamily="49" charset="0"/>
              </a:rPr>
              <a:t>abc.part1.rar, abc.part2.rar, </a:t>
            </a:r>
            <a:r>
              <a:rPr lang="en-US" sz="2200"/>
              <a:t>….</a:t>
            </a:r>
            <a:endParaRPr lang="ru-RU" sz="2200"/>
          </a:p>
          <a:p>
            <a:pPr marL="898525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ru-RU" sz="2200"/>
              <a:t>многотомный </a:t>
            </a:r>
            <a:r>
              <a:rPr lang="en-US" sz="2200"/>
              <a:t>SFX-</a:t>
            </a:r>
            <a:r>
              <a:rPr lang="ru-RU" sz="2200"/>
              <a:t>архив</a:t>
            </a:r>
            <a:r>
              <a:rPr lang="en-US" sz="2200"/>
              <a:t>: </a:t>
            </a:r>
            <a:r>
              <a:rPr lang="en-US" sz="2200" b="1">
                <a:latin typeface="Courier New" pitchFamily="49" charset="0"/>
              </a:rPr>
              <a:t>abc.part1.exe, abc.part2.rar,</a:t>
            </a:r>
            <a:r>
              <a:rPr lang="en-US" sz="2200"/>
              <a:t> ….</a:t>
            </a:r>
          </a:p>
          <a:p>
            <a:pPr marL="176213" indent="-176213" defTabSz="2058988">
              <a:spcBef>
                <a:spcPct val="50000"/>
              </a:spcBef>
              <a:tabLst>
                <a:tab pos="628650" algn="l"/>
                <a:tab pos="1081088" algn="l"/>
                <a:tab pos="1884363" algn="l"/>
              </a:tabLst>
            </a:pPr>
            <a:r>
              <a:rPr lang="ru-RU" sz="2200" b="1" i="1"/>
              <a:t>   </a:t>
            </a:r>
            <a:r>
              <a:rPr lang="en-US" sz="2200" b="1" i="1"/>
              <a:t>7Zip</a:t>
            </a:r>
            <a:r>
              <a:rPr lang="ru-RU" sz="2200" b="1"/>
              <a:t>:</a:t>
            </a:r>
          </a:p>
          <a:p>
            <a:pPr marL="898525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en-US" sz="2200" b="1">
                <a:latin typeface="Courier New" pitchFamily="49" charset="0"/>
              </a:rPr>
              <a:t>abc.zip.001, abc.zip.002, </a:t>
            </a:r>
            <a:r>
              <a:rPr lang="en-US" sz="2200"/>
              <a:t>….</a:t>
            </a:r>
          </a:p>
          <a:p>
            <a:pPr marL="898525" lvl="1" indent="-266700" defTabSz="2058988">
              <a:buFont typeface="Wingdings" pitchFamily="2" charset="2"/>
              <a:buChar char="§"/>
              <a:tabLst>
                <a:tab pos="628650" algn="l"/>
                <a:tab pos="1081088" algn="l"/>
                <a:tab pos="1884363" algn="l"/>
              </a:tabLst>
            </a:pPr>
            <a:r>
              <a:rPr lang="en-US" sz="2200" b="1">
                <a:latin typeface="Courier New" pitchFamily="49" charset="0"/>
              </a:rPr>
              <a:t>abc.7z.001, abc.7z.002, </a:t>
            </a:r>
            <a:r>
              <a:rPr lang="en-US" sz="2200"/>
              <a:t>….</a:t>
            </a:r>
            <a:endParaRPr lang="ru-RU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C059E902-DE86-4EC5-9A3A-622D6CF86274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229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Архивы с паролем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74650" y="806450"/>
            <a:ext cx="84232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400" b="1">
                <a:solidFill>
                  <a:schemeClr val="accent2"/>
                </a:solidFill>
              </a:rPr>
              <a:t>Пароль</a:t>
            </a:r>
            <a:r>
              <a:rPr lang="ru-RU" sz="2400"/>
              <a:t> –</a:t>
            </a:r>
            <a:r>
              <a:rPr lang="en-US" sz="2400"/>
              <a:t> </a:t>
            </a:r>
            <a:r>
              <a:rPr lang="ru-RU" sz="2400"/>
              <a:t>это секретный набор символов, предназначенный для подтверждения личности.</a:t>
            </a:r>
          </a:p>
        </p:txBody>
      </p:sp>
      <p:grpSp>
        <p:nvGrpSpPr>
          <p:cNvPr id="12294" name="Group 74"/>
          <p:cNvGrpSpPr>
            <a:grpSpLocks/>
          </p:cNvGrpSpPr>
          <p:nvPr/>
        </p:nvGrpSpPr>
        <p:grpSpPr bwMode="auto">
          <a:xfrm>
            <a:off x="1290638" y="1708150"/>
            <a:ext cx="5653087" cy="663575"/>
            <a:chOff x="627" y="2445"/>
            <a:chExt cx="3561" cy="418"/>
          </a:xfrm>
        </p:grpSpPr>
        <p:sp>
          <p:nvSpPr>
            <p:cNvPr id="12310" name="Text Box 72"/>
            <p:cNvSpPr txBox="1">
              <a:spLocks noChangeArrowheads="1"/>
            </p:cNvSpPr>
            <p:nvPr/>
          </p:nvSpPr>
          <p:spPr bwMode="auto">
            <a:xfrm>
              <a:off x="921" y="2512"/>
              <a:ext cx="3267" cy="296"/>
            </a:xfrm>
            <a:prstGeom prst="rect">
              <a:avLst/>
            </a:prstGeom>
            <a:solidFill>
              <a:srgbClr val="D1D1FF"/>
            </a:solidFill>
            <a:ln w="127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ru-RU" sz="2400" b="1"/>
                <a:t>  Пароль в архиве не хранится!</a:t>
              </a:r>
            </a:p>
          </p:txBody>
        </p:sp>
        <p:sp>
          <p:nvSpPr>
            <p:cNvPr id="12311" name="Oval 73"/>
            <p:cNvSpPr>
              <a:spLocks noChangeArrowheads="1"/>
            </p:cNvSpPr>
            <p:nvPr/>
          </p:nvSpPr>
          <p:spPr bwMode="auto">
            <a:xfrm>
              <a:off x="627" y="2445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sz="4400" b="1">
                  <a:solidFill>
                    <a:schemeClr val="bg1"/>
                  </a:solidFill>
                  <a:latin typeface="Arial Black" pitchFamily="34" charset="0"/>
                </a:rPr>
                <a:t>!</a:t>
              </a:r>
            </a:p>
          </p:txBody>
        </p:sp>
      </p:grpSp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2962275" y="3565525"/>
            <a:ext cx="1801813" cy="1514475"/>
          </a:xfrm>
          <a:prstGeom prst="rect">
            <a:avLst/>
          </a:prstGeom>
          <a:solidFill>
            <a:srgbClr val="E6E6FF"/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441325" y="2670175"/>
            <a:ext cx="2600325" cy="812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000" dirty="0"/>
              <a:t>зашифрованный</a:t>
            </a:r>
          </a:p>
          <a:p>
            <a:pPr algn="ctr">
              <a:defRPr/>
            </a:pPr>
            <a:r>
              <a:rPr lang="ru-RU" sz="2000" dirty="0"/>
              <a:t>архив</a:t>
            </a:r>
          </a:p>
        </p:txBody>
      </p:sp>
      <p:grpSp>
        <p:nvGrpSpPr>
          <p:cNvPr id="12297" name="Group 32"/>
          <p:cNvGrpSpPr>
            <a:grpSpLocks/>
          </p:cNvGrpSpPr>
          <p:nvPr/>
        </p:nvGrpSpPr>
        <p:grpSpPr bwMode="auto">
          <a:xfrm>
            <a:off x="3084513" y="3636963"/>
            <a:ext cx="1184275" cy="1103312"/>
            <a:chOff x="3271" y="1419"/>
            <a:chExt cx="746" cy="695"/>
          </a:xfrm>
        </p:grpSpPr>
        <p:sp>
          <p:nvSpPr>
            <p:cNvPr id="12304" name="Freeform 8"/>
            <p:cNvSpPr>
              <a:spLocks/>
            </p:cNvSpPr>
            <p:nvPr/>
          </p:nvSpPr>
          <p:spPr bwMode="auto">
            <a:xfrm>
              <a:off x="3455" y="1419"/>
              <a:ext cx="551" cy="188"/>
            </a:xfrm>
            <a:custGeom>
              <a:avLst/>
              <a:gdLst>
                <a:gd name="T0" fmla="*/ 0 w 551"/>
                <a:gd name="T1" fmla="*/ 0 h 188"/>
                <a:gd name="T2" fmla="*/ 551 w 551"/>
                <a:gd name="T3" fmla="*/ 0 h 188"/>
                <a:gd name="T4" fmla="*/ 363 w 551"/>
                <a:gd name="T5" fmla="*/ 188 h 188"/>
                <a:gd name="T6" fmla="*/ 183 w 551"/>
                <a:gd name="T7" fmla="*/ 188 h 188"/>
                <a:gd name="T8" fmla="*/ 0 w 551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1"/>
                <a:gd name="T16" fmla="*/ 0 h 188"/>
                <a:gd name="T17" fmla="*/ 551 w 551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1" h="188">
                  <a:moveTo>
                    <a:pt x="0" y="0"/>
                  </a:moveTo>
                  <a:lnTo>
                    <a:pt x="551" y="0"/>
                  </a:lnTo>
                  <a:lnTo>
                    <a:pt x="363" y="188"/>
                  </a:lnTo>
                  <a:lnTo>
                    <a:pt x="183" y="18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05" name="Freeform 9"/>
            <p:cNvSpPr>
              <a:spLocks/>
            </p:cNvSpPr>
            <p:nvPr/>
          </p:nvSpPr>
          <p:spPr bwMode="auto">
            <a:xfrm>
              <a:off x="3566" y="1604"/>
              <a:ext cx="320" cy="265"/>
            </a:xfrm>
            <a:custGeom>
              <a:avLst/>
              <a:gdLst>
                <a:gd name="T0" fmla="*/ 75 w 320"/>
                <a:gd name="T1" fmla="*/ 0 h 265"/>
                <a:gd name="T2" fmla="*/ 249 w 320"/>
                <a:gd name="T3" fmla="*/ 0 h 265"/>
                <a:gd name="T4" fmla="*/ 320 w 320"/>
                <a:gd name="T5" fmla="*/ 71 h 265"/>
                <a:gd name="T6" fmla="*/ 320 w 320"/>
                <a:gd name="T7" fmla="*/ 214 h 265"/>
                <a:gd name="T8" fmla="*/ 231 w 320"/>
                <a:gd name="T9" fmla="*/ 265 h 265"/>
                <a:gd name="T10" fmla="*/ 60 w 320"/>
                <a:gd name="T11" fmla="*/ 265 h 265"/>
                <a:gd name="T12" fmla="*/ 0 w 320"/>
                <a:gd name="T13" fmla="*/ 205 h 265"/>
                <a:gd name="T14" fmla="*/ 0 w 320"/>
                <a:gd name="T15" fmla="*/ 72 h 265"/>
                <a:gd name="T16" fmla="*/ 75 w 320"/>
                <a:gd name="T17" fmla="*/ 0 h 26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20"/>
                <a:gd name="T28" fmla="*/ 0 h 265"/>
                <a:gd name="T29" fmla="*/ 320 w 320"/>
                <a:gd name="T30" fmla="*/ 265 h 26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20" h="265">
                  <a:moveTo>
                    <a:pt x="75" y="0"/>
                  </a:moveTo>
                  <a:lnTo>
                    <a:pt x="249" y="0"/>
                  </a:lnTo>
                  <a:lnTo>
                    <a:pt x="320" y="71"/>
                  </a:lnTo>
                  <a:lnTo>
                    <a:pt x="320" y="214"/>
                  </a:lnTo>
                  <a:lnTo>
                    <a:pt x="231" y="265"/>
                  </a:lnTo>
                  <a:lnTo>
                    <a:pt x="60" y="265"/>
                  </a:lnTo>
                  <a:lnTo>
                    <a:pt x="0" y="205"/>
                  </a:lnTo>
                  <a:lnTo>
                    <a:pt x="0" y="72"/>
                  </a:lnTo>
                  <a:lnTo>
                    <a:pt x="75" y="0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595959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06" name="Freeform 10"/>
            <p:cNvSpPr>
              <a:spLocks/>
            </p:cNvSpPr>
            <p:nvPr/>
          </p:nvSpPr>
          <p:spPr bwMode="auto">
            <a:xfrm>
              <a:off x="3607" y="1863"/>
              <a:ext cx="300" cy="251"/>
            </a:xfrm>
            <a:custGeom>
              <a:avLst/>
              <a:gdLst>
                <a:gd name="T0" fmla="*/ 18 w 300"/>
                <a:gd name="T1" fmla="*/ 5 h 251"/>
                <a:gd name="T2" fmla="*/ 0 w 300"/>
                <a:gd name="T3" fmla="*/ 36 h 251"/>
                <a:gd name="T4" fmla="*/ 0 w 300"/>
                <a:gd name="T5" fmla="*/ 125 h 251"/>
                <a:gd name="T6" fmla="*/ 52 w 300"/>
                <a:gd name="T7" fmla="*/ 215 h 251"/>
                <a:gd name="T8" fmla="*/ 114 w 300"/>
                <a:gd name="T9" fmla="*/ 251 h 251"/>
                <a:gd name="T10" fmla="*/ 270 w 300"/>
                <a:gd name="T11" fmla="*/ 251 h 251"/>
                <a:gd name="T12" fmla="*/ 300 w 300"/>
                <a:gd name="T13" fmla="*/ 200 h 251"/>
                <a:gd name="T14" fmla="*/ 300 w 300"/>
                <a:gd name="T15" fmla="*/ 90 h 251"/>
                <a:gd name="T16" fmla="*/ 198 w 300"/>
                <a:gd name="T17" fmla="*/ 0 h 251"/>
                <a:gd name="T18" fmla="*/ 18 w 300"/>
                <a:gd name="T19" fmla="*/ 5 h 25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0"/>
                <a:gd name="T31" fmla="*/ 0 h 251"/>
                <a:gd name="T32" fmla="*/ 300 w 300"/>
                <a:gd name="T33" fmla="*/ 251 h 25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0" h="251">
                  <a:moveTo>
                    <a:pt x="18" y="5"/>
                  </a:moveTo>
                  <a:lnTo>
                    <a:pt x="0" y="36"/>
                  </a:lnTo>
                  <a:lnTo>
                    <a:pt x="0" y="125"/>
                  </a:lnTo>
                  <a:lnTo>
                    <a:pt x="52" y="215"/>
                  </a:lnTo>
                  <a:lnTo>
                    <a:pt x="114" y="251"/>
                  </a:lnTo>
                  <a:lnTo>
                    <a:pt x="270" y="251"/>
                  </a:lnTo>
                  <a:lnTo>
                    <a:pt x="300" y="200"/>
                  </a:lnTo>
                  <a:lnTo>
                    <a:pt x="300" y="90"/>
                  </a:lnTo>
                  <a:lnTo>
                    <a:pt x="198" y="0"/>
                  </a:lnTo>
                  <a:lnTo>
                    <a:pt x="18" y="5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07" name="Freeform 11"/>
            <p:cNvSpPr>
              <a:spLocks/>
            </p:cNvSpPr>
            <p:nvPr/>
          </p:nvSpPr>
          <p:spPr bwMode="auto">
            <a:xfrm>
              <a:off x="3807" y="1819"/>
              <a:ext cx="210" cy="246"/>
            </a:xfrm>
            <a:custGeom>
              <a:avLst/>
              <a:gdLst>
                <a:gd name="T0" fmla="*/ 95 w 210"/>
                <a:gd name="T1" fmla="*/ 246 h 246"/>
                <a:gd name="T2" fmla="*/ 138 w 210"/>
                <a:gd name="T3" fmla="*/ 220 h 246"/>
                <a:gd name="T4" fmla="*/ 190 w 210"/>
                <a:gd name="T5" fmla="*/ 220 h 246"/>
                <a:gd name="T6" fmla="*/ 208 w 210"/>
                <a:gd name="T7" fmla="*/ 187 h 246"/>
                <a:gd name="T8" fmla="*/ 210 w 210"/>
                <a:gd name="T9" fmla="*/ 71 h 246"/>
                <a:gd name="T10" fmla="*/ 189 w 210"/>
                <a:gd name="T11" fmla="*/ 44 h 246"/>
                <a:gd name="T12" fmla="*/ 138 w 210"/>
                <a:gd name="T13" fmla="*/ 45 h 246"/>
                <a:gd name="T14" fmla="*/ 75 w 210"/>
                <a:gd name="T15" fmla="*/ 0 h 246"/>
                <a:gd name="T16" fmla="*/ 0 w 210"/>
                <a:gd name="T17" fmla="*/ 43 h 246"/>
                <a:gd name="T18" fmla="*/ 98 w 210"/>
                <a:gd name="T19" fmla="*/ 139 h 246"/>
                <a:gd name="T20" fmla="*/ 95 w 210"/>
                <a:gd name="T21" fmla="*/ 246 h 24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0"/>
                <a:gd name="T34" fmla="*/ 0 h 246"/>
                <a:gd name="T35" fmla="*/ 210 w 210"/>
                <a:gd name="T36" fmla="*/ 246 h 24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0" h="246">
                  <a:moveTo>
                    <a:pt x="95" y="246"/>
                  </a:moveTo>
                  <a:lnTo>
                    <a:pt x="138" y="220"/>
                  </a:lnTo>
                  <a:lnTo>
                    <a:pt x="190" y="220"/>
                  </a:lnTo>
                  <a:lnTo>
                    <a:pt x="208" y="187"/>
                  </a:lnTo>
                  <a:lnTo>
                    <a:pt x="210" y="71"/>
                  </a:lnTo>
                  <a:lnTo>
                    <a:pt x="189" y="44"/>
                  </a:lnTo>
                  <a:lnTo>
                    <a:pt x="138" y="45"/>
                  </a:lnTo>
                  <a:lnTo>
                    <a:pt x="75" y="0"/>
                  </a:lnTo>
                  <a:lnTo>
                    <a:pt x="0" y="43"/>
                  </a:lnTo>
                  <a:lnTo>
                    <a:pt x="98" y="139"/>
                  </a:lnTo>
                  <a:lnTo>
                    <a:pt x="95" y="246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08" name="AutoShape 12"/>
            <p:cNvSpPr>
              <a:spLocks noChangeArrowheads="1"/>
            </p:cNvSpPr>
            <p:nvPr/>
          </p:nvSpPr>
          <p:spPr bwMode="auto">
            <a:xfrm>
              <a:off x="3271" y="1673"/>
              <a:ext cx="154" cy="154"/>
            </a:xfrm>
            <a:prstGeom prst="octagon">
              <a:avLst>
                <a:gd name="adj" fmla="val 2928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9" name="Freeform 13"/>
            <p:cNvSpPr>
              <a:spLocks/>
            </p:cNvSpPr>
            <p:nvPr/>
          </p:nvSpPr>
          <p:spPr bwMode="auto">
            <a:xfrm>
              <a:off x="3424" y="1676"/>
              <a:ext cx="337" cy="140"/>
            </a:xfrm>
            <a:custGeom>
              <a:avLst/>
              <a:gdLst>
                <a:gd name="T0" fmla="*/ 0 w 337"/>
                <a:gd name="T1" fmla="*/ 13 h 154"/>
                <a:gd name="T2" fmla="*/ 173 w 337"/>
                <a:gd name="T3" fmla="*/ 13 h 154"/>
                <a:gd name="T4" fmla="*/ 215 w 337"/>
                <a:gd name="T5" fmla="*/ 0 h 154"/>
                <a:gd name="T6" fmla="*/ 296 w 337"/>
                <a:gd name="T7" fmla="*/ 0 h 154"/>
                <a:gd name="T8" fmla="*/ 337 w 337"/>
                <a:gd name="T9" fmla="*/ 12 h 154"/>
                <a:gd name="T10" fmla="*/ 337 w 337"/>
                <a:gd name="T11" fmla="*/ 34 h 154"/>
                <a:gd name="T12" fmla="*/ 299 w 337"/>
                <a:gd name="T13" fmla="*/ 45 h 154"/>
                <a:gd name="T14" fmla="*/ 213 w 337"/>
                <a:gd name="T15" fmla="*/ 45 h 154"/>
                <a:gd name="T16" fmla="*/ 183 w 337"/>
                <a:gd name="T17" fmla="*/ 36 h 154"/>
                <a:gd name="T18" fmla="*/ 3 w 337"/>
                <a:gd name="T19" fmla="*/ 36 h 154"/>
                <a:gd name="T20" fmla="*/ 0 w 337"/>
                <a:gd name="T21" fmla="*/ 13 h 15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7"/>
                <a:gd name="T34" fmla="*/ 0 h 154"/>
                <a:gd name="T35" fmla="*/ 337 w 337"/>
                <a:gd name="T36" fmla="*/ 154 h 15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7" h="154">
                  <a:moveTo>
                    <a:pt x="0" y="42"/>
                  </a:moveTo>
                  <a:lnTo>
                    <a:pt x="173" y="42"/>
                  </a:lnTo>
                  <a:lnTo>
                    <a:pt x="215" y="0"/>
                  </a:lnTo>
                  <a:lnTo>
                    <a:pt x="296" y="0"/>
                  </a:lnTo>
                  <a:lnTo>
                    <a:pt x="337" y="41"/>
                  </a:lnTo>
                  <a:lnTo>
                    <a:pt x="337" y="116"/>
                  </a:lnTo>
                  <a:lnTo>
                    <a:pt x="299" y="154"/>
                  </a:lnTo>
                  <a:lnTo>
                    <a:pt x="213" y="154"/>
                  </a:lnTo>
                  <a:lnTo>
                    <a:pt x="183" y="124"/>
                  </a:lnTo>
                  <a:lnTo>
                    <a:pt x="3" y="124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298" name="Rectangle 17"/>
          <p:cNvSpPr>
            <a:spLocks noChangeArrowheads="1"/>
          </p:cNvSpPr>
          <p:nvPr/>
        </p:nvSpPr>
        <p:spPr bwMode="auto">
          <a:xfrm>
            <a:off x="3305175" y="4702175"/>
            <a:ext cx="11636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архиватор</a:t>
            </a:r>
          </a:p>
        </p:txBody>
      </p:sp>
      <p:sp>
        <p:nvSpPr>
          <p:cNvPr id="32" name="Стрелка вправо 31"/>
          <p:cNvSpPr/>
          <p:nvPr/>
        </p:nvSpPr>
        <p:spPr>
          <a:xfrm>
            <a:off x="4767263" y="4389438"/>
            <a:ext cx="2259012" cy="58737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</a:rPr>
              <a:t>Привет, Вася!</a:t>
            </a:r>
          </a:p>
        </p:txBody>
      </p:sp>
      <p:sp>
        <p:nvSpPr>
          <p:cNvPr id="33" name="Стрелка углом 32"/>
          <p:cNvSpPr/>
          <p:nvPr/>
        </p:nvSpPr>
        <p:spPr>
          <a:xfrm rot="5400000">
            <a:off x="3098800" y="2901950"/>
            <a:ext cx="582613" cy="696913"/>
          </a:xfrm>
          <a:prstGeom prst="bentArrow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Стрелка углом 33"/>
          <p:cNvSpPr/>
          <p:nvPr/>
        </p:nvSpPr>
        <p:spPr>
          <a:xfrm rot="16200000" flipH="1">
            <a:off x="3823493" y="2901157"/>
            <a:ext cx="582613" cy="698500"/>
          </a:xfrm>
          <a:prstGeom prst="bentArrow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4424363" y="2733675"/>
            <a:ext cx="1198562" cy="5588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000" dirty="0"/>
              <a:t>пароль</a:t>
            </a:r>
          </a:p>
        </p:txBody>
      </p:sp>
      <p:sp>
        <p:nvSpPr>
          <p:cNvPr id="36" name="AutoShape 12"/>
          <p:cNvSpPr>
            <a:spLocks noChangeArrowheads="1"/>
          </p:cNvSpPr>
          <p:nvPr/>
        </p:nvSpPr>
        <p:spPr bwMode="auto">
          <a:xfrm>
            <a:off x="6545263" y="2949575"/>
            <a:ext cx="1958975" cy="1104900"/>
          </a:xfrm>
          <a:prstGeom prst="wedgeRoundRectCallout">
            <a:avLst>
              <a:gd name="adj1" fmla="val -21534"/>
              <a:gd name="adj2" fmla="val 107509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2000" dirty="0"/>
              <a:t>Совпала контрольная сумма</a:t>
            </a:r>
            <a:r>
              <a:rPr lang="en-US" sz="2000" dirty="0"/>
              <a:t>?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487AA160-6BFC-4C00-8F11-D1E01134A43E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331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Как составить пароль?</a:t>
            </a: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374650" y="806450"/>
            <a:ext cx="84232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  <a:defRPr/>
            </a:pPr>
            <a:r>
              <a:rPr lang="ru-RU" sz="2400" b="1" dirty="0">
                <a:solidFill>
                  <a:schemeClr val="accent2"/>
                </a:solidFill>
              </a:rPr>
              <a:t>Методы взлома:</a:t>
            </a:r>
            <a:endParaRPr lang="ru-RU" sz="2400" dirty="0"/>
          </a:p>
          <a:p>
            <a:pPr marL="720725" indent="-457200" defTabSz="2058988">
              <a:buFont typeface="+mj-lt"/>
              <a:buAutoNum type="arabicParenR"/>
              <a:tabLst>
                <a:tab pos="628650" algn="l"/>
                <a:tab pos="1081088" algn="l"/>
                <a:tab pos="1884363" algn="l"/>
              </a:tabLst>
              <a:defRPr/>
            </a:pPr>
            <a:r>
              <a:rPr lang="ru-RU" sz="2400" dirty="0"/>
              <a:t>догадаться (зная автора)</a:t>
            </a:r>
          </a:p>
          <a:p>
            <a:pPr marL="720725" indent="-457200" defTabSz="2058988">
              <a:buFont typeface="+mj-lt"/>
              <a:buAutoNum type="arabicParenR"/>
              <a:tabLst>
                <a:tab pos="628650" algn="l"/>
                <a:tab pos="1081088" algn="l"/>
                <a:tab pos="1884363" algn="l"/>
              </a:tabLst>
              <a:defRPr/>
            </a:pPr>
            <a:r>
              <a:rPr lang="ru-RU" sz="2400" dirty="0"/>
              <a:t>перебор по словарю</a:t>
            </a:r>
          </a:p>
          <a:p>
            <a:pPr marL="720725" indent="-457200" defTabSz="2058988">
              <a:buFont typeface="+mj-lt"/>
              <a:buAutoNum type="arabicParenR"/>
              <a:tabLst>
                <a:tab pos="628650" algn="l"/>
                <a:tab pos="1081088" algn="l"/>
                <a:tab pos="1884363" algn="l"/>
              </a:tabLst>
              <a:defRPr/>
            </a:pPr>
            <a:r>
              <a:rPr lang="ru-RU" sz="2400" dirty="0"/>
              <a:t>полный перебор вариантов</a:t>
            </a:r>
          </a:p>
          <a:p>
            <a:pPr marL="720725" indent="-457200" defTabSz="2058988">
              <a:buFont typeface="+mj-lt"/>
              <a:buAutoNum type="arabicParenR"/>
              <a:tabLst>
                <a:tab pos="628650" algn="l"/>
                <a:tab pos="1081088" algn="l"/>
                <a:tab pos="1884363" algn="l"/>
              </a:tabLst>
              <a:defRPr/>
            </a:pPr>
            <a:r>
              <a:rPr lang="ru-RU" sz="2400" dirty="0"/>
              <a:t>…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784600" y="2555875"/>
            <a:ext cx="1330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Пароли</a:t>
            </a:r>
          </a:p>
        </p:txBody>
      </p:sp>
      <p:sp>
        <p:nvSpPr>
          <p:cNvPr id="13319" name="AutoShape 9"/>
          <p:cNvSpPr>
            <a:spLocks noChangeArrowheads="1"/>
          </p:cNvSpPr>
          <p:nvPr/>
        </p:nvSpPr>
        <p:spPr bwMode="auto">
          <a:xfrm>
            <a:off x="1603375" y="3271838"/>
            <a:ext cx="1662113" cy="388937"/>
          </a:xfrm>
          <a:prstGeom prst="roundRect">
            <a:avLst>
              <a:gd name="adj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хорошие</a:t>
            </a:r>
          </a:p>
        </p:txBody>
      </p:sp>
      <p:sp>
        <p:nvSpPr>
          <p:cNvPr id="13320" name="AutoShape 10"/>
          <p:cNvSpPr>
            <a:spLocks noChangeArrowheads="1"/>
          </p:cNvSpPr>
          <p:nvPr/>
        </p:nvSpPr>
        <p:spPr bwMode="auto">
          <a:xfrm>
            <a:off x="5654675" y="3273425"/>
            <a:ext cx="1662113" cy="3889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плохие</a:t>
            </a:r>
          </a:p>
        </p:txBody>
      </p:sp>
      <p:sp>
        <p:nvSpPr>
          <p:cNvPr id="41" name="Rectangle 12"/>
          <p:cNvSpPr>
            <a:spLocks noChangeArrowheads="1"/>
          </p:cNvSpPr>
          <p:nvPr/>
        </p:nvSpPr>
        <p:spPr bwMode="auto">
          <a:xfrm>
            <a:off x="4435475" y="3662363"/>
            <a:ext cx="4537075" cy="2124075"/>
          </a:xfrm>
          <a:prstGeom prst="rect">
            <a:avLst/>
          </a:prstGeom>
          <a:solidFill>
            <a:srgbClr val="FF969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1-5 символов</a:t>
            </a:r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дата рождения</a:t>
            </a:r>
            <a:endParaRPr lang="en-US" sz="2200" dirty="0"/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телефон</a:t>
            </a:r>
            <a:endParaRPr lang="en-US" sz="2200" dirty="0"/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только цифры</a:t>
            </a:r>
            <a:r>
              <a:rPr lang="en-US" sz="2200" dirty="0"/>
              <a:t> (12345)</a:t>
            </a:r>
            <a:endParaRPr lang="ru-RU" sz="2200" dirty="0"/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en-US" sz="2200" dirty="0"/>
              <a:t>qwerty (</a:t>
            </a:r>
            <a:r>
              <a:rPr lang="ru-RU" sz="2200" dirty="0" err="1"/>
              <a:t>йцукен</a:t>
            </a:r>
            <a:r>
              <a:rPr lang="en-US" sz="2200" dirty="0"/>
              <a:t>)</a:t>
            </a:r>
          </a:p>
          <a:p>
            <a:pPr marL="176213" indent="-176213">
              <a:buFont typeface="Wingdings" pitchFamily="2" charset="2"/>
              <a:buChar char="§"/>
              <a:defRPr/>
            </a:pPr>
            <a:r>
              <a:rPr lang="ru-RU" sz="2200" dirty="0"/>
              <a:t>слово (только строчные буквы)</a:t>
            </a:r>
            <a:endParaRPr lang="en-US" sz="2200" dirty="0"/>
          </a:p>
        </p:txBody>
      </p:sp>
      <p:sp>
        <p:nvSpPr>
          <p:cNvPr id="13322" name="AutoShape 15"/>
          <p:cNvSpPr>
            <a:spLocks noChangeArrowheads="1"/>
          </p:cNvSpPr>
          <p:nvPr/>
        </p:nvSpPr>
        <p:spPr bwMode="auto">
          <a:xfrm rot="-1380222">
            <a:off x="3252788" y="3013075"/>
            <a:ext cx="582612" cy="323850"/>
          </a:xfrm>
          <a:prstGeom prst="leftArrow">
            <a:avLst>
              <a:gd name="adj1" fmla="val 50000"/>
              <a:gd name="adj2" fmla="val 44975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23" name="AutoShape 16"/>
          <p:cNvSpPr>
            <a:spLocks noChangeArrowheads="1"/>
          </p:cNvSpPr>
          <p:nvPr/>
        </p:nvSpPr>
        <p:spPr bwMode="auto">
          <a:xfrm rot="1380222" flipH="1">
            <a:off x="5091113" y="3003550"/>
            <a:ext cx="582612" cy="323850"/>
          </a:xfrm>
          <a:prstGeom prst="leftArrow">
            <a:avLst>
              <a:gd name="adj1" fmla="val 50000"/>
              <a:gd name="adj2" fmla="val 4497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" name="Rectangle 8"/>
          <p:cNvSpPr>
            <a:spLocks noChangeArrowheads="1"/>
          </p:cNvSpPr>
          <p:nvPr/>
        </p:nvSpPr>
        <p:spPr bwMode="auto">
          <a:xfrm>
            <a:off x="250825" y="3662363"/>
            <a:ext cx="4092575" cy="2016125"/>
          </a:xfrm>
          <a:prstGeom prst="rect">
            <a:avLst/>
          </a:prstGeom>
          <a:solidFill>
            <a:srgbClr val="97FF97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6-15 символов</a:t>
            </a:r>
            <a:endParaRPr lang="en-US" sz="2200" dirty="0"/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заглавные и строчные буквы + цифры + знаки</a:t>
            </a:r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200" dirty="0"/>
              <a:t>не слово из словаря</a:t>
            </a:r>
          </a:p>
          <a:p>
            <a:pPr marL="176213" indent="-176213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en-US" sz="2200" dirty="0" err="1"/>
              <a:t>ReI</a:t>
            </a:r>
            <a:r>
              <a:rPr lang="en-US" sz="2200" dirty="0"/>
              <a:t>$%_</a:t>
            </a:r>
            <a:r>
              <a:rPr lang="en-US" sz="2200" dirty="0" err="1"/>
              <a:t>aS</a:t>
            </a:r>
            <a:r>
              <a:rPr lang="en-US" sz="2200" dirty="0"/>
              <a:t>&amp;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8208F50-B768-4802-8B87-B086230F71E8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1433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WinRAR (</a:t>
            </a:r>
            <a:r>
              <a:rPr lang="ru-RU" sz="3000" i="1"/>
              <a:t>Е. Рошал</a:t>
            </a:r>
            <a:r>
              <a:rPr lang="en-US" sz="3000" b="1"/>
              <a:t>)</a:t>
            </a:r>
            <a:endParaRPr lang="ru-RU" sz="3000" b="1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374650" y="906463"/>
            <a:ext cx="842327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Запуск: </a:t>
            </a:r>
            <a:r>
              <a:rPr lang="ru-RU" sz="2100" i="1"/>
              <a:t>Пуск – </a:t>
            </a:r>
            <a:r>
              <a:rPr lang="en-US" sz="2100" i="1"/>
              <a:t>WinRAR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03563" y="1546225"/>
            <a:ext cx="54102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1" name="AutoShape 7"/>
          <p:cNvSpPr>
            <a:spLocks noChangeArrowheads="1"/>
          </p:cNvSpPr>
          <p:nvPr/>
        </p:nvSpPr>
        <p:spPr bwMode="auto">
          <a:xfrm>
            <a:off x="331788" y="1476375"/>
            <a:ext cx="2354262" cy="631825"/>
          </a:xfrm>
          <a:prstGeom prst="wedgeRoundRectCallout">
            <a:avLst>
              <a:gd name="adj1" fmla="val 73468"/>
              <a:gd name="adj2" fmla="val 70102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сжать выделенные файлы</a:t>
            </a:r>
          </a:p>
        </p:txBody>
      </p:sp>
      <p:sp>
        <p:nvSpPr>
          <p:cNvPr id="88072" name="AutoShape 8"/>
          <p:cNvSpPr>
            <a:spLocks noChangeArrowheads="1"/>
          </p:cNvSpPr>
          <p:nvPr/>
        </p:nvSpPr>
        <p:spPr bwMode="auto">
          <a:xfrm>
            <a:off x="4645025" y="1042988"/>
            <a:ext cx="2354263" cy="446087"/>
          </a:xfrm>
          <a:prstGeom prst="wedgeRoundRectCallout">
            <a:avLst>
              <a:gd name="adj1" fmla="val -68208"/>
              <a:gd name="adj2" fmla="val 16744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распаковать архив</a:t>
            </a:r>
          </a:p>
        </p:txBody>
      </p:sp>
      <p:sp>
        <p:nvSpPr>
          <p:cNvPr id="88073" name="AutoShape 9"/>
          <p:cNvSpPr>
            <a:spLocks noChangeArrowheads="1"/>
          </p:cNvSpPr>
          <p:nvPr/>
        </p:nvSpPr>
        <p:spPr bwMode="auto">
          <a:xfrm>
            <a:off x="3675063" y="5837238"/>
            <a:ext cx="2354262" cy="446087"/>
          </a:xfrm>
          <a:prstGeom prst="wedgeRoundRectCallout">
            <a:avLst>
              <a:gd name="adj1" fmla="val -59981"/>
              <a:gd name="adj2" fmla="val -16388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изменить пароль</a:t>
            </a:r>
          </a:p>
        </p:txBody>
      </p:sp>
      <p:sp>
        <p:nvSpPr>
          <p:cNvPr id="88074" name="AutoShape 10"/>
          <p:cNvSpPr>
            <a:spLocks noChangeArrowheads="1"/>
          </p:cNvSpPr>
          <p:nvPr/>
        </p:nvSpPr>
        <p:spPr bwMode="auto">
          <a:xfrm>
            <a:off x="1265238" y="5984875"/>
            <a:ext cx="1800225" cy="446088"/>
          </a:xfrm>
          <a:prstGeom prst="wedgeRoundRectCallout">
            <a:avLst>
              <a:gd name="adj1" fmla="val 56968"/>
              <a:gd name="adj2" fmla="val -194838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сменить диск</a:t>
            </a:r>
          </a:p>
        </p:txBody>
      </p:sp>
      <p:sp>
        <p:nvSpPr>
          <p:cNvPr id="88075" name="AutoShape 11"/>
          <p:cNvSpPr>
            <a:spLocks noChangeArrowheads="1"/>
          </p:cNvSpPr>
          <p:nvPr/>
        </p:nvSpPr>
        <p:spPr bwMode="auto">
          <a:xfrm>
            <a:off x="563563" y="3665538"/>
            <a:ext cx="1809750" cy="927100"/>
          </a:xfrm>
          <a:prstGeom prst="wedgeRoundRectCallout">
            <a:avLst>
              <a:gd name="adj1" fmla="val 92630"/>
              <a:gd name="adj2" fmla="val -22944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двойной щелчок ЛКМ: войти в архив</a:t>
            </a:r>
          </a:p>
        </p:txBody>
      </p:sp>
      <p:sp>
        <p:nvSpPr>
          <p:cNvPr id="88076" name="AutoShape 12"/>
          <p:cNvSpPr>
            <a:spLocks noChangeArrowheads="1"/>
          </p:cNvSpPr>
          <p:nvPr/>
        </p:nvSpPr>
        <p:spPr bwMode="auto">
          <a:xfrm>
            <a:off x="730250" y="2541588"/>
            <a:ext cx="1412875" cy="584200"/>
          </a:xfrm>
          <a:prstGeom prst="wedgeRoundRectCallout">
            <a:avLst>
              <a:gd name="adj1" fmla="val 125616"/>
              <a:gd name="adj2" fmla="val -24727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выйти из папки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B352FA8D-2867-4CD3-BCB4-CE268F33A0B8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1536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WinRAR: </a:t>
            </a:r>
            <a:r>
              <a:rPr lang="ru-RU" sz="3000" b="1"/>
              <a:t>упаковка</a:t>
            </a:r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1063" y="1338263"/>
            <a:ext cx="240982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7" name="AutoShape 5"/>
          <p:cNvSpPr>
            <a:spLocks noChangeArrowheads="1"/>
          </p:cNvSpPr>
          <p:nvPr/>
        </p:nvSpPr>
        <p:spPr bwMode="auto">
          <a:xfrm>
            <a:off x="390525" y="896938"/>
            <a:ext cx="858838" cy="373062"/>
          </a:xfrm>
          <a:prstGeom prst="wedgeRoundRectCallout">
            <a:avLst>
              <a:gd name="adj1" fmla="val 49444"/>
              <a:gd name="adj2" fmla="val 200213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ЛКМ</a:t>
            </a:r>
          </a:p>
        </p:txBody>
      </p:sp>
      <p:pic>
        <p:nvPicPr>
          <p:cNvPr id="1536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24375" y="1851025"/>
            <a:ext cx="39338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3382963" y="2892425"/>
            <a:ext cx="1042987" cy="622300"/>
          </a:xfrm>
          <a:prstGeom prst="wedgeRoundRectCallout">
            <a:avLst>
              <a:gd name="adj1" fmla="val 90333"/>
              <a:gd name="adj2" fmla="val 117856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тип архива</a:t>
            </a:r>
          </a:p>
        </p:txBody>
      </p:sp>
      <p:sp>
        <p:nvSpPr>
          <p:cNvPr id="90121" name="AutoShape 9"/>
          <p:cNvSpPr>
            <a:spLocks noChangeArrowheads="1"/>
          </p:cNvSpPr>
          <p:nvPr/>
        </p:nvSpPr>
        <p:spPr bwMode="auto">
          <a:xfrm>
            <a:off x="8113713" y="3898900"/>
            <a:ext cx="858837" cy="373063"/>
          </a:xfrm>
          <a:prstGeom prst="wedgeRoundRectCallout">
            <a:avLst>
              <a:gd name="adj1" fmla="val -125972"/>
              <a:gd name="adj2" fmla="val -5319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en-US" sz="1600" b="1"/>
              <a:t>SFX</a:t>
            </a:r>
            <a:endParaRPr lang="ru-RU" sz="1600" b="1"/>
          </a:p>
        </p:txBody>
      </p:sp>
      <p:sp>
        <p:nvSpPr>
          <p:cNvPr id="90122" name="AutoShape 10"/>
          <p:cNvSpPr>
            <a:spLocks noChangeArrowheads="1"/>
          </p:cNvSpPr>
          <p:nvPr/>
        </p:nvSpPr>
        <p:spPr bwMode="auto">
          <a:xfrm>
            <a:off x="2027238" y="5091113"/>
            <a:ext cx="1855787" cy="593725"/>
          </a:xfrm>
          <a:prstGeom prst="wedgeRoundRectCallout">
            <a:avLst>
              <a:gd name="adj1" fmla="val 100981"/>
              <a:gd name="adj2" fmla="val -57755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многотомные архивы</a:t>
            </a:r>
          </a:p>
        </p:txBody>
      </p:sp>
      <p:sp>
        <p:nvSpPr>
          <p:cNvPr id="90123" name="AutoShape 11"/>
          <p:cNvSpPr>
            <a:spLocks noChangeArrowheads="1"/>
          </p:cNvSpPr>
          <p:nvPr/>
        </p:nvSpPr>
        <p:spPr bwMode="auto">
          <a:xfrm>
            <a:off x="6386513" y="1119188"/>
            <a:ext cx="1282700" cy="373062"/>
          </a:xfrm>
          <a:prstGeom prst="wedgeRoundRectCallout">
            <a:avLst>
              <a:gd name="adj1" fmla="val -4333"/>
              <a:gd name="adj2" fmla="val 29681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пароль</a:t>
            </a:r>
          </a:p>
        </p:txBody>
      </p:sp>
      <p:sp>
        <p:nvSpPr>
          <p:cNvPr id="90124" name="AutoShape 12"/>
          <p:cNvSpPr>
            <a:spLocks noChangeArrowheads="1"/>
          </p:cNvSpPr>
          <p:nvPr/>
        </p:nvSpPr>
        <p:spPr bwMode="auto">
          <a:xfrm>
            <a:off x="3548063" y="1117600"/>
            <a:ext cx="1042987" cy="622300"/>
          </a:xfrm>
          <a:prstGeom prst="wedgeRoundRectCallout">
            <a:avLst>
              <a:gd name="adj1" fmla="val 73440"/>
              <a:gd name="adj2" fmla="val 235204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имя архива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48F9E274-705A-476F-892A-9D491F3FE354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1638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WinRAR: </a:t>
            </a:r>
            <a:r>
              <a:rPr lang="ru-RU" sz="3000" b="1"/>
              <a:t>распаковка</a:t>
            </a:r>
          </a:p>
        </p:txBody>
      </p:sp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4188" y="1400175"/>
            <a:ext cx="240982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482600" y="896938"/>
            <a:ext cx="858838" cy="373062"/>
          </a:xfrm>
          <a:prstGeom prst="wedgeRoundRectCallout">
            <a:avLst>
              <a:gd name="adj1" fmla="val 51662"/>
              <a:gd name="adj2" fmla="val 215106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ЛКМ</a:t>
            </a:r>
          </a:p>
        </p:txBody>
      </p:sp>
      <p:pic>
        <p:nvPicPr>
          <p:cNvPr id="16391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9625" y="1717675"/>
            <a:ext cx="51054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7" name="AutoShape 7"/>
          <p:cNvSpPr>
            <a:spLocks noChangeArrowheads="1"/>
          </p:cNvSpPr>
          <p:nvPr/>
        </p:nvSpPr>
        <p:spPr bwMode="auto">
          <a:xfrm>
            <a:off x="3400425" y="1017588"/>
            <a:ext cx="2271713" cy="428625"/>
          </a:xfrm>
          <a:prstGeom prst="wedgeRoundRectCallout">
            <a:avLst>
              <a:gd name="adj1" fmla="val 245"/>
              <a:gd name="adj2" fmla="val 292963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куда распаковать?</a:t>
            </a:r>
          </a:p>
        </p:txBody>
      </p:sp>
      <p:sp>
        <p:nvSpPr>
          <p:cNvPr id="92168" name="AutoShape 8"/>
          <p:cNvSpPr>
            <a:spLocks noChangeArrowheads="1"/>
          </p:cNvSpPr>
          <p:nvPr/>
        </p:nvSpPr>
        <p:spPr bwMode="auto">
          <a:xfrm>
            <a:off x="6281738" y="4897438"/>
            <a:ext cx="2271712" cy="373062"/>
          </a:xfrm>
          <a:prstGeom prst="wedgeRoundRectCallout">
            <a:avLst>
              <a:gd name="adj1" fmla="val -22954"/>
              <a:gd name="adj2" fmla="val -190852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выбрать папку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7D2B7682-FC28-4FFE-AE25-B0A12120BADC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1741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WinRAR</a:t>
            </a:r>
            <a:r>
              <a:rPr lang="ru-RU" sz="3000" b="1"/>
              <a:t> в Проводнике</a:t>
            </a: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0113" y="1265238"/>
            <a:ext cx="19335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300" y="1355725"/>
            <a:ext cx="19335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Rectangle 8"/>
          <p:cNvSpPr>
            <a:spLocks noChangeArrowheads="1"/>
          </p:cNvSpPr>
          <p:nvPr/>
        </p:nvSpPr>
        <p:spPr bwMode="auto">
          <a:xfrm>
            <a:off x="374650" y="906463"/>
            <a:ext cx="15335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Упаковка</a:t>
            </a:r>
            <a:endParaRPr lang="en-US" sz="2100" i="1"/>
          </a:p>
        </p:txBody>
      </p:sp>
      <p:sp>
        <p:nvSpPr>
          <p:cNvPr id="17416" name="Rectangle 9"/>
          <p:cNvSpPr>
            <a:spLocks noChangeArrowheads="1"/>
          </p:cNvSpPr>
          <p:nvPr/>
        </p:nvSpPr>
        <p:spPr bwMode="auto">
          <a:xfrm>
            <a:off x="4448175" y="879475"/>
            <a:ext cx="206057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Распаковка</a:t>
            </a:r>
            <a:endParaRPr lang="en-US" sz="2100" i="1"/>
          </a:p>
        </p:txBody>
      </p:sp>
      <p:sp>
        <p:nvSpPr>
          <p:cNvPr id="94218" name="AutoShape 10"/>
          <p:cNvSpPr>
            <a:spLocks noChangeArrowheads="1"/>
          </p:cNvSpPr>
          <p:nvPr/>
        </p:nvSpPr>
        <p:spPr bwMode="auto">
          <a:xfrm>
            <a:off x="676275" y="4332288"/>
            <a:ext cx="858838" cy="373062"/>
          </a:xfrm>
          <a:prstGeom prst="wedgeRoundRectCallout">
            <a:avLst>
              <a:gd name="adj1" fmla="val 66819"/>
              <a:gd name="adj2" fmla="val -329574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ПКМ</a:t>
            </a:r>
          </a:p>
        </p:txBody>
      </p:sp>
      <p:sp>
        <p:nvSpPr>
          <p:cNvPr id="94221" name="AutoShape 13"/>
          <p:cNvSpPr>
            <a:spLocks noChangeArrowheads="1"/>
          </p:cNvSpPr>
          <p:nvPr/>
        </p:nvSpPr>
        <p:spPr bwMode="auto">
          <a:xfrm>
            <a:off x="5003800" y="2265363"/>
            <a:ext cx="858838" cy="373062"/>
          </a:xfrm>
          <a:prstGeom prst="wedgeRoundRectCallout">
            <a:avLst>
              <a:gd name="adj1" fmla="val 94731"/>
              <a:gd name="adj2" fmla="val 16319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ПКМ</a:t>
            </a:r>
          </a:p>
        </p:txBody>
      </p:sp>
      <p:pic>
        <p:nvPicPr>
          <p:cNvPr id="17419" name="Picture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4050" y="3094038"/>
            <a:ext cx="31337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420" name="Group 16"/>
          <p:cNvGrpSpPr>
            <a:grpSpLocks/>
          </p:cNvGrpSpPr>
          <p:nvPr/>
        </p:nvGrpSpPr>
        <p:grpSpPr bwMode="auto">
          <a:xfrm>
            <a:off x="1677988" y="4064000"/>
            <a:ext cx="4165600" cy="969963"/>
            <a:chOff x="453" y="3166"/>
            <a:chExt cx="2624" cy="611"/>
          </a:xfrm>
        </p:grpSpPr>
        <p:sp>
          <p:nvSpPr>
            <p:cNvPr id="17425" name="AutoShape 11"/>
            <p:cNvSpPr>
              <a:spLocks noChangeArrowheads="1"/>
            </p:cNvSpPr>
            <p:nvPr/>
          </p:nvSpPr>
          <p:spPr bwMode="auto">
            <a:xfrm>
              <a:off x="453" y="3166"/>
              <a:ext cx="2624" cy="611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7426" name="Picture 1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9" y="3204"/>
              <a:ext cx="2493" cy="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21" name="Picture 2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77000" y="3130550"/>
            <a:ext cx="16954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422" name="Group 18"/>
          <p:cNvGrpSpPr>
            <a:grpSpLocks/>
          </p:cNvGrpSpPr>
          <p:nvPr/>
        </p:nvGrpSpPr>
        <p:grpSpPr bwMode="auto">
          <a:xfrm>
            <a:off x="6294438" y="3443288"/>
            <a:ext cx="2160587" cy="722312"/>
            <a:chOff x="2230" y="1937"/>
            <a:chExt cx="1361" cy="455"/>
          </a:xfrm>
        </p:grpSpPr>
        <p:sp>
          <p:nvSpPr>
            <p:cNvPr id="17423" name="AutoShape 14"/>
            <p:cNvSpPr>
              <a:spLocks noChangeArrowheads="1"/>
            </p:cNvSpPr>
            <p:nvPr/>
          </p:nvSpPr>
          <p:spPr bwMode="auto">
            <a:xfrm>
              <a:off x="2230" y="1937"/>
              <a:ext cx="1361" cy="455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7424" name="Picture 17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95" y="1972"/>
              <a:ext cx="1199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8138" y="1152525"/>
            <a:ext cx="6338887" cy="381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63E89148-F036-4DE9-A0D8-B19DE01D2466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18436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7Zip: </a:t>
            </a:r>
            <a:r>
              <a:rPr lang="ru-RU" sz="3000" b="1"/>
              <a:t>упаковка</a:t>
            </a:r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87625" y="1017588"/>
            <a:ext cx="5972175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7" name="AutoShape 5"/>
          <p:cNvSpPr>
            <a:spLocks noChangeArrowheads="1"/>
          </p:cNvSpPr>
          <p:nvPr/>
        </p:nvSpPr>
        <p:spPr bwMode="auto">
          <a:xfrm>
            <a:off x="390525" y="896938"/>
            <a:ext cx="858838" cy="373062"/>
          </a:xfrm>
          <a:prstGeom prst="wedgeRoundRectCallout">
            <a:avLst>
              <a:gd name="adj1" fmla="val 10152"/>
              <a:gd name="adj2" fmla="val 168117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ЛКМ</a:t>
            </a:r>
          </a:p>
        </p:txBody>
      </p:sp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5375275" y="892175"/>
            <a:ext cx="1635125" cy="696913"/>
          </a:xfrm>
          <a:prstGeom prst="wedgeRoundRectCallout">
            <a:avLst>
              <a:gd name="adj1" fmla="val -72060"/>
              <a:gd name="adj2" fmla="val 89277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 dirty="0"/>
              <a:t>тип архива</a:t>
            </a:r>
            <a:r>
              <a:rPr lang="en-US" sz="1600" b="1" dirty="0"/>
              <a:t> (7z, zip, tar)</a:t>
            </a:r>
            <a:endParaRPr lang="ru-RU" sz="1600" b="1" dirty="0"/>
          </a:p>
        </p:txBody>
      </p:sp>
      <p:sp>
        <p:nvSpPr>
          <p:cNvPr id="90121" name="AutoShape 9"/>
          <p:cNvSpPr>
            <a:spLocks noChangeArrowheads="1"/>
          </p:cNvSpPr>
          <p:nvPr/>
        </p:nvSpPr>
        <p:spPr bwMode="auto">
          <a:xfrm>
            <a:off x="7394575" y="2058988"/>
            <a:ext cx="858838" cy="373062"/>
          </a:xfrm>
          <a:prstGeom prst="wedgeRoundRectCallout">
            <a:avLst>
              <a:gd name="adj1" fmla="val -98087"/>
              <a:gd name="adj2" fmla="val 9389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en-US" sz="1600" b="1"/>
              <a:t>SFX</a:t>
            </a:r>
            <a:endParaRPr lang="ru-RU" sz="1600" b="1"/>
          </a:p>
        </p:txBody>
      </p:sp>
      <p:sp>
        <p:nvSpPr>
          <p:cNvPr id="90122" name="AutoShape 10"/>
          <p:cNvSpPr>
            <a:spLocks noChangeArrowheads="1"/>
          </p:cNvSpPr>
          <p:nvPr/>
        </p:nvSpPr>
        <p:spPr bwMode="auto">
          <a:xfrm>
            <a:off x="2309813" y="5407025"/>
            <a:ext cx="1855787" cy="593725"/>
          </a:xfrm>
          <a:prstGeom prst="wedgeRoundRectCallout">
            <a:avLst>
              <a:gd name="adj1" fmla="val 33524"/>
              <a:gd name="adj2" fmla="val -107259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многотомные архивы</a:t>
            </a:r>
          </a:p>
        </p:txBody>
      </p:sp>
      <p:sp>
        <p:nvSpPr>
          <p:cNvPr id="90123" name="AutoShape 11"/>
          <p:cNvSpPr>
            <a:spLocks noChangeArrowheads="1"/>
          </p:cNvSpPr>
          <p:nvPr/>
        </p:nvSpPr>
        <p:spPr bwMode="auto">
          <a:xfrm>
            <a:off x="6942138" y="3001963"/>
            <a:ext cx="1282700" cy="373062"/>
          </a:xfrm>
          <a:prstGeom prst="wedgeRoundRectCallout">
            <a:avLst>
              <a:gd name="adj1" fmla="val -64588"/>
              <a:gd name="adj2" fmla="val 9839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пароль</a:t>
            </a:r>
          </a:p>
        </p:txBody>
      </p:sp>
      <p:sp>
        <p:nvSpPr>
          <p:cNvPr id="90124" name="AutoShape 12"/>
          <p:cNvSpPr>
            <a:spLocks noChangeArrowheads="1"/>
          </p:cNvSpPr>
          <p:nvPr/>
        </p:nvSpPr>
        <p:spPr bwMode="auto">
          <a:xfrm>
            <a:off x="3700463" y="877888"/>
            <a:ext cx="1447800" cy="471487"/>
          </a:xfrm>
          <a:prstGeom prst="wedgeRoundRectCallout">
            <a:avLst>
              <a:gd name="adj1" fmla="val -72356"/>
              <a:gd name="adj2" fmla="val 92127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имя архива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113" y="1381125"/>
            <a:ext cx="6575425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062EBBA4-3DAE-499C-B8F9-1F2EC6FC17DB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19460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1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7Zip: </a:t>
            </a:r>
            <a:r>
              <a:rPr lang="ru-RU" sz="3000" b="1"/>
              <a:t>распаковка</a:t>
            </a:r>
          </a:p>
        </p:txBody>
      </p:sp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830263" y="896938"/>
            <a:ext cx="858837" cy="373062"/>
          </a:xfrm>
          <a:prstGeom prst="wedgeRoundRectCallout">
            <a:avLst>
              <a:gd name="adj1" fmla="val 51662"/>
              <a:gd name="adj2" fmla="val 241367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ЛКМ</a:t>
            </a:r>
          </a:p>
        </p:txBody>
      </p:sp>
      <p:pic>
        <p:nvPicPr>
          <p:cNvPr id="194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38" y="2320925"/>
            <a:ext cx="7058025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7" name="AutoShape 7"/>
          <p:cNvSpPr>
            <a:spLocks noChangeArrowheads="1"/>
          </p:cNvSpPr>
          <p:nvPr/>
        </p:nvSpPr>
        <p:spPr bwMode="auto">
          <a:xfrm>
            <a:off x="3509963" y="1833563"/>
            <a:ext cx="2271712" cy="428625"/>
          </a:xfrm>
          <a:prstGeom prst="wedgeRoundRectCallout">
            <a:avLst>
              <a:gd name="adj1" fmla="val -58695"/>
              <a:gd name="adj2" fmla="val 234550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куда распаковать?</a:t>
            </a:r>
          </a:p>
        </p:txBody>
      </p:sp>
      <p:sp>
        <p:nvSpPr>
          <p:cNvPr id="92168" name="AutoShape 8"/>
          <p:cNvSpPr>
            <a:spLocks noChangeArrowheads="1"/>
          </p:cNvSpPr>
          <p:nvPr/>
        </p:nvSpPr>
        <p:spPr bwMode="auto">
          <a:xfrm>
            <a:off x="6521450" y="4124325"/>
            <a:ext cx="2271713" cy="373063"/>
          </a:xfrm>
          <a:prstGeom prst="wedgeRoundRectCallout">
            <a:avLst>
              <a:gd name="adj1" fmla="val 30715"/>
              <a:gd name="adj2" fmla="val -295898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 dirty="0"/>
              <a:t>выбрать папку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EF1B383B-F234-4CF0-83A5-6B32CF9EE1BB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2048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/>
              <a:t>Архиватор </a:t>
            </a:r>
            <a:r>
              <a:rPr lang="en-US" sz="3000" b="1"/>
              <a:t>7Zip </a:t>
            </a:r>
            <a:r>
              <a:rPr lang="ru-RU" sz="3000" b="1"/>
              <a:t>в Проводнике</a:t>
            </a:r>
          </a:p>
        </p:txBody>
      </p:sp>
      <p:pic>
        <p:nvPicPr>
          <p:cNvPr id="2048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2338" y="1265238"/>
            <a:ext cx="19335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300" y="1355725"/>
            <a:ext cx="19335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Rectangle 8"/>
          <p:cNvSpPr>
            <a:spLocks noChangeArrowheads="1"/>
          </p:cNvSpPr>
          <p:nvPr/>
        </p:nvSpPr>
        <p:spPr bwMode="auto">
          <a:xfrm>
            <a:off x="374650" y="906463"/>
            <a:ext cx="15335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Упаковка</a:t>
            </a:r>
            <a:endParaRPr lang="en-US" sz="2100" i="1"/>
          </a:p>
        </p:txBody>
      </p:sp>
      <p:sp>
        <p:nvSpPr>
          <p:cNvPr id="20488" name="Rectangle 9"/>
          <p:cNvSpPr>
            <a:spLocks noChangeArrowheads="1"/>
          </p:cNvSpPr>
          <p:nvPr/>
        </p:nvSpPr>
        <p:spPr bwMode="auto">
          <a:xfrm>
            <a:off x="4448175" y="879475"/>
            <a:ext cx="206057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 defTabSz="2058988">
              <a:tabLst>
                <a:tab pos="628650" algn="l"/>
                <a:tab pos="1081088" algn="l"/>
                <a:tab pos="1884363" algn="l"/>
              </a:tabLst>
            </a:pPr>
            <a:r>
              <a:rPr lang="ru-RU" sz="2100" b="1">
                <a:solidFill>
                  <a:schemeClr val="accent2"/>
                </a:solidFill>
              </a:rPr>
              <a:t>Распаковка</a:t>
            </a:r>
            <a:endParaRPr lang="en-US" sz="2100" i="1"/>
          </a:p>
        </p:txBody>
      </p:sp>
      <p:sp>
        <p:nvSpPr>
          <p:cNvPr id="94218" name="AutoShape 10"/>
          <p:cNvSpPr>
            <a:spLocks noChangeArrowheads="1"/>
          </p:cNvSpPr>
          <p:nvPr/>
        </p:nvSpPr>
        <p:spPr bwMode="auto">
          <a:xfrm>
            <a:off x="2428875" y="2503488"/>
            <a:ext cx="858838" cy="373062"/>
          </a:xfrm>
          <a:prstGeom prst="wedgeRoundRectCallout">
            <a:avLst>
              <a:gd name="adj1" fmla="val -116175"/>
              <a:gd name="adj2" fmla="val 132554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ПКМ</a:t>
            </a:r>
          </a:p>
        </p:txBody>
      </p:sp>
      <p:sp>
        <p:nvSpPr>
          <p:cNvPr id="94221" name="AutoShape 13"/>
          <p:cNvSpPr>
            <a:spLocks noChangeArrowheads="1"/>
          </p:cNvSpPr>
          <p:nvPr/>
        </p:nvSpPr>
        <p:spPr bwMode="auto">
          <a:xfrm>
            <a:off x="3756025" y="2503488"/>
            <a:ext cx="858838" cy="373062"/>
          </a:xfrm>
          <a:prstGeom prst="wedgeRoundRectCallout">
            <a:avLst>
              <a:gd name="adj1" fmla="val 89186"/>
              <a:gd name="adj2" fmla="val 122339"/>
              <a:gd name="adj3" fmla="val 16667"/>
            </a:avLst>
          </a:prstGeom>
          <a:solidFill>
            <a:srgbClr val="D1D1FF"/>
          </a:solidFill>
          <a:ln w="12700">
            <a:noFill/>
            <a:miter lim="800000"/>
            <a:headEnd/>
            <a:tailEnd type="none" w="lg" len="lg"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ru-RU" sz="1600" b="1"/>
              <a:t>ПКМ</a:t>
            </a:r>
          </a:p>
        </p:txBody>
      </p:sp>
      <p:pic>
        <p:nvPicPr>
          <p:cNvPr id="20491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00FF"/>
              </a:clrFrom>
              <a:clrTo>
                <a:srgbClr val="FF00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97525" y="3587750"/>
            <a:ext cx="3292475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92" name="Группа 27"/>
          <p:cNvGrpSpPr>
            <a:grpSpLocks/>
          </p:cNvGrpSpPr>
          <p:nvPr/>
        </p:nvGrpSpPr>
        <p:grpSpPr bwMode="auto">
          <a:xfrm>
            <a:off x="6450013" y="4235450"/>
            <a:ext cx="2513012" cy="1422400"/>
            <a:chOff x="3259138" y="1692275"/>
            <a:chExt cx="2513012" cy="1422400"/>
          </a:xfrm>
        </p:grpSpPr>
        <p:sp>
          <p:nvSpPr>
            <p:cNvPr id="20497" name="AutoShape 11"/>
            <p:cNvSpPr>
              <a:spLocks noChangeArrowheads="1"/>
            </p:cNvSpPr>
            <p:nvPr/>
          </p:nvSpPr>
          <p:spPr bwMode="auto">
            <a:xfrm>
              <a:off x="3259138" y="1692275"/>
              <a:ext cx="2513012" cy="1422400"/>
            </a:xfrm>
            <a:prstGeom prst="roundRect">
              <a:avLst>
                <a:gd name="adj" fmla="val 7986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0498" name="Picture 6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D4D0C8"/>
                </a:clrFrom>
                <a:clrTo>
                  <a:srgbClr val="D4D0C8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46450" y="1743075"/>
              <a:ext cx="2316018" cy="129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493" name="Picture 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00FF"/>
              </a:clrFrom>
              <a:clrTo>
                <a:srgbClr val="FF00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8500" y="3482975"/>
            <a:ext cx="4775200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94" name="Группа 20"/>
          <p:cNvGrpSpPr>
            <a:grpSpLocks/>
          </p:cNvGrpSpPr>
          <p:nvPr/>
        </p:nvGrpSpPr>
        <p:grpSpPr bwMode="auto">
          <a:xfrm>
            <a:off x="1735138" y="4130675"/>
            <a:ext cx="4627562" cy="1974850"/>
            <a:chOff x="858838" y="4321175"/>
            <a:chExt cx="4627562" cy="1974850"/>
          </a:xfrm>
        </p:grpSpPr>
        <p:sp>
          <p:nvSpPr>
            <p:cNvPr id="20495" name="AutoShape 11"/>
            <p:cNvSpPr>
              <a:spLocks noChangeArrowheads="1"/>
            </p:cNvSpPr>
            <p:nvPr/>
          </p:nvSpPr>
          <p:spPr bwMode="auto">
            <a:xfrm>
              <a:off x="858838" y="4321175"/>
              <a:ext cx="4627562" cy="1974850"/>
            </a:xfrm>
            <a:prstGeom prst="roundRect">
              <a:avLst>
                <a:gd name="adj" fmla="val 7986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0496" name="Picture 3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D4D0C8"/>
                </a:clrFrom>
                <a:clrTo>
                  <a:srgbClr val="D4D0C8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84250" y="4391024"/>
              <a:ext cx="4419408" cy="1838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Другая 2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222613"/>
      </a:hlink>
      <a:folHlink>
        <a:srgbClr val="9EB060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3337</TotalTime>
  <Words>636</Words>
  <Application>Microsoft Office PowerPoint</Application>
  <PresentationFormat>Экран (4:3)</PresentationFormat>
  <Paragraphs>182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Calibri</vt:lpstr>
      <vt:lpstr>Cambria</vt:lpstr>
      <vt:lpstr>Wingdings 2</vt:lpstr>
      <vt:lpstr>Perpetua</vt:lpstr>
      <vt:lpstr>Impact</vt:lpstr>
      <vt:lpstr>Courier New</vt:lpstr>
      <vt:lpstr>Wingdings</vt:lpstr>
      <vt:lpstr>Arial Black</vt:lpstr>
      <vt:lpstr>Franklin Gothic Book</vt:lpstr>
      <vt:lpstr>Справедливость</vt:lpstr>
      <vt:lpstr>Программное обеспечение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163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Программное обеспечение (ПО)</dc:title>
  <dc:creator>kp</dc:creator>
  <cp:lastModifiedBy>Элла</cp:lastModifiedBy>
  <cp:revision>422</cp:revision>
  <dcterms:created xsi:type="dcterms:W3CDTF">2007-01-31T19:13:48Z</dcterms:created>
  <dcterms:modified xsi:type="dcterms:W3CDTF">2019-10-16T12:29:02Z</dcterms:modified>
</cp:coreProperties>
</file>