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6" r:id="rId1"/>
  </p:sldMasterIdLst>
  <p:notesMasterIdLst>
    <p:notesMasterId r:id="rId36"/>
  </p:notesMasterIdLst>
  <p:sldIdLst>
    <p:sldId id="383" r:id="rId2"/>
    <p:sldId id="257" r:id="rId3"/>
    <p:sldId id="376" r:id="rId4"/>
    <p:sldId id="377" r:id="rId5"/>
    <p:sldId id="375" r:id="rId6"/>
    <p:sldId id="259" r:id="rId7"/>
    <p:sldId id="314" r:id="rId8"/>
    <p:sldId id="378" r:id="rId9"/>
    <p:sldId id="379" r:id="rId10"/>
    <p:sldId id="398" r:id="rId11"/>
    <p:sldId id="317" r:id="rId12"/>
    <p:sldId id="321" r:id="rId13"/>
    <p:sldId id="373" r:id="rId14"/>
    <p:sldId id="320" r:id="rId15"/>
    <p:sldId id="382" r:id="rId16"/>
    <p:sldId id="331" r:id="rId17"/>
    <p:sldId id="330" r:id="rId18"/>
    <p:sldId id="369" r:id="rId19"/>
    <p:sldId id="323" r:id="rId20"/>
    <p:sldId id="324" r:id="rId21"/>
    <p:sldId id="399" r:id="rId22"/>
    <p:sldId id="400" r:id="rId23"/>
    <p:sldId id="404" r:id="rId24"/>
    <p:sldId id="405" r:id="rId25"/>
    <p:sldId id="401" r:id="rId26"/>
    <p:sldId id="402" r:id="rId27"/>
    <p:sldId id="406" r:id="rId28"/>
    <p:sldId id="341" r:id="rId29"/>
    <p:sldId id="342" r:id="rId30"/>
    <p:sldId id="361" r:id="rId31"/>
    <p:sldId id="362" r:id="rId32"/>
    <p:sldId id="360" r:id="rId33"/>
    <p:sldId id="371" r:id="rId34"/>
    <p:sldId id="372" r:id="rId3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5398"/>
    <a:srgbClr val="0000FF"/>
    <a:srgbClr val="66FFFF"/>
    <a:srgbClr val="008000"/>
    <a:srgbClr val="66FF66"/>
    <a:srgbClr val="CC00CC"/>
    <a:srgbClr val="FFFF99"/>
    <a:srgbClr val="FF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19" autoAdjust="0"/>
    <p:restoredTop sz="93026" autoAdjust="0"/>
  </p:normalViewPr>
  <p:slideViewPr>
    <p:cSldViewPr snapToGrid="0">
      <p:cViewPr varScale="1">
        <p:scale>
          <a:sx n="75" d="100"/>
          <a:sy n="75" d="100"/>
        </p:scale>
        <p:origin x="-12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5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1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0" Type="http://schemas.openxmlformats.org/officeDocument/2006/relationships/image" Target="../media/image28.wmf"/><Relationship Id="rId4" Type="http://schemas.openxmlformats.org/officeDocument/2006/relationships/image" Target="../media/image22.wmf"/><Relationship Id="rId9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Relationship Id="rId9" Type="http://schemas.openxmlformats.org/officeDocument/2006/relationships/image" Target="../media/image38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Relationship Id="rId9" Type="http://schemas.openxmlformats.org/officeDocument/2006/relationships/image" Target="../media/image47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image" Target="../media/image50.wmf"/><Relationship Id="rId7" Type="http://schemas.openxmlformats.org/officeDocument/2006/relationships/image" Target="../media/image54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0.wmf"/><Relationship Id="rId1" Type="http://schemas.openxmlformats.org/officeDocument/2006/relationships/image" Target="../media/image48.wmf"/><Relationship Id="rId4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7" Type="http://schemas.openxmlformats.org/officeDocument/2006/relationships/image" Target="../media/image63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1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1.wmf"/><Relationship Id="rId5" Type="http://schemas.openxmlformats.org/officeDocument/2006/relationships/image" Target="../media/image71.wmf"/><Relationship Id="rId4" Type="http://schemas.openxmlformats.org/officeDocument/2006/relationships/image" Target="../media/image7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36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C69D0C8-CF06-4E23-BD0D-383B494888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C48D90-33AD-4C3F-91EF-DE40D2649DA7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1146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CFAE02-CCB1-4C2F-B4C3-5EEBF4BB766A}" type="slidenum">
              <a:rPr lang="ru-RU" smtClean="0"/>
              <a:pPr/>
              <a:t>6</a:t>
            </a:fld>
            <a:endParaRPr lang="ru-RU" smtClean="0"/>
          </a:p>
        </p:txBody>
      </p:sp>
      <p:sp>
        <p:nvSpPr>
          <p:cNvPr id="1157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B6E5F0-D4A7-4FF0-AC31-F580BF5D36EC}" type="slidenum">
              <a:rPr lang="ru-RU" smtClean="0"/>
              <a:pPr/>
              <a:t>7</a:t>
            </a:fld>
            <a:endParaRPr lang="ru-RU" smtClean="0"/>
          </a:p>
        </p:txBody>
      </p:sp>
      <p:sp>
        <p:nvSpPr>
          <p:cNvPr id="1167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6933E4-98A4-44AB-A5EE-070EF24EA567}" type="slidenum">
              <a:rPr lang="ru-RU" smtClean="0"/>
              <a:pPr/>
              <a:t>8</a:t>
            </a:fld>
            <a:endParaRPr lang="ru-RU" smtClean="0"/>
          </a:p>
        </p:txBody>
      </p:sp>
      <p:sp>
        <p:nvSpPr>
          <p:cNvPr id="1177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55D6A0-E403-4273-A14C-47D44C392833}" type="slidenum">
              <a:rPr lang="ru-RU" smtClean="0"/>
              <a:pPr/>
              <a:t>9</a:t>
            </a:fld>
            <a:endParaRPr lang="ru-RU" smtClean="0"/>
          </a:p>
        </p:txBody>
      </p:sp>
      <p:sp>
        <p:nvSpPr>
          <p:cNvPr id="1187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4DADD4-55BD-4F97-BFC3-64CEEE288DB6}" type="slidenum">
              <a:rPr lang="ru-RU" smtClean="0"/>
              <a:pPr/>
              <a:t>10</a:t>
            </a:fld>
            <a:endParaRPr lang="ru-RU" smtClean="0"/>
          </a:p>
        </p:txBody>
      </p:sp>
      <p:sp>
        <p:nvSpPr>
          <p:cNvPr id="1198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B6A4E0-3046-405F-A3A9-CACF148D5970}" type="slidenum">
              <a:rPr lang="ru-RU" smtClean="0"/>
              <a:pPr/>
              <a:t>11</a:t>
            </a:fld>
            <a:endParaRPr lang="ru-RU" smtClean="0"/>
          </a:p>
        </p:txBody>
      </p:sp>
      <p:sp>
        <p:nvSpPr>
          <p:cNvPr id="1208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3C9322-573D-4F22-A4D1-D7550888A7C4}" type="slidenum">
              <a:rPr lang="ru-RU" smtClean="0"/>
              <a:pPr/>
              <a:t>12</a:t>
            </a:fld>
            <a:endParaRPr lang="ru-RU" smtClean="0"/>
          </a:p>
        </p:txBody>
      </p:sp>
      <p:sp>
        <p:nvSpPr>
          <p:cNvPr id="1218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6AE3E1-1A8E-4DF0-BF1A-5D7B68E8A3ED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1228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ABFBED-8471-457D-A10B-C52156DDA511}" type="slidenum">
              <a:rPr lang="ru-RU" smtClean="0"/>
              <a:pPr/>
              <a:t>14</a:t>
            </a:fld>
            <a:endParaRPr lang="ru-RU" smtClean="0"/>
          </a:p>
        </p:txBody>
      </p:sp>
      <p:sp>
        <p:nvSpPr>
          <p:cNvPr id="1239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CE38CE-CD61-44A9-B40C-4D48FC3E4D89}" type="slidenum">
              <a:rPr lang="ru-RU" smtClean="0"/>
              <a:pPr/>
              <a:t>15</a:t>
            </a:fld>
            <a:endParaRPr lang="ru-RU" smtClean="0"/>
          </a:p>
        </p:txBody>
      </p:sp>
      <p:sp>
        <p:nvSpPr>
          <p:cNvPr id="1249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60600B-BC8B-4C98-AD10-64E1FB3B5D12}" type="slidenum">
              <a:rPr lang="ru-RU" smtClean="0"/>
              <a:pPr/>
              <a:t>16</a:t>
            </a:fld>
            <a:endParaRPr lang="ru-RU" smtClean="0"/>
          </a:p>
        </p:txBody>
      </p:sp>
      <p:sp>
        <p:nvSpPr>
          <p:cNvPr id="1259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5F6182-9F01-4A40-A24C-9CE3E5BE3127}" type="slidenum">
              <a:rPr lang="ru-RU" smtClean="0"/>
              <a:pPr/>
              <a:t>17</a:t>
            </a:fld>
            <a:endParaRPr lang="ru-RU" smtClean="0"/>
          </a:p>
        </p:txBody>
      </p:sp>
      <p:sp>
        <p:nvSpPr>
          <p:cNvPr id="1269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F76675-E7DF-4495-81A5-E3CA78EEC493}" type="slidenum">
              <a:rPr lang="ru-RU" smtClean="0"/>
              <a:pPr/>
              <a:t>18</a:t>
            </a:fld>
            <a:endParaRPr lang="ru-RU" smtClean="0"/>
          </a:p>
        </p:txBody>
      </p:sp>
      <p:sp>
        <p:nvSpPr>
          <p:cNvPr id="1280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627867-6C75-4881-813E-64FE8E90C0A5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1290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189206-28B9-4107-974B-1898AFFDBF89}" type="slidenum">
              <a:rPr lang="ru-RU" smtClean="0"/>
              <a:pPr/>
              <a:t>20</a:t>
            </a:fld>
            <a:endParaRPr lang="ru-RU" smtClean="0"/>
          </a:p>
        </p:txBody>
      </p:sp>
      <p:sp>
        <p:nvSpPr>
          <p:cNvPr id="1300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6A6E6C-9CA3-46ED-917D-96EBF366C1FA}" type="slidenum">
              <a:rPr lang="ru-RU" smtClean="0"/>
              <a:pPr/>
              <a:t>21</a:t>
            </a:fld>
            <a:endParaRPr lang="ru-RU" smtClean="0"/>
          </a:p>
        </p:txBody>
      </p:sp>
      <p:sp>
        <p:nvSpPr>
          <p:cNvPr id="1310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F1F8FC-FCFE-46CD-8609-3188074F7CF9}" type="slidenum">
              <a:rPr lang="ru-RU" smtClean="0"/>
              <a:pPr/>
              <a:t>23</a:t>
            </a:fld>
            <a:endParaRPr lang="ru-RU" smtClean="0"/>
          </a:p>
        </p:txBody>
      </p:sp>
      <p:sp>
        <p:nvSpPr>
          <p:cNvPr id="1320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414133-835B-44A7-B5BC-A526C380ACBD}" type="slidenum">
              <a:rPr lang="ru-RU" smtClean="0"/>
              <a:pPr/>
              <a:t>25</a:t>
            </a:fld>
            <a:endParaRPr lang="ru-RU" smtClean="0"/>
          </a:p>
        </p:txBody>
      </p:sp>
      <p:sp>
        <p:nvSpPr>
          <p:cNvPr id="133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342625-2F31-4383-9ADC-32A62C82EF74}" type="slidenum">
              <a:rPr lang="ru-RU" smtClean="0"/>
              <a:pPr/>
              <a:t>28</a:t>
            </a:fld>
            <a:endParaRPr lang="ru-RU" smtClean="0"/>
          </a:p>
        </p:txBody>
      </p:sp>
      <p:sp>
        <p:nvSpPr>
          <p:cNvPr id="1341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505AAB-9F57-4D59-9C83-9ADB969AB656}" type="slidenum">
              <a:rPr lang="ru-RU" smtClean="0"/>
              <a:pPr/>
              <a:t>29</a:t>
            </a:fld>
            <a:endParaRPr lang="ru-RU" smtClean="0"/>
          </a:p>
        </p:txBody>
      </p:sp>
      <p:sp>
        <p:nvSpPr>
          <p:cNvPr id="1351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E3D67E-2AEF-4441-AD1E-ADCE6BC52D93}" type="slidenum">
              <a:rPr lang="ru-RU" smtClean="0"/>
              <a:pPr/>
              <a:t>30</a:t>
            </a:fld>
            <a:endParaRPr lang="ru-RU" smtClean="0"/>
          </a:p>
        </p:txBody>
      </p:sp>
      <p:sp>
        <p:nvSpPr>
          <p:cNvPr id="136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66447D-23D1-4AA0-A9BB-CD68F42BF366}" type="slidenum">
              <a:rPr lang="ru-RU" smtClean="0"/>
              <a:pPr/>
              <a:t>31</a:t>
            </a:fld>
            <a:endParaRPr lang="ru-RU" smtClean="0"/>
          </a:p>
        </p:txBody>
      </p:sp>
      <p:sp>
        <p:nvSpPr>
          <p:cNvPr id="1372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1EACDC-987B-40EE-9C67-5C34DBFF1DE4}" type="slidenum">
              <a:rPr lang="ru-RU" smtClean="0"/>
              <a:pPr/>
              <a:t>32</a:t>
            </a:fld>
            <a:endParaRPr lang="ru-RU" smtClean="0"/>
          </a:p>
        </p:txBody>
      </p:sp>
      <p:sp>
        <p:nvSpPr>
          <p:cNvPr id="1382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2C2276-42B1-4F09-AEC2-EDBC9AF58F22}" type="slidenum">
              <a:rPr lang="ru-RU" smtClean="0"/>
              <a:pPr/>
              <a:t>33</a:t>
            </a:fld>
            <a:endParaRPr lang="ru-RU" smtClean="0"/>
          </a:p>
        </p:txBody>
      </p:sp>
      <p:sp>
        <p:nvSpPr>
          <p:cNvPr id="1392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FCB037-49EE-46A9-A842-D17518E18DF2}" type="slidenum">
              <a:rPr lang="ru-RU" smtClean="0"/>
              <a:pPr/>
              <a:t>34</a:t>
            </a:fld>
            <a:endParaRPr lang="ru-RU" smtClean="0"/>
          </a:p>
        </p:txBody>
      </p:sp>
      <p:sp>
        <p:nvSpPr>
          <p:cNvPr id="1402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074DF5-C73B-470A-BFAF-8A065E622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1557D-66EF-4EB1-A673-BB90443AF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C8680C-778A-4630-A161-C548471D8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02C16-FBFC-4661-B25B-E13A3EE5A9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49372-30CE-43E4-BC31-679F18353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0F9EF-FEC2-4ECF-8474-50190FD55A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B0AE22C-B178-4B0B-AAA5-0F1B86CB57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A0501-C56C-4EA5-9123-E50BE6B1AB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000CFBB-6E47-435A-83EB-89888889F8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48CFE-52CA-4122-82BD-B29939AF2A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7A743-72ED-481F-91BE-B07F316DC7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9360A-E772-4C61-8A78-36AAD26F4E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237D9-39ED-4C32-BB34-FFD8DFE430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1AC5A-5794-4F41-ABBD-2AE20EABE4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EAB2F-56DE-415B-A4EB-FA332C89DA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2DC71-DDEF-4B02-A2CA-B0D6535693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A3A16-FD75-4091-9970-497B9EEA84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D6B13-C0D3-451B-B8BE-3450450E38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511C3-11CB-4296-A785-070F83389A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53368-BB78-443C-BACB-F505159537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C2C56-24E8-49E8-8DC5-A62B2BCD64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A2B4AC-5189-4991-BB58-BAE82A1C69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F3C99-A445-4BB4-9C13-52662D39B5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287B49-AC41-4D5F-8E20-3DCADABAFB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43840-5B24-43E1-9CB5-281B7CB037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C7774-30C4-4276-A88E-06C4EE28E0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CCFA8-2A28-4C21-8A99-BCB8A1AAEB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DB948-4ACE-4954-8F07-F5721E811A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701B5-F050-4364-9AFE-8D4A5EFC22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89412-0849-4819-867C-18CFE8A01B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6A0F5-A9CA-495B-BEA0-5A1A39E2DE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F7B94B-5918-47C7-A3C3-415306A76F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B41CC-78BF-41CB-8AAA-234928B495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272FA-4068-4E01-8F1A-759E8ED026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9AC97-B52E-451D-BDED-F3A4E0ADCE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BBD0C-15FF-47B2-B3BA-712F041316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16FAB-5F4E-4C25-AC9E-6071020B80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DC0DC-B9AE-43E9-919F-E995A7C1A3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4109A-D461-4DAE-AC55-D7E33521B7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07978-404C-417B-9671-F99AFFE5CF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775AB-BF46-4ED1-B36F-9DE6EF243A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F7E12-4142-45B8-A939-24E3E633AA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19520-EB3B-42DB-AAF5-ACD3299336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0691-666B-445E-8CF5-7A75FD17C9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47ED0-9CF3-48B7-A5B1-3CF67C7E46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68E9EF-2606-49AC-843C-B94B8A9D46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00ACE-F750-4E25-BEC6-A9F5D41275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BE034-3737-4ABE-85DC-885CC265B6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CF343-536F-42E7-9C8B-2FAA0C8B31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36E3B-9323-482C-B09C-EDEF4F468C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5ED5B-D140-4E4C-8C65-CAA6E4C09C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BED266-41EA-41B5-855B-F92280FA27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1C4E2-A697-4A96-BC8E-B593B72983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4CD62-8511-41E7-AA11-59297EC875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8F56D-6188-4833-8F64-CCC055E51A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D9C82-FD55-4C0E-9D5C-F7DF2AEA30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34D1A3-9D1F-4730-BBC4-F50699F2C7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02A7E1-E403-4EBE-9B0A-1C48977FA8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E1099-46D2-4BED-AE63-A207538763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BD2CB-352B-41A7-B056-A0217C1583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C6A77-567E-4AFC-AA0C-7D10B164F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848AB-2116-4448-BDC4-26C263DCDA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D4F-1FE6-4AB9-B887-BDEFCEA17C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1AFBF-F92E-47F1-9D5D-B6E40B09D3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446E1-93B2-48B5-90D7-7599D07086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5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07EF3-D4A4-4E9A-B541-2CF0E99D50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6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31D68-0D70-49C3-A12F-4DA6809F19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823CE-5689-4BDD-99C1-BC23C967C9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8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F7A37-59E0-4366-89B4-B4BD85B56B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9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C15B5-7145-41EA-9E85-670E6B633D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0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0622A-FA9A-449D-BF9C-3EF4928465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94983-84E9-42CF-8703-6F8F972160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D5317-4CED-4A30-A2B8-A215347E9C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73E54-80A1-4F97-B215-21A72619E1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4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A0B7D-0DB5-4B3A-B375-ECE62071C8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5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01FA2-E447-4550-881B-97F42093E6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6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DF325-3EE5-4C3E-9CBD-C9D913AF63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7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3FDF3-36C4-4217-8FF1-DAD094D9CA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8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D2BAC-8D75-48F2-9B90-C4ABD7BBBA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9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B2D03-1B5A-4DA0-BBF7-63720CD3F5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0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27F8CE-69FC-4C8B-BE89-DC54EB0524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Логические основы компьютеров</a:t>
            </a:r>
            <a:endParaRPr lang="ru-RU" sz="1400" i="1">
              <a:solidFill>
                <a:srgbClr val="7F7F7F"/>
              </a:solidFill>
              <a:cs typeface="Arial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К. Поляков, 2007-2012 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5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10718" y="301272"/>
            <a:ext cx="8376082" cy="471086"/>
          </a:xfrm>
        </p:spPr>
        <p:txBody>
          <a:bodyPr/>
          <a:lstStyle>
            <a:lvl1pPr algn="l">
              <a:defRPr sz="3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04050" y="-20638"/>
            <a:ext cx="2133600" cy="4762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17C56-093B-42AD-ACC3-6679B658A8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6" Type="http://schemas.openxmlformats.org/officeDocument/2006/relationships/slideLayout" Target="../slideLayouts/slideLayout76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74" Type="http://schemas.openxmlformats.org/officeDocument/2006/relationships/slideLayout" Target="../slideLayouts/slideLayout74.xml"/><Relationship Id="rId79" Type="http://schemas.openxmlformats.org/officeDocument/2006/relationships/slideLayout" Target="../slideLayouts/slideLayout79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82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78" Type="http://schemas.openxmlformats.org/officeDocument/2006/relationships/slideLayout" Target="../slideLayouts/slideLayout78.xml"/><Relationship Id="rId81" Type="http://schemas.openxmlformats.org/officeDocument/2006/relationships/slideLayout" Target="../slideLayouts/slideLayout8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77" Type="http://schemas.openxmlformats.org/officeDocument/2006/relationships/slideLayout" Target="../slideLayouts/slideLayout77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80" Type="http://schemas.openxmlformats.org/officeDocument/2006/relationships/slideLayout" Target="../slideLayouts/slideLayout80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8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9463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D7591FB1-E76B-452D-85BF-E1A1EF33C4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8" r:id="rId1"/>
    <p:sldLayoutId id="2147484201" r:id="rId2"/>
    <p:sldLayoutId id="2147484209" r:id="rId3"/>
    <p:sldLayoutId id="2147484202" r:id="rId4"/>
    <p:sldLayoutId id="2147484203" r:id="rId5"/>
    <p:sldLayoutId id="2147484204" r:id="rId6"/>
    <p:sldLayoutId id="2147484210" r:id="rId7"/>
    <p:sldLayoutId id="2147484205" r:id="rId8"/>
    <p:sldLayoutId id="2147484211" r:id="rId9"/>
    <p:sldLayoutId id="2147484206" r:id="rId10"/>
    <p:sldLayoutId id="2147484207" r:id="rId11"/>
    <p:sldLayoutId id="2147484212" r:id="rId12"/>
    <p:sldLayoutId id="2147484213" r:id="rId13"/>
    <p:sldLayoutId id="2147484214" r:id="rId14"/>
    <p:sldLayoutId id="2147484215" r:id="rId15"/>
    <p:sldLayoutId id="2147484216" r:id="rId16"/>
    <p:sldLayoutId id="2147484217" r:id="rId17"/>
    <p:sldLayoutId id="2147484218" r:id="rId18"/>
    <p:sldLayoutId id="2147484219" r:id="rId19"/>
    <p:sldLayoutId id="2147484220" r:id="rId20"/>
    <p:sldLayoutId id="2147484221" r:id="rId21"/>
    <p:sldLayoutId id="2147484222" r:id="rId22"/>
    <p:sldLayoutId id="2147484223" r:id="rId23"/>
    <p:sldLayoutId id="2147484224" r:id="rId24"/>
    <p:sldLayoutId id="2147484225" r:id="rId25"/>
    <p:sldLayoutId id="2147484226" r:id="rId26"/>
    <p:sldLayoutId id="2147484227" r:id="rId27"/>
    <p:sldLayoutId id="2147484228" r:id="rId28"/>
    <p:sldLayoutId id="2147484229" r:id="rId29"/>
    <p:sldLayoutId id="2147484230" r:id="rId30"/>
    <p:sldLayoutId id="2147484231" r:id="rId31"/>
    <p:sldLayoutId id="2147484232" r:id="rId32"/>
    <p:sldLayoutId id="2147484233" r:id="rId33"/>
    <p:sldLayoutId id="2147484234" r:id="rId34"/>
    <p:sldLayoutId id="2147484235" r:id="rId35"/>
    <p:sldLayoutId id="2147484236" r:id="rId36"/>
    <p:sldLayoutId id="2147484237" r:id="rId37"/>
    <p:sldLayoutId id="2147484238" r:id="rId38"/>
    <p:sldLayoutId id="2147484239" r:id="rId39"/>
    <p:sldLayoutId id="2147484240" r:id="rId40"/>
    <p:sldLayoutId id="2147484241" r:id="rId41"/>
    <p:sldLayoutId id="2147484242" r:id="rId42"/>
    <p:sldLayoutId id="2147484243" r:id="rId43"/>
    <p:sldLayoutId id="2147484244" r:id="rId44"/>
    <p:sldLayoutId id="2147484245" r:id="rId45"/>
    <p:sldLayoutId id="2147484246" r:id="rId46"/>
    <p:sldLayoutId id="2147484247" r:id="rId47"/>
    <p:sldLayoutId id="2147484248" r:id="rId48"/>
    <p:sldLayoutId id="2147484249" r:id="rId49"/>
    <p:sldLayoutId id="2147484250" r:id="rId50"/>
    <p:sldLayoutId id="2147484251" r:id="rId51"/>
    <p:sldLayoutId id="2147484252" r:id="rId52"/>
    <p:sldLayoutId id="2147484253" r:id="rId53"/>
    <p:sldLayoutId id="2147484254" r:id="rId54"/>
    <p:sldLayoutId id="2147484255" r:id="rId55"/>
    <p:sldLayoutId id="2147484256" r:id="rId56"/>
    <p:sldLayoutId id="2147484257" r:id="rId57"/>
    <p:sldLayoutId id="2147484258" r:id="rId58"/>
    <p:sldLayoutId id="2147484259" r:id="rId59"/>
    <p:sldLayoutId id="2147484260" r:id="rId60"/>
    <p:sldLayoutId id="2147484261" r:id="rId61"/>
    <p:sldLayoutId id="2147484262" r:id="rId62"/>
    <p:sldLayoutId id="2147484263" r:id="rId63"/>
    <p:sldLayoutId id="2147484264" r:id="rId64"/>
    <p:sldLayoutId id="2147484265" r:id="rId65"/>
    <p:sldLayoutId id="2147484266" r:id="rId66"/>
    <p:sldLayoutId id="2147484267" r:id="rId67"/>
    <p:sldLayoutId id="2147484268" r:id="rId68"/>
    <p:sldLayoutId id="2147484269" r:id="rId69"/>
    <p:sldLayoutId id="2147484270" r:id="rId70"/>
    <p:sldLayoutId id="2147484271" r:id="rId71"/>
    <p:sldLayoutId id="2147484272" r:id="rId72"/>
    <p:sldLayoutId id="2147484273" r:id="rId73"/>
    <p:sldLayoutId id="2147484274" r:id="rId74"/>
    <p:sldLayoutId id="2147484275" r:id="rId75"/>
    <p:sldLayoutId id="2147484276" r:id="rId76"/>
    <p:sldLayoutId id="2147484277" r:id="rId77"/>
    <p:sldLayoutId id="2147484278" r:id="rId78"/>
    <p:sldLayoutId id="2147484279" r:id="rId79"/>
    <p:sldLayoutId id="2147484280" r:id="rId80"/>
    <p:sldLayoutId id="2147484281" r:id="rId81"/>
    <p:sldLayoutId id="2147484282" r:id="rId8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6594DA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594DA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594DA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594DA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594DA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6594DA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6594DA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6594DA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6594DA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FF3D39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FF3D39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BEFF4B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slide" Target="slide7.xml"/><Relationship Id="rId7" Type="http://schemas.openxmlformats.org/officeDocument/2006/relationships/slide" Target="slide3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3.xml"/><Relationship Id="rId5" Type="http://schemas.openxmlformats.org/officeDocument/2006/relationships/slide" Target="slide19.xml"/><Relationship Id="rId4" Type="http://schemas.openxmlformats.org/officeDocument/2006/relationships/slide" Target="slide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E:\SCHOOL\METODIST\Shautzukova\theory\chapter5\0001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slide" Target="slide2.xml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slide" Target="slide2.x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slide" Target="slide2.xml"/><Relationship Id="rId4" Type="http://schemas.openxmlformats.org/officeDocument/2006/relationships/oleObject" Target="../embeddings/oleObject4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slide" Target="slide2.xml"/><Relationship Id="rId4" Type="http://schemas.openxmlformats.org/officeDocument/2006/relationships/oleObject" Target="../embeddings/oleObject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slide" Target="slide2.xml"/><Relationship Id="rId4" Type="http://schemas.openxmlformats.org/officeDocument/2006/relationships/oleObject" Target="../embeddings/oleObject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slide" Target="slide2.xml"/><Relationship Id="rId4" Type="http://schemas.openxmlformats.org/officeDocument/2006/relationships/oleObject" Target="../embeddings/oleObject7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slide" Target="slide2.xml"/><Relationship Id="rId4" Type="http://schemas.openxmlformats.org/officeDocument/2006/relationships/oleObject" Target="../embeddings/oleObject11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slide" Target="slide2.xml"/><Relationship Id="rId4" Type="http://schemas.openxmlformats.org/officeDocument/2006/relationships/oleObject" Target="../embeddings/oleObject16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13" Type="http://schemas.openxmlformats.org/officeDocument/2006/relationships/oleObject" Target="../embeddings/oleObject26.bin"/><Relationship Id="rId3" Type="http://schemas.openxmlformats.org/officeDocument/2006/relationships/notesSlide" Target="../notesSlides/notesSlide16.xml"/><Relationship Id="rId7" Type="http://schemas.openxmlformats.org/officeDocument/2006/relationships/oleObject" Target="../embeddings/oleObject20.bin"/><Relationship Id="rId12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9.bin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18.bin"/><Relationship Id="rId15" Type="http://schemas.openxmlformats.org/officeDocument/2006/relationships/slide" Target="slide2.xml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7.bin"/><Relationship Id="rId9" Type="http://schemas.openxmlformats.org/officeDocument/2006/relationships/oleObject" Target="../embeddings/oleObject22.bin"/><Relationship Id="rId14" Type="http://schemas.openxmlformats.org/officeDocument/2006/relationships/oleObject" Target="../embeddings/oleObject27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slide" Target="slide2.xml"/><Relationship Id="rId3" Type="http://schemas.openxmlformats.org/officeDocument/2006/relationships/notesSlide" Target="../notesSlides/notesSlide20.xml"/><Relationship Id="rId7" Type="http://schemas.openxmlformats.org/officeDocument/2006/relationships/oleObject" Target="../embeddings/oleObject31.bin"/><Relationship Id="rId12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0.bin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29.bin"/><Relationship Id="rId10" Type="http://schemas.openxmlformats.org/officeDocument/2006/relationships/oleObject" Target="../embeddings/oleObject34.bin"/><Relationship Id="rId4" Type="http://schemas.openxmlformats.org/officeDocument/2006/relationships/oleObject" Target="../embeddings/oleObject28.bin"/><Relationship Id="rId9" Type="http://schemas.openxmlformats.org/officeDocument/2006/relationships/oleObject" Target="../embeddings/oleObject33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slide" Target="slide2.xml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40.bin"/><Relationship Id="rId12" Type="http://schemas.openxmlformats.org/officeDocument/2006/relationships/oleObject" Target="../embeddings/oleObject4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39.bin"/><Relationship Id="rId11" Type="http://schemas.openxmlformats.org/officeDocument/2006/relationships/oleObject" Target="../embeddings/oleObject44.bin"/><Relationship Id="rId5" Type="http://schemas.openxmlformats.org/officeDocument/2006/relationships/oleObject" Target="../embeddings/oleObject38.bin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37.bin"/><Relationship Id="rId9" Type="http://schemas.openxmlformats.org/officeDocument/2006/relationships/oleObject" Target="../embeddings/oleObject42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3" Type="http://schemas.openxmlformats.org/officeDocument/2006/relationships/notesSlide" Target="../notesSlides/notesSlide22.xml"/><Relationship Id="rId7" Type="http://schemas.openxmlformats.org/officeDocument/2006/relationships/oleObject" Target="../embeddings/oleObject49.bin"/><Relationship Id="rId12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8.bin"/><Relationship Id="rId11" Type="http://schemas.openxmlformats.org/officeDocument/2006/relationships/oleObject" Target="../embeddings/oleObject53.bin"/><Relationship Id="rId5" Type="http://schemas.openxmlformats.org/officeDocument/2006/relationships/oleObject" Target="../embeddings/oleObject47.bin"/><Relationship Id="rId10" Type="http://schemas.openxmlformats.org/officeDocument/2006/relationships/oleObject" Target="../embeddings/oleObject52.bin"/><Relationship Id="rId4" Type="http://schemas.openxmlformats.org/officeDocument/2006/relationships/oleObject" Target="../embeddings/oleObject46.bin"/><Relationship Id="rId9" Type="http://schemas.openxmlformats.org/officeDocument/2006/relationships/oleObject" Target="../embeddings/oleObject51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notesSlide" Target="../notesSlides/notesSlide23.xml"/><Relationship Id="rId7" Type="http://schemas.openxmlformats.org/officeDocument/2006/relationships/oleObject" Target="../embeddings/oleObject5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56.bin"/><Relationship Id="rId5" Type="http://schemas.openxmlformats.org/officeDocument/2006/relationships/oleObject" Target="../embeddings/oleObject55.bin"/><Relationship Id="rId4" Type="http://schemas.openxmlformats.org/officeDocument/2006/relationships/oleObject" Target="../embeddings/oleObject54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3" Type="http://schemas.openxmlformats.org/officeDocument/2006/relationships/notesSlide" Target="../notesSlides/notesSlide24.xml"/><Relationship Id="rId7" Type="http://schemas.openxmlformats.org/officeDocument/2006/relationships/oleObject" Target="../embeddings/oleObject6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60.bin"/><Relationship Id="rId11" Type="http://schemas.openxmlformats.org/officeDocument/2006/relationships/slide" Target="slide2.xml"/><Relationship Id="rId5" Type="http://schemas.openxmlformats.org/officeDocument/2006/relationships/oleObject" Target="../embeddings/oleObject59.bin"/><Relationship Id="rId10" Type="http://schemas.openxmlformats.org/officeDocument/2006/relationships/oleObject" Target="../embeddings/oleObject64.bin"/><Relationship Id="rId4" Type="http://schemas.openxmlformats.org/officeDocument/2006/relationships/oleObject" Target="../embeddings/oleObject58.bin"/><Relationship Id="rId9" Type="http://schemas.openxmlformats.org/officeDocument/2006/relationships/oleObject" Target="../embeddings/oleObject63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notesSlide" Target="../notesSlides/notesSlide25.xml"/><Relationship Id="rId7" Type="http://schemas.openxmlformats.org/officeDocument/2006/relationships/oleObject" Target="../embeddings/oleObject6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67.bin"/><Relationship Id="rId5" Type="http://schemas.openxmlformats.org/officeDocument/2006/relationships/oleObject" Target="../embeddings/oleObject66.bin"/><Relationship Id="rId10" Type="http://schemas.openxmlformats.org/officeDocument/2006/relationships/slide" Target="slide2.xml"/><Relationship Id="rId4" Type="http://schemas.openxmlformats.org/officeDocument/2006/relationships/oleObject" Target="../embeddings/oleObject65.bin"/><Relationship Id="rId9" Type="http://schemas.openxmlformats.org/officeDocument/2006/relationships/oleObject" Target="../embeddings/oleObject70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5.bin"/><Relationship Id="rId3" Type="http://schemas.openxmlformats.org/officeDocument/2006/relationships/notesSlide" Target="../notesSlides/notesSlide26.xml"/><Relationship Id="rId7" Type="http://schemas.openxmlformats.org/officeDocument/2006/relationships/oleObject" Target="../embeddings/oleObject7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73.bin"/><Relationship Id="rId5" Type="http://schemas.openxmlformats.org/officeDocument/2006/relationships/oleObject" Target="../embeddings/oleObject72.bin"/><Relationship Id="rId10" Type="http://schemas.openxmlformats.org/officeDocument/2006/relationships/slide" Target="slide2.xml"/><Relationship Id="rId4" Type="http://schemas.openxmlformats.org/officeDocument/2006/relationships/oleObject" Target="../embeddings/oleObject71.bin"/><Relationship Id="rId9" Type="http://schemas.openxmlformats.org/officeDocument/2006/relationships/oleObject" Target="../embeddings/oleObject7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592138" y="1460500"/>
            <a:ext cx="8183562" cy="23669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kern="0" spc="200" dirty="0" smtClean="0">
                <a:solidFill>
                  <a:schemeClr val="accent2"/>
                </a:solidFill>
                <a:latin typeface="Impact" pitchFamily="34" charset="0"/>
              </a:rPr>
              <a:t>Логические основы компьютеров</a:t>
            </a:r>
          </a:p>
        </p:txBody>
      </p:sp>
      <p:sp>
        <p:nvSpPr>
          <p:cNvPr id="5427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E2A654-3B41-48F1-8DF9-DDE56A65494D}" type="slidenum">
              <a:rPr lang="ru-RU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5B8910-8B4E-4DE4-B5C7-473425F6155A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98307" name="Rectangle 135"/>
          <p:cNvSpPr>
            <a:spLocks noGrp="1" noChangeArrowheads="1"/>
          </p:cNvSpPr>
          <p:nvPr>
            <p:ph type="subTitle" idx="4294967295"/>
          </p:nvPr>
        </p:nvSpPr>
        <p:spPr>
          <a:xfrm>
            <a:off x="1270000" y="1270000"/>
            <a:ext cx="7429500" cy="3771900"/>
          </a:xfrm>
        </p:spPr>
        <p:txBody>
          <a:bodyPr/>
          <a:lstStyle/>
          <a:p>
            <a:pPr marL="609600" indent="-609600"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Логика и компьютер</a:t>
            </a:r>
            <a:endParaRPr lang="ru-RU" b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Логические операции</a:t>
            </a:r>
            <a:endParaRPr lang="ru-RU" b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Таблицы истинности</a:t>
            </a:r>
            <a:endParaRPr lang="ru-RU" b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Диаграммы (круги Эйлера)</a:t>
            </a:r>
            <a:endParaRPr lang="ru-RU" b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Логические задачи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 </a:t>
            </a:r>
            <a:endParaRPr lang="ru-RU" b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Использование алгебры логики для </a:t>
            </a:r>
          </a:p>
          <a:p>
            <a:pPr marL="609600" indent="-609600"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решения задач</a:t>
            </a:r>
            <a:endParaRPr lang="ru-RU" b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47700" y="444500"/>
            <a:ext cx="7924800" cy="8302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rgbClr val="245398"/>
                </a:solidFill>
                <a:latin typeface="Impact" pitchFamily="34" charset="0"/>
              </a:rPr>
              <a:t>Содержание</a:t>
            </a:r>
            <a:endParaRPr lang="ru-RU" kern="0" spc="100" dirty="0">
              <a:solidFill>
                <a:srgbClr val="245398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93CACE-CB82-42DD-A6F9-6346A233C122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55299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55600" y="3397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Логика, высказывания</a:t>
            </a:r>
          </a:p>
        </p:txBody>
      </p:sp>
      <p:grpSp>
        <p:nvGrpSpPr>
          <p:cNvPr id="99332" name="Группа 8"/>
          <p:cNvGrpSpPr>
            <a:grpSpLocks/>
          </p:cNvGrpSpPr>
          <p:nvPr/>
        </p:nvGrpSpPr>
        <p:grpSpPr bwMode="auto">
          <a:xfrm>
            <a:off x="7073900" y="1900238"/>
            <a:ext cx="1722438" cy="2252662"/>
            <a:chOff x="7073727" y="1586556"/>
            <a:chExt cx="1722996" cy="2252524"/>
          </a:xfrm>
        </p:grpSpPr>
        <p:sp>
          <p:nvSpPr>
            <p:cNvPr id="99338" name="Rectangle 3"/>
            <p:cNvSpPr>
              <a:spLocks noChangeArrowheads="1"/>
            </p:cNvSpPr>
            <p:nvPr/>
          </p:nvSpPr>
          <p:spPr bwMode="auto">
            <a:xfrm>
              <a:off x="7073727" y="3378971"/>
              <a:ext cx="1722996" cy="46010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/>
              <a:r>
                <a:rPr lang="ru-RU">
                  <a:latin typeface="Calibri" pitchFamily="34" charset="0"/>
                </a:rPr>
                <a:t>Аристотель</a:t>
              </a:r>
              <a:endParaRPr lang="ru-RU">
                <a:latin typeface="Times New Roman" pitchFamily="18" charset="0"/>
              </a:endParaRPr>
            </a:p>
            <a:p>
              <a:pPr algn="ctr"/>
              <a:r>
                <a:rPr lang="ru-RU">
                  <a:latin typeface="Calibri" pitchFamily="34" charset="0"/>
                </a:rPr>
                <a:t>(384-322 до н.э.)</a:t>
              </a:r>
            </a:p>
            <a:p>
              <a:endParaRPr lang="ru-RU"/>
            </a:p>
          </p:txBody>
        </p:sp>
        <p:pic>
          <p:nvPicPr>
            <p:cNvPr id="99339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363386" y="1586556"/>
              <a:ext cx="1142805" cy="1779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9333" name="Прямоугольник 6"/>
          <p:cNvSpPr>
            <a:spLocks noChangeArrowheads="1"/>
          </p:cNvSpPr>
          <p:nvPr/>
        </p:nvSpPr>
        <p:spPr bwMode="auto">
          <a:xfrm>
            <a:off x="377825" y="1019175"/>
            <a:ext cx="8369300" cy="129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4638" indent="-274638"/>
            <a:r>
              <a:rPr lang="ru-RU" sz="2600" b="1">
                <a:solidFill>
                  <a:srgbClr val="0000FF"/>
                </a:solidFill>
              </a:rPr>
              <a:t>Логика</a:t>
            </a:r>
            <a:r>
              <a:rPr lang="ru-RU" sz="2600"/>
              <a:t> (др.греч. </a:t>
            </a:r>
            <a:r>
              <a:rPr lang="ru-RU" sz="2600" i="1"/>
              <a:t>λογικ</a:t>
            </a:r>
            <a:r>
              <a:rPr lang="en-US" sz="2600" i="1"/>
              <a:t>ο</a:t>
            </a:r>
            <a:r>
              <a:rPr lang="ru-RU" sz="2600" i="1"/>
              <a:t>ς</a:t>
            </a:r>
            <a:r>
              <a:rPr lang="ru-RU" sz="2600"/>
              <a:t>) – это наука о том, как правильно рассуждать, делать выводы, доказывать утверждения.</a:t>
            </a:r>
          </a:p>
        </p:txBody>
      </p:sp>
      <p:sp>
        <p:nvSpPr>
          <p:cNvPr id="99334" name="Прямоугольник 7"/>
          <p:cNvSpPr>
            <a:spLocks noChangeArrowheads="1"/>
          </p:cNvSpPr>
          <p:nvPr/>
        </p:nvSpPr>
        <p:spPr bwMode="auto">
          <a:xfrm>
            <a:off x="377825" y="2601913"/>
            <a:ext cx="6850063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4638" indent="-274638"/>
            <a:r>
              <a:rPr lang="ru-RU" sz="2600" b="1">
                <a:solidFill>
                  <a:srgbClr val="0000FF"/>
                </a:solidFill>
              </a:rPr>
              <a:t>Формальная логика </a:t>
            </a:r>
            <a:r>
              <a:rPr lang="ru-RU" sz="2600"/>
              <a:t>отвлекается от конкретного содержания, изучает только истинность и ложность высказываний. </a:t>
            </a:r>
          </a:p>
        </p:txBody>
      </p:sp>
      <p:sp>
        <p:nvSpPr>
          <p:cNvPr id="99335" name="Прямоугольник 9"/>
          <p:cNvSpPr>
            <a:spLocks noChangeArrowheads="1"/>
          </p:cNvSpPr>
          <p:nvPr/>
        </p:nvSpPr>
        <p:spPr bwMode="auto">
          <a:xfrm>
            <a:off x="398463" y="4356100"/>
            <a:ext cx="8366125" cy="169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4638" indent="-274638" eaLnBrk="0" hangingPunct="0">
              <a:buFont typeface="Wingdings" pitchFamily="2" charset="2"/>
              <a:buNone/>
            </a:pPr>
            <a:r>
              <a:rPr lang="ru-RU" sz="2600" b="1">
                <a:solidFill>
                  <a:srgbClr val="0000FF"/>
                </a:solidFill>
              </a:rPr>
              <a:t>Логическое высказывание </a:t>
            </a:r>
            <a:r>
              <a:rPr lang="ru-RU" sz="2600"/>
              <a:t>– это повествовательное предложение, относительно которого можно однозначно сказать, истинно оно или ложно.</a:t>
            </a:r>
          </a:p>
        </p:txBody>
      </p:sp>
      <p:sp>
        <p:nvSpPr>
          <p:cNvPr id="99336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872B67-5823-49C7-A9BB-79977140FFD0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56323" name="Заголовок 9"/>
          <p:cNvSpPr>
            <a:spLocks noGrp="1"/>
          </p:cNvSpPr>
          <p:nvPr>
            <p:ph type="title" idx="4294967295"/>
          </p:nvPr>
        </p:nvSpPr>
        <p:spPr>
          <a:xfrm>
            <a:off x="355600" y="339725"/>
            <a:ext cx="8375650" cy="47148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Высказывание или нет?</a:t>
            </a:r>
          </a:p>
        </p:txBody>
      </p:sp>
      <p:sp>
        <p:nvSpPr>
          <p:cNvPr id="100356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0357" name="Text Box 6"/>
          <p:cNvSpPr txBox="1">
            <a:spLocks noChangeArrowheads="1"/>
          </p:cNvSpPr>
          <p:nvPr/>
        </p:nvSpPr>
        <p:spPr bwMode="auto">
          <a:xfrm>
            <a:off x="457200" y="1130300"/>
            <a:ext cx="81407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08050" lvl="1" indent="-360363" eaLnBrk="0" hangingPunct="0">
              <a:spcBef>
                <a:spcPct val="50000"/>
              </a:spcBef>
            </a:pPr>
            <a:r>
              <a:rPr lang="ru-RU" sz="2800"/>
              <a:t>Сейчас идет дождь.</a:t>
            </a:r>
          </a:p>
          <a:p>
            <a:pPr marL="908050" lvl="1" indent="-360363" eaLnBrk="0" hangingPunct="0">
              <a:spcBef>
                <a:spcPct val="50000"/>
              </a:spcBef>
            </a:pPr>
            <a:r>
              <a:rPr lang="ru-RU" sz="2800"/>
              <a:t>Жирафы летят на север.</a:t>
            </a:r>
          </a:p>
          <a:p>
            <a:pPr marL="908050" lvl="1" indent="-360363" eaLnBrk="0" hangingPunct="0">
              <a:spcBef>
                <a:spcPct val="50000"/>
              </a:spcBef>
            </a:pPr>
            <a:r>
              <a:rPr lang="ru-RU" sz="2800"/>
              <a:t>История – интересный предмет.</a:t>
            </a:r>
          </a:p>
          <a:p>
            <a:pPr marL="908050" lvl="1" indent="-360363" eaLnBrk="0" hangingPunct="0">
              <a:spcBef>
                <a:spcPct val="50000"/>
              </a:spcBef>
            </a:pPr>
            <a:r>
              <a:rPr lang="ru-RU" sz="2800"/>
              <a:t>У квадрата – 10 сторон и все разные.</a:t>
            </a:r>
          </a:p>
          <a:p>
            <a:pPr marL="908050" lvl="1" indent="-360363" eaLnBrk="0" hangingPunct="0">
              <a:spcBef>
                <a:spcPct val="50000"/>
              </a:spcBef>
            </a:pPr>
            <a:r>
              <a:rPr lang="ru-RU" sz="2800"/>
              <a:t>Красиво!</a:t>
            </a:r>
          </a:p>
          <a:p>
            <a:pPr marL="908050" lvl="1" indent="-360363" eaLnBrk="0" hangingPunct="0">
              <a:spcBef>
                <a:spcPct val="50000"/>
              </a:spcBef>
            </a:pPr>
            <a:r>
              <a:rPr lang="ru-RU" sz="2800"/>
              <a:t>В городе </a:t>
            </a:r>
            <a:r>
              <a:rPr lang="en-US" sz="2800"/>
              <a:t>N </a:t>
            </a:r>
            <a:r>
              <a:rPr lang="ru-RU" sz="2800"/>
              <a:t>живут 2 миллиона человек.</a:t>
            </a:r>
          </a:p>
          <a:p>
            <a:pPr marL="908050" lvl="1" indent="-360363" eaLnBrk="0" hangingPunct="0">
              <a:spcBef>
                <a:spcPct val="50000"/>
              </a:spcBef>
            </a:pPr>
            <a:r>
              <a:rPr lang="ru-RU" sz="2800"/>
              <a:t>Который час?</a:t>
            </a:r>
          </a:p>
        </p:txBody>
      </p:sp>
      <p:sp>
        <p:nvSpPr>
          <p:cNvPr id="100358" name="Line 7"/>
          <p:cNvSpPr>
            <a:spLocks noChangeShapeType="1"/>
          </p:cNvSpPr>
          <p:nvPr/>
        </p:nvSpPr>
        <p:spPr bwMode="auto">
          <a:xfrm>
            <a:off x="1073150" y="2705100"/>
            <a:ext cx="523557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0359" name="Line 8"/>
          <p:cNvSpPr>
            <a:spLocks noChangeShapeType="1"/>
          </p:cNvSpPr>
          <p:nvPr/>
        </p:nvSpPr>
        <p:spPr bwMode="auto">
          <a:xfrm>
            <a:off x="1082675" y="3992563"/>
            <a:ext cx="176212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0360" name="Line 10"/>
          <p:cNvSpPr>
            <a:spLocks noChangeShapeType="1"/>
          </p:cNvSpPr>
          <p:nvPr/>
        </p:nvSpPr>
        <p:spPr bwMode="auto">
          <a:xfrm>
            <a:off x="1039813" y="5254625"/>
            <a:ext cx="248285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0361" name="Полилиния 11"/>
          <p:cNvSpPr>
            <a:spLocks/>
          </p:cNvSpPr>
          <p:nvPr/>
        </p:nvSpPr>
        <p:spPr bwMode="auto">
          <a:xfrm>
            <a:off x="723900" y="1206500"/>
            <a:ext cx="282575" cy="273050"/>
          </a:xfrm>
          <a:custGeom>
            <a:avLst/>
            <a:gdLst>
              <a:gd name="T0" fmla="*/ 1 w 564204"/>
              <a:gd name="T1" fmla="*/ 0 h 671208"/>
              <a:gd name="T2" fmla="*/ 3 w 564204"/>
              <a:gd name="T3" fmla="*/ 0 h 671208"/>
              <a:gd name="T4" fmla="*/ 5 w 564204"/>
              <a:gd name="T5" fmla="*/ 0 h 671208"/>
              <a:gd name="T6" fmla="*/ 5 w 564204"/>
              <a:gd name="T7" fmla="*/ 0 h 671208"/>
              <a:gd name="T8" fmla="*/ 3 w 564204"/>
              <a:gd name="T9" fmla="*/ 0 h 671208"/>
              <a:gd name="T10" fmla="*/ 0 w 564204"/>
              <a:gd name="T11" fmla="*/ 0 h 671208"/>
              <a:gd name="T12" fmla="*/ 1 w 564204"/>
              <a:gd name="T13" fmla="*/ 0 h 671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64204"/>
              <a:gd name="T22" fmla="*/ 0 h 671208"/>
              <a:gd name="T23" fmla="*/ 564204 w 564204"/>
              <a:gd name="T24" fmla="*/ 671208 h 671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64204" h="671208">
                <a:moveTo>
                  <a:pt x="68093" y="204281"/>
                </a:moveTo>
                <a:lnTo>
                  <a:pt x="262647" y="505838"/>
                </a:lnTo>
                <a:lnTo>
                  <a:pt x="535021" y="0"/>
                </a:lnTo>
                <a:lnTo>
                  <a:pt x="564204" y="48638"/>
                </a:lnTo>
                <a:lnTo>
                  <a:pt x="282102" y="671208"/>
                </a:lnTo>
                <a:lnTo>
                  <a:pt x="0" y="369651"/>
                </a:lnTo>
                <a:lnTo>
                  <a:pt x="68093" y="204281"/>
                </a:lnTo>
                <a:close/>
              </a:path>
            </a:pathLst>
          </a:custGeom>
          <a:solidFill>
            <a:srgbClr val="008000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0362" name="Полилиния 12"/>
          <p:cNvSpPr>
            <a:spLocks/>
          </p:cNvSpPr>
          <p:nvPr/>
        </p:nvSpPr>
        <p:spPr bwMode="auto">
          <a:xfrm>
            <a:off x="723900" y="1838325"/>
            <a:ext cx="282575" cy="273050"/>
          </a:xfrm>
          <a:custGeom>
            <a:avLst/>
            <a:gdLst>
              <a:gd name="T0" fmla="*/ 1 w 564204"/>
              <a:gd name="T1" fmla="*/ 0 h 671208"/>
              <a:gd name="T2" fmla="*/ 3 w 564204"/>
              <a:gd name="T3" fmla="*/ 0 h 671208"/>
              <a:gd name="T4" fmla="*/ 5 w 564204"/>
              <a:gd name="T5" fmla="*/ 0 h 671208"/>
              <a:gd name="T6" fmla="*/ 5 w 564204"/>
              <a:gd name="T7" fmla="*/ 0 h 671208"/>
              <a:gd name="T8" fmla="*/ 3 w 564204"/>
              <a:gd name="T9" fmla="*/ 0 h 671208"/>
              <a:gd name="T10" fmla="*/ 0 w 564204"/>
              <a:gd name="T11" fmla="*/ 0 h 671208"/>
              <a:gd name="T12" fmla="*/ 1 w 564204"/>
              <a:gd name="T13" fmla="*/ 0 h 671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64204"/>
              <a:gd name="T22" fmla="*/ 0 h 671208"/>
              <a:gd name="T23" fmla="*/ 564204 w 564204"/>
              <a:gd name="T24" fmla="*/ 671208 h 671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64204" h="671208">
                <a:moveTo>
                  <a:pt x="68093" y="204281"/>
                </a:moveTo>
                <a:lnTo>
                  <a:pt x="262647" y="505838"/>
                </a:lnTo>
                <a:lnTo>
                  <a:pt x="535021" y="0"/>
                </a:lnTo>
                <a:lnTo>
                  <a:pt x="564204" y="48638"/>
                </a:lnTo>
                <a:lnTo>
                  <a:pt x="282102" y="671208"/>
                </a:lnTo>
                <a:lnTo>
                  <a:pt x="0" y="369651"/>
                </a:lnTo>
                <a:lnTo>
                  <a:pt x="68093" y="204281"/>
                </a:lnTo>
                <a:close/>
              </a:path>
            </a:pathLst>
          </a:custGeom>
          <a:solidFill>
            <a:srgbClr val="008000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0363" name="Полилиния 13"/>
          <p:cNvSpPr>
            <a:spLocks/>
          </p:cNvSpPr>
          <p:nvPr/>
        </p:nvSpPr>
        <p:spPr bwMode="auto">
          <a:xfrm>
            <a:off x="723900" y="3132138"/>
            <a:ext cx="282575" cy="273050"/>
          </a:xfrm>
          <a:custGeom>
            <a:avLst/>
            <a:gdLst>
              <a:gd name="T0" fmla="*/ 1 w 564204"/>
              <a:gd name="T1" fmla="*/ 0 h 671208"/>
              <a:gd name="T2" fmla="*/ 3 w 564204"/>
              <a:gd name="T3" fmla="*/ 0 h 671208"/>
              <a:gd name="T4" fmla="*/ 5 w 564204"/>
              <a:gd name="T5" fmla="*/ 0 h 671208"/>
              <a:gd name="T6" fmla="*/ 5 w 564204"/>
              <a:gd name="T7" fmla="*/ 0 h 671208"/>
              <a:gd name="T8" fmla="*/ 3 w 564204"/>
              <a:gd name="T9" fmla="*/ 0 h 671208"/>
              <a:gd name="T10" fmla="*/ 0 w 564204"/>
              <a:gd name="T11" fmla="*/ 0 h 671208"/>
              <a:gd name="T12" fmla="*/ 1 w 564204"/>
              <a:gd name="T13" fmla="*/ 0 h 671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64204"/>
              <a:gd name="T22" fmla="*/ 0 h 671208"/>
              <a:gd name="T23" fmla="*/ 564204 w 564204"/>
              <a:gd name="T24" fmla="*/ 671208 h 671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64204" h="671208">
                <a:moveTo>
                  <a:pt x="68093" y="204281"/>
                </a:moveTo>
                <a:lnTo>
                  <a:pt x="262647" y="505838"/>
                </a:lnTo>
                <a:lnTo>
                  <a:pt x="535021" y="0"/>
                </a:lnTo>
                <a:lnTo>
                  <a:pt x="564204" y="48638"/>
                </a:lnTo>
                <a:lnTo>
                  <a:pt x="282102" y="671208"/>
                </a:lnTo>
                <a:lnTo>
                  <a:pt x="0" y="369651"/>
                </a:lnTo>
                <a:lnTo>
                  <a:pt x="68093" y="204281"/>
                </a:lnTo>
                <a:close/>
              </a:path>
            </a:pathLst>
          </a:custGeom>
          <a:solidFill>
            <a:srgbClr val="008000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0365" name="Полилиния 15"/>
          <p:cNvSpPr>
            <a:spLocks/>
          </p:cNvSpPr>
          <p:nvPr/>
        </p:nvSpPr>
        <p:spPr bwMode="auto">
          <a:xfrm>
            <a:off x="674688" y="4460875"/>
            <a:ext cx="282575" cy="273050"/>
          </a:xfrm>
          <a:custGeom>
            <a:avLst/>
            <a:gdLst>
              <a:gd name="T0" fmla="*/ 1 w 564204"/>
              <a:gd name="T1" fmla="*/ 0 h 671208"/>
              <a:gd name="T2" fmla="*/ 3 w 564204"/>
              <a:gd name="T3" fmla="*/ 0 h 671208"/>
              <a:gd name="T4" fmla="*/ 5 w 564204"/>
              <a:gd name="T5" fmla="*/ 0 h 671208"/>
              <a:gd name="T6" fmla="*/ 5 w 564204"/>
              <a:gd name="T7" fmla="*/ 0 h 671208"/>
              <a:gd name="T8" fmla="*/ 3 w 564204"/>
              <a:gd name="T9" fmla="*/ 0 h 671208"/>
              <a:gd name="T10" fmla="*/ 0 w 564204"/>
              <a:gd name="T11" fmla="*/ 0 h 671208"/>
              <a:gd name="T12" fmla="*/ 1 w 564204"/>
              <a:gd name="T13" fmla="*/ 0 h 671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64204"/>
              <a:gd name="T22" fmla="*/ 0 h 671208"/>
              <a:gd name="T23" fmla="*/ 564204 w 564204"/>
              <a:gd name="T24" fmla="*/ 671208 h 671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64204" h="671208">
                <a:moveTo>
                  <a:pt x="68093" y="204281"/>
                </a:moveTo>
                <a:lnTo>
                  <a:pt x="262647" y="505838"/>
                </a:lnTo>
                <a:lnTo>
                  <a:pt x="535021" y="0"/>
                </a:lnTo>
                <a:lnTo>
                  <a:pt x="564204" y="48638"/>
                </a:lnTo>
                <a:lnTo>
                  <a:pt x="282102" y="671208"/>
                </a:lnTo>
                <a:lnTo>
                  <a:pt x="0" y="369651"/>
                </a:lnTo>
                <a:lnTo>
                  <a:pt x="68093" y="204281"/>
                </a:lnTo>
                <a:close/>
              </a:path>
            </a:pathLst>
          </a:custGeom>
          <a:solidFill>
            <a:srgbClr val="008000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86AF6E-BBC2-4D9B-9CA2-1BB2AF285240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57347" name="Заголовок 2"/>
          <p:cNvSpPr>
            <a:spLocks noGrp="1"/>
          </p:cNvSpPr>
          <p:nvPr>
            <p:ph type="title" idx="4294967295"/>
          </p:nvPr>
        </p:nvSpPr>
        <p:spPr>
          <a:xfrm>
            <a:off x="457200" y="3397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Логика и компьютер</a:t>
            </a:r>
          </a:p>
        </p:txBody>
      </p:sp>
      <p:pic>
        <p:nvPicPr>
          <p:cNvPr id="101380" name="Picture 9" descr="E:\SCHOOL\METODIST\Shautzukova\theory\chapter5\0001.jp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6911975" y="4124325"/>
            <a:ext cx="1744663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81" name="Text Box 10"/>
          <p:cNvSpPr txBox="1">
            <a:spLocks noChangeArrowheads="1"/>
          </p:cNvSpPr>
          <p:nvPr/>
        </p:nvSpPr>
        <p:spPr bwMode="auto">
          <a:xfrm>
            <a:off x="403225" y="1076325"/>
            <a:ext cx="8140700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600" b="1">
                <a:solidFill>
                  <a:schemeClr val="accent2"/>
                </a:solidFill>
              </a:rPr>
              <a:t>Двоичное кодирование </a:t>
            </a:r>
            <a:r>
              <a:rPr lang="ru-RU" sz="2600"/>
              <a:t>– все виды информации кодируются с помощью 0 и 1.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600" b="1">
                <a:solidFill>
                  <a:schemeClr val="accent2"/>
                </a:solidFill>
              </a:rPr>
              <a:t>Задача</a:t>
            </a:r>
            <a:r>
              <a:rPr lang="ru-RU" sz="2600" b="1"/>
              <a:t> </a:t>
            </a:r>
            <a:r>
              <a:rPr lang="ru-RU" sz="2600"/>
              <a:t>– разработать оптимальные правила обработки таких данных.</a:t>
            </a:r>
          </a:p>
          <a:p>
            <a:pPr marL="450850" indent="-450850" eaLnBrk="0" hangingPunct="0">
              <a:spcBef>
                <a:spcPct val="50000"/>
              </a:spcBef>
            </a:pPr>
            <a:r>
              <a:rPr lang="ru-RU" sz="2600" b="1">
                <a:solidFill>
                  <a:schemeClr val="accent2"/>
                </a:solidFill>
              </a:rPr>
              <a:t>Почему «логика»?</a:t>
            </a:r>
            <a:br>
              <a:rPr lang="ru-RU" sz="2600" b="1">
                <a:solidFill>
                  <a:schemeClr val="accent2"/>
                </a:solidFill>
              </a:rPr>
            </a:br>
            <a:r>
              <a:rPr lang="ru-RU" sz="2600"/>
              <a:t>Результат выполнения операции можно представить как истинность (1) или ложность (0) некоторого высказывания.</a:t>
            </a:r>
            <a:endParaRPr lang="ru-RU" sz="2600">
              <a:solidFill>
                <a:schemeClr val="accent2"/>
              </a:solidFill>
            </a:endParaRP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600" b="1">
                <a:solidFill>
                  <a:schemeClr val="accent2"/>
                </a:solidFill>
              </a:rPr>
              <a:t>Джордж Буль </a:t>
            </a:r>
            <a:r>
              <a:rPr lang="ru-RU" sz="2600"/>
              <a:t>разработал основы алгебры, </a:t>
            </a:r>
            <a:br>
              <a:rPr lang="ru-RU" sz="2600"/>
            </a:br>
            <a:r>
              <a:rPr lang="ru-RU" sz="2600"/>
              <a:t>в которой используются только 0 и 1</a:t>
            </a:r>
            <a:br>
              <a:rPr lang="ru-RU" sz="2600"/>
            </a:br>
            <a:r>
              <a:rPr lang="ru-RU" sz="2600"/>
              <a:t>(алгебра логики, булева алгебра).</a:t>
            </a:r>
          </a:p>
        </p:txBody>
      </p:sp>
      <p:sp>
        <p:nvSpPr>
          <p:cNvPr id="101382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8EF605-72EB-4E09-957E-DD8D7FA6B119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1028" name="Заголовок 13"/>
          <p:cNvSpPr>
            <a:spLocks noGrp="1"/>
          </p:cNvSpPr>
          <p:nvPr>
            <p:ph type="title" idx="4294967295"/>
          </p:nvPr>
        </p:nvSpPr>
        <p:spPr>
          <a:xfrm>
            <a:off x="431800" y="339725"/>
            <a:ext cx="79438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Обозначение высказываний</a:t>
            </a:r>
          </a:p>
        </p:txBody>
      </p:sp>
      <p:sp>
        <p:nvSpPr>
          <p:cNvPr id="8234" name="Text Box 42"/>
          <p:cNvSpPr txBox="1">
            <a:spLocks noChangeArrowheads="1"/>
          </p:cNvSpPr>
          <p:nvPr/>
        </p:nvSpPr>
        <p:spPr bwMode="auto">
          <a:xfrm>
            <a:off x="355600" y="850900"/>
            <a:ext cx="814070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accent2"/>
                </a:solidFill>
              </a:rPr>
              <a:t>A</a:t>
            </a:r>
            <a:r>
              <a:rPr lang="ru-RU" sz="2400" b="1">
                <a:solidFill>
                  <a:schemeClr val="accent2"/>
                </a:solidFill>
              </a:rPr>
              <a:t> </a:t>
            </a:r>
            <a:r>
              <a:rPr lang="ru-RU" sz="2400"/>
              <a:t>– Сейчас идет дождь.</a:t>
            </a:r>
          </a:p>
          <a:p>
            <a:pPr marL="450850" indent="-450850"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accent2"/>
                </a:solidFill>
              </a:rPr>
              <a:t>B</a:t>
            </a:r>
            <a:r>
              <a:rPr lang="ru-RU" sz="2400" b="1">
                <a:solidFill>
                  <a:schemeClr val="accent2"/>
                </a:solidFill>
              </a:rPr>
              <a:t> </a:t>
            </a:r>
            <a:r>
              <a:rPr lang="ru-RU" sz="2400"/>
              <a:t>– Форточка открыта.</a:t>
            </a:r>
          </a:p>
        </p:txBody>
      </p:sp>
      <p:graphicFrame>
        <p:nvGraphicFramePr>
          <p:cNvPr id="8235" name="Object 43"/>
          <p:cNvGraphicFramePr>
            <a:graphicFrameLocks noChangeAspect="1"/>
          </p:cNvGraphicFramePr>
          <p:nvPr/>
        </p:nvGraphicFramePr>
        <p:xfrm>
          <a:off x="3889375" y="844550"/>
          <a:ext cx="247650" cy="919163"/>
        </p:xfrm>
        <a:graphic>
          <a:graphicData uri="http://schemas.openxmlformats.org/presentationml/2006/ole">
            <p:oleObj spid="_x0000_s1026" name="Формула" r:id="rId4" imgW="101520" imgH="203040" progId="Equation.3">
              <p:embed/>
            </p:oleObj>
          </a:graphicData>
        </a:graphic>
      </p:graphicFrame>
      <p:sp>
        <p:nvSpPr>
          <p:cNvPr id="8236" name="AutoShape 44"/>
          <p:cNvSpPr>
            <a:spLocks noChangeArrowheads="1"/>
          </p:cNvSpPr>
          <p:nvPr/>
        </p:nvSpPr>
        <p:spPr bwMode="auto">
          <a:xfrm>
            <a:off x="5049838" y="958850"/>
            <a:ext cx="3379787" cy="682625"/>
          </a:xfrm>
          <a:prstGeom prst="wedgeRoundRectCallout">
            <a:avLst>
              <a:gd name="adj1" fmla="val -75366"/>
              <a:gd name="adj2" fmla="val -463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b="1"/>
              <a:t>простые высказывания (элементарные)</a:t>
            </a:r>
          </a:p>
        </p:txBody>
      </p:sp>
      <p:sp>
        <p:nvSpPr>
          <p:cNvPr id="8237" name="Text Box 45"/>
          <p:cNvSpPr txBox="1">
            <a:spLocks noChangeArrowheads="1"/>
          </p:cNvSpPr>
          <p:nvPr/>
        </p:nvSpPr>
        <p:spPr bwMode="auto">
          <a:xfrm>
            <a:off x="433388" y="2873375"/>
            <a:ext cx="8366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Составные высказывания </a:t>
            </a:r>
            <a:r>
              <a:rPr lang="ru-RU" sz="2400"/>
              <a:t>строятся из простых с помощью логических связок (операций) «</a:t>
            </a:r>
            <a:r>
              <a:rPr lang="ru-RU" sz="2400" b="1"/>
              <a:t>и»</a:t>
            </a:r>
            <a:r>
              <a:rPr lang="ru-RU" sz="2400"/>
              <a:t>, «</a:t>
            </a:r>
            <a:r>
              <a:rPr lang="ru-RU" sz="2400" b="1"/>
              <a:t>или»</a:t>
            </a:r>
            <a:r>
              <a:rPr lang="ru-RU" sz="2400"/>
              <a:t>, «</a:t>
            </a:r>
            <a:r>
              <a:rPr lang="ru-RU" sz="2400" b="1"/>
              <a:t>не»</a:t>
            </a:r>
            <a:r>
              <a:rPr lang="ru-RU" sz="2400"/>
              <a:t>, «</a:t>
            </a:r>
            <a:r>
              <a:rPr lang="ru-RU" sz="2400" b="1"/>
              <a:t>если … то»</a:t>
            </a:r>
            <a:r>
              <a:rPr lang="ru-RU" sz="2400"/>
              <a:t>, «</a:t>
            </a:r>
            <a:r>
              <a:rPr lang="ru-RU" sz="2400" b="1"/>
              <a:t>тогда и только тогда»</a:t>
            </a:r>
            <a:r>
              <a:rPr lang="ru-RU" sz="2400"/>
              <a:t> и др.</a:t>
            </a:r>
          </a:p>
        </p:txBody>
      </p:sp>
      <p:grpSp>
        <p:nvGrpSpPr>
          <p:cNvPr id="2" name="Group 49"/>
          <p:cNvGrpSpPr>
            <a:grpSpLocks/>
          </p:cNvGrpSpPr>
          <p:nvPr/>
        </p:nvGrpSpPr>
        <p:grpSpPr bwMode="auto">
          <a:xfrm>
            <a:off x="479425" y="1811338"/>
            <a:ext cx="8183563" cy="954087"/>
            <a:chOff x="274" y="1191"/>
            <a:chExt cx="5155" cy="601"/>
          </a:xfrm>
        </p:grpSpPr>
        <p:sp>
          <p:nvSpPr>
            <p:cNvPr id="1037" name="Text Box 47"/>
            <p:cNvSpPr txBox="1">
              <a:spLocks noChangeArrowheads="1"/>
            </p:cNvSpPr>
            <p:nvPr/>
          </p:nvSpPr>
          <p:spPr bwMode="auto">
            <a:xfrm>
              <a:off x="568" y="1258"/>
              <a:ext cx="4861" cy="534"/>
            </a:xfrm>
            <a:prstGeom prst="rect">
              <a:avLst/>
            </a:prstGeom>
            <a:solidFill>
              <a:srgbClr val="D1D1FF"/>
            </a:solidFill>
            <a:ln w="127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eaLnBrk="0" hangingPunct="0">
                <a:spcBef>
                  <a:spcPct val="50000"/>
                </a:spcBef>
              </a:pPr>
              <a:r>
                <a:rPr lang="ru-RU" sz="2400" b="1"/>
                <a:t>  Любое высказывание может быть ложно (0) </a:t>
              </a:r>
              <a:br>
                <a:rPr lang="ru-RU" sz="2400" b="1"/>
              </a:br>
              <a:r>
                <a:rPr lang="ru-RU" sz="2400" b="1"/>
                <a:t>или истинно (1).</a:t>
              </a:r>
            </a:p>
          </p:txBody>
        </p:sp>
        <p:sp>
          <p:nvSpPr>
            <p:cNvPr id="1038" name="Oval 48"/>
            <p:cNvSpPr>
              <a:spLocks noChangeArrowheads="1"/>
            </p:cNvSpPr>
            <p:nvPr/>
          </p:nvSpPr>
          <p:spPr bwMode="auto">
            <a:xfrm>
              <a:off x="274" y="1191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ru-RU" sz="4400" b="1">
                  <a:solidFill>
                    <a:schemeClr val="bg1"/>
                  </a:solidFill>
                  <a:latin typeface="Arial Black" pitchFamily="34" charset="0"/>
                </a:rPr>
                <a:t>!</a:t>
              </a:r>
            </a:p>
          </p:txBody>
        </p:sp>
      </p:grpSp>
      <p:sp>
        <p:nvSpPr>
          <p:cNvPr id="8242" name="Text Box 50"/>
          <p:cNvSpPr txBox="1">
            <a:spLocks noChangeArrowheads="1"/>
          </p:cNvSpPr>
          <p:nvPr/>
        </p:nvSpPr>
        <p:spPr bwMode="auto">
          <a:xfrm>
            <a:off x="339725" y="4113213"/>
            <a:ext cx="233680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065338" indent="-2065338" algn="r" eaLnBrk="0" hangingPunct="0">
              <a:spcBef>
                <a:spcPct val="50000"/>
              </a:spcBef>
              <a:buFont typeface="Wingdings" pitchFamily="2" charset="2"/>
              <a:buNone/>
              <a:tabLst>
                <a:tab pos="1795463" algn="l"/>
              </a:tabLst>
            </a:pPr>
            <a:r>
              <a:rPr lang="ru-RU" sz="2000" b="1">
                <a:solidFill>
                  <a:schemeClr val="accent2"/>
                </a:solidFill>
              </a:rPr>
              <a:t>               </a:t>
            </a:r>
            <a:r>
              <a:rPr lang="en-US" sz="2000" b="1">
                <a:solidFill>
                  <a:schemeClr val="accent2"/>
                </a:solidFill>
              </a:rPr>
              <a:t>A</a:t>
            </a:r>
            <a:r>
              <a:rPr lang="ru-RU" sz="2000" b="1">
                <a:solidFill>
                  <a:schemeClr val="accent2"/>
                </a:solidFill>
              </a:rPr>
              <a:t> и </a:t>
            </a:r>
            <a:r>
              <a:rPr lang="en-US" sz="2000" b="1">
                <a:solidFill>
                  <a:schemeClr val="accent2"/>
                </a:solidFill>
              </a:rPr>
              <a:t>B</a:t>
            </a:r>
            <a:r>
              <a:rPr lang="ru-RU" sz="2000" b="1">
                <a:solidFill>
                  <a:schemeClr val="accent2"/>
                </a:solidFill>
              </a:rPr>
              <a:t> </a:t>
            </a:r>
          </a:p>
          <a:p>
            <a:pPr marL="2065338" indent="-2065338" algn="r" eaLnBrk="0" hangingPunct="0">
              <a:spcBef>
                <a:spcPct val="50000"/>
              </a:spcBef>
              <a:buFont typeface="Wingdings" pitchFamily="2" charset="2"/>
              <a:buNone/>
              <a:tabLst>
                <a:tab pos="1795463" algn="l"/>
              </a:tabLst>
            </a:pPr>
            <a:r>
              <a:rPr lang="en-US" sz="2000" b="1">
                <a:solidFill>
                  <a:schemeClr val="accent2"/>
                </a:solidFill>
              </a:rPr>
              <a:t>A </a:t>
            </a:r>
            <a:r>
              <a:rPr lang="ru-RU" sz="2000" b="1">
                <a:solidFill>
                  <a:schemeClr val="accent2"/>
                </a:solidFill>
              </a:rPr>
              <a:t>или не </a:t>
            </a:r>
            <a:r>
              <a:rPr lang="en-US" sz="2000" b="1">
                <a:solidFill>
                  <a:schemeClr val="accent2"/>
                </a:solidFill>
              </a:rPr>
              <a:t>B</a:t>
            </a:r>
            <a:endParaRPr lang="ru-RU" sz="2000" b="1">
              <a:solidFill>
                <a:schemeClr val="accent2"/>
              </a:solidFill>
            </a:endParaRPr>
          </a:p>
          <a:p>
            <a:pPr marL="2065338" indent="-2065338" algn="r" eaLnBrk="0" hangingPunct="0">
              <a:spcBef>
                <a:spcPct val="50000"/>
              </a:spcBef>
              <a:buFont typeface="Wingdings" pitchFamily="2" charset="2"/>
              <a:buNone/>
              <a:tabLst>
                <a:tab pos="1795463" algn="l"/>
              </a:tabLst>
            </a:pPr>
            <a:r>
              <a:rPr lang="ru-RU" sz="2000" b="1">
                <a:solidFill>
                  <a:schemeClr val="accent2"/>
                </a:solidFill>
              </a:rPr>
              <a:t>если </a:t>
            </a:r>
            <a:r>
              <a:rPr lang="en-US" sz="2000" b="1">
                <a:solidFill>
                  <a:schemeClr val="accent2"/>
                </a:solidFill>
              </a:rPr>
              <a:t>A</a:t>
            </a:r>
            <a:r>
              <a:rPr lang="ru-RU" sz="2000" b="1">
                <a:solidFill>
                  <a:schemeClr val="accent2"/>
                </a:solidFill>
              </a:rPr>
              <a:t>, то</a:t>
            </a:r>
            <a:r>
              <a:rPr lang="en-US" sz="2000" b="1">
                <a:solidFill>
                  <a:schemeClr val="accent2"/>
                </a:solidFill>
              </a:rPr>
              <a:t> B</a:t>
            </a:r>
            <a:endParaRPr lang="ru-RU" sz="2000" b="1">
              <a:solidFill>
                <a:schemeClr val="accent2"/>
              </a:solidFill>
            </a:endParaRPr>
          </a:p>
          <a:p>
            <a:pPr marL="2065338" indent="-2065338" algn="r" eaLnBrk="0" hangingPunct="0">
              <a:spcBef>
                <a:spcPct val="50000"/>
              </a:spcBef>
              <a:buFont typeface="Wingdings" pitchFamily="2" charset="2"/>
              <a:buNone/>
              <a:tabLst>
                <a:tab pos="1795463" algn="l"/>
              </a:tabLst>
            </a:pPr>
            <a:r>
              <a:rPr lang="en-US" sz="2000" b="1">
                <a:solidFill>
                  <a:schemeClr val="accent2"/>
                </a:solidFill>
              </a:rPr>
              <a:t>A</a:t>
            </a:r>
            <a:r>
              <a:rPr lang="ru-RU" sz="2000" b="1">
                <a:solidFill>
                  <a:schemeClr val="accent2"/>
                </a:solidFill>
              </a:rPr>
              <a:t> тогда и только </a:t>
            </a:r>
          </a:p>
          <a:p>
            <a:pPr marL="2065338" indent="-2065338" algn="r" eaLnBrk="0" hangingPunct="0">
              <a:buFont typeface="Wingdings" pitchFamily="2" charset="2"/>
              <a:buNone/>
              <a:tabLst>
                <a:tab pos="1795463" algn="l"/>
              </a:tabLst>
            </a:pPr>
            <a:r>
              <a:rPr lang="ru-RU" sz="2000" b="1">
                <a:solidFill>
                  <a:schemeClr val="accent2"/>
                </a:solidFill>
              </a:rPr>
              <a:t>тогда, когда</a:t>
            </a:r>
            <a:r>
              <a:rPr lang="en-US" sz="2000" b="1">
                <a:solidFill>
                  <a:schemeClr val="accent2"/>
                </a:solidFill>
              </a:rPr>
              <a:t> B</a:t>
            </a:r>
            <a:endParaRPr lang="ru-RU" sz="2000"/>
          </a:p>
        </p:txBody>
      </p:sp>
      <p:sp>
        <p:nvSpPr>
          <p:cNvPr id="8243" name="Text Box 51"/>
          <p:cNvSpPr txBox="1">
            <a:spLocks noChangeArrowheads="1"/>
          </p:cNvSpPr>
          <p:nvPr/>
        </p:nvSpPr>
        <p:spPr bwMode="auto">
          <a:xfrm>
            <a:off x="2957513" y="4113213"/>
            <a:ext cx="5849937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/>
              <a:t>Сейчас идет дождь</a:t>
            </a:r>
            <a:r>
              <a:rPr lang="en-US" sz="2000"/>
              <a:t> </a:t>
            </a:r>
            <a:r>
              <a:rPr lang="ru-RU" sz="2000"/>
              <a:t>и открыта форточка.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/>
              <a:t>Сейчас идет дождь</a:t>
            </a:r>
            <a:r>
              <a:rPr lang="en-US" sz="2000"/>
              <a:t> </a:t>
            </a:r>
            <a:r>
              <a:rPr lang="ru-RU" sz="2000"/>
              <a:t>или форточка закрыта.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/>
              <a:t>Если сейчас идет дождь, то</a:t>
            </a:r>
            <a:r>
              <a:rPr lang="en-US" sz="2000"/>
              <a:t> </a:t>
            </a:r>
            <a:r>
              <a:rPr lang="ru-RU" sz="2000"/>
              <a:t>форточка открыта.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/>
              <a:t>Дождь идет тогда и только тогда, когда открыта</a:t>
            </a:r>
            <a:r>
              <a:rPr lang="en-US" sz="2000"/>
              <a:t> </a:t>
            </a:r>
            <a:r>
              <a:rPr lang="ru-RU" sz="2000"/>
              <a:t>форточка.</a:t>
            </a:r>
          </a:p>
        </p:txBody>
      </p:sp>
      <p:sp>
        <p:nvSpPr>
          <p:cNvPr id="103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34" grpId="0" build="allAtOnce"/>
      <p:bldP spid="8236" grpId="0" animBg="1"/>
      <p:bldP spid="8237" grpId="0" build="allAtOnce"/>
      <p:bldP spid="824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2E3AE8-6F19-4E1C-899D-F1D1FBD89585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2053" name="Заголовок 16"/>
          <p:cNvSpPr>
            <a:spLocks noGrp="1"/>
          </p:cNvSpPr>
          <p:nvPr>
            <p:ph type="title" idx="4294967295"/>
          </p:nvPr>
        </p:nvSpPr>
        <p:spPr>
          <a:xfrm>
            <a:off x="647700" y="339725"/>
            <a:ext cx="77279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Операция НЕ</a:t>
            </a:r>
            <a:r>
              <a:rPr lang="en-US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 (</a:t>
            </a: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инверсия)</a:t>
            </a:r>
          </a:p>
        </p:txBody>
      </p:sp>
      <p:sp>
        <p:nvSpPr>
          <p:cNvPr id="120839" name="Text Box 7"/>
          <p:cNvSpPr txBox="1">
            <a:spLocks noChangeArrowheads="1"/>
          </p:cNvSpPr>
          <p:nvPr/>
        </p:nvSpPr>
        <p:spPr bwMode="auto">
          <a:xfrm>
            <a:off x="400050" y="819150"/>
            <a:ext cx="83661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600"/>
              <a:t>Если высказывание </a:t>
            </a:r>
            <a:r>
              <a:rPr lang="en-US" sz="2600" b="1"/>
              <a:t>A</a:t>
            </a:r>
            <a:r>
              <a:rPr lang="en-US" sz="2600"/>
              <a:t> </a:t>
            </a:r>
            <a:r>
              <a:rPr lang="ru-RU" sz="2600"/>
              <a:t>истинно, то «</a:t>
            </a:r>
            <a:r>
              <a:rPr lang="ru-RU" sz="2600" b="1"/>
              <a:t>не А»</a:t>
            </a:r>
            <a:r>
              <a:rPr lang="ru-RU" sz="2600"/>
              <a:t> ложно, и наоборот.</a:t>
            </a:r>
          </a:p>
        </p:txBody>
      </p:sp>
      <p:graphicFrame>
        <p:nvGraphicFramePr>
          <p:cNvPr id="120870" name="Group 38"/>
          <p:cNvGraphicFramePr>
            <a:graphicFrameLocks noGrp="1"/>
          </p:cNvGraphicFramePr>
          <p:nvPr/>
        </p:nvGraphicFramePr>
        <p:xfrm>
          <a:off x="846138" y="1893888"/>
          <a:ext cx="2933700" cy="2360614"/>
        </p:xfrm>
        <a:graphic>
          <a:graphicData uri="http://schemas.openxmlformats.org/drawingml/2006/table">
            <a:tbl>
              <a:tblPr/>
              <a:tblGrid>
                <a:gridCol w="1466850"/>
                <a:gridCol w="1466850"/>
              </a:tblGrid>
              <a:tr h="785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не 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5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0862" name="Rectangle 30"/>
          <p:cNvSpPr>
            <a:spLocks noChangeArrowheads="1"/>
          </p:cNvSpPr>
          <p:nvPr/>
        </p:nvSpPr>
        <p:spPr bwMode="auto">
          <a:xfrm>
            <a:off x="1331913" y="3557588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/>
              <a:t>1</a:t>
            </a:r>
          </a:p>
        </p:txBody>
      </p:sp>
      <p:sp>
        <p:nvSpPr>
          <p:cNvPr id="120863" name="Rectangle 31"/>
          <p:cNvSpPr>
            <a:spLocks noChangeArrowheads="1"/>
          </p:cNvSpPr>
          <p:nvPr/>
        </p:nvSpPr>
        <p:spPr bwMode="auto">
          <a:xfrm>
            <a:off x="1331913" y="2789238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/>
              <a:t>0</a:t>
            </a:r>
          </a:p>
        </p:txBody>
      </p:sp>
      <p:sp>
        <p:nvSpPr>
          <p:cNvPr id="120864" name="Rectangle 32"/>
          <p:cNvSpPr>
            <a:spLocks noChangeArrowheads="1"/>
          </p:cNvSpPr>
          <p:nvPr/>
        </p:nvSpPr>
        <p:spPr bwMode="auto">
          <a:xfrm>
            <a:off x="2765425" y="3579813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20865" name="Rectangle 33"/>
          <p:cNvSpPr>
            <a:spLocks noChangeArrowheads="1"/>
          </p:cNvSpPr>
          <p:nvPr/>
        </p:nvSpPr>
        <p:spPr bwMode="auto">
          <a:xfrm>
            <a:off x="2765425" y="2811463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0866" name="AutoShape 34"/>
          <p:cNvSpPr>
            <a:spLocks noChangeArrowheads="1"/>
          </p:cNvSpPr>
          <p:nvPr/>
        </p:nvSpPr>
        <p:spPr bwMode="auto">
          <a:xfrm>
            <a:off x="5284788" y="3114675"/>
            <a:ext cx="2633662" cy="1236663"/>
          </a:xfrm>
          <a:prstGeom prst="wedgeRoundRectCallout">
            <a:avLst>
              <a:gd name="adj1" fmla="val -106542"/>
              <a:gd name="adj2" fmla="val 21116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2400" b="1"/>
              <a:t>таблица истинности </a:t>
            </a:r>
            <a:r>
              <a:rPr lang="ru-RU" sz="2400"/>
              <a:t>операции НЕ</a:t>
            </a:r>
          </a:p>
        </p:txBody>
      </p:sp>
      <p:sp>
        <p:nvSpPr>
          <p:cNvPr id="120867" name="AutoShape 35"/>
          <p:cNvSpPr>
            <a:spLocks noChangeArrowheads="1"/>
          </p:cNvSpPr>
          <p:nvPr/>
        </p:nvSpPr>
        <p:spPr bwMode="auto">
          <a:xfrm>
            <a:off x="4598988" y="1579563"/>
            <a:ext cx="3014662" cy="1238250"/>
          </a:xfrm>
          <a:prstGeom prst="wedgeRoundRectCallout">
            <a:avLst>
              <a:gd name="adj1" fmla="val -77329"/>
              <a:gd name="adj2" fmla="val 17306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2400">
                <a:cs typeface="Arial" charset="0"/>
              </a:rPr>
              <a:t>также</a:t>
            </a:r>
            <a:r>
              <a:rPr lang="en-US" sz="2400">
                <a:cs typeface="Arial" charset="0"/>
              </a:rPr>
              <a:t>  </a:t>
            </a:r>
            <a:r>
              <a:rPr lang="en-US" sz="2400" b="1">
                <a:cs typeface="Arial" charset="0"/>
              </a:rPr>
              <a:t>   </a:t>
            </a:r>
            <a:r>
              <a:rPr lang="en-US" sz="2400">
                <a:cs typeface="Arial" charset="0"/>
              </a:rPr>
              <a:t>,</a:t>
            </a:r>
            <a:r>
              <a:rPr lang="en-US" sz="2400" b="1">
                <a:cs typeface="Arial" charset="0"/>
              </a:rPr>
              <a:t> </a:t>
            </a:r>
            <a:r>
              <a:rPr lang="ru-RU" sz="2400">
                <a:cs typeface="Arial" charset="0"/>
              </a:rPr>
              <a:t>  </a:t>
            </a:r>
            <a:r>
              <a:rPr lang="en-US" sz="2400">
                <a:cs typeface="Arial" charset="0"/>
              </a:rPr>
              <a:t>    , </a:t>
            </a:r>
            <a:br>
              <a:rPr lang="en-US" sz="2400">
                <a:cs typeface="Arial" charset="0"/>
              </a:rPr>
            </a:br>
            <a:r>
              <a:rPr lang="en-US" sz="2400" b="1">
                <a:cs typeface="Arial" charset="0"/>
              </a:rPr>
              <a:t>not A</a:t>
            </a:r>
            <a:r>
              <a:rPr lang="en-US" sz="2400">
                <a:cs typeface="Arial" charset="0"/>
              </a:rPr>
              <a:t> (</a:t>
            </a:r>
            <a:r>
              <a:rPr lang="ru-RU" sz="2400">
                <a:cs typeface="Arial" charset="0"/>
              </a:rPr>
              <a:t>Паскаль</a:t>
            </a:r>
            <a:r>
              <a:rPr lang="en-US" sz="2400">
                <a:cs typeface="Arial" charset="0"/>
              </a:rPr>
              <a:t>)</a:t>
            </a:r>
            <a:r>
              <a:rPr lang="ru-RU" sz="2400">
                <a:cs typeface="Arial" charset="0"/>
              </a:rPr>
              <a:t>, </a:t>
            </a:r>
            <a:br>
              <a:rPr lang="ru-RU" sz="2400">
                <a:cs typeface="Arial" charset="0"/>
              </a:rPr>
            </a:br>
            <a:r>
              <a:rPr lang="ru-RU" sz="2400" b="1">
                <a:cs typeface="Arial" charset="0"/>
              </a:rPr>
              <a:t>!</a:t>
            </a:r>
            <a:r>
              <a:rPr lang="en-US" sz="2400" b="1">
                <a:cs typeface="Arial" charset="0"/>
              </a:rPr>
              <a:t> A</a:t>
            </a:r>
            <a:r>
              <a:rPr lang="en-US" sz="2400">
                <a:cs typeface="Arial" charset="0"/>
              </a:rPr>
              <a:t> (</a:t>
            </a:r>
            <a:r>
              <a:rPr lang="ru-RU" sz="2400">
                <a:cs typeface="Arial" charset="0"/>
              </a:rPr>
              <a:t>Си)</a:t>
            </a:r>
            <a:endParaRPr lang="en-US" sz="2400">
              <a:cs typeface="Arial" charset="0"/>
            </a:endParaRPr>
          </a:p>
        </p:txBody>
      </p:sp>
      <p:sp>
        <p:nvSpPr>
          <p:cNvPr id="120868" name="Text Box 36"/>
          <p:cNvSpPr txBox="1">
            <a:spLocks noChangeArrowheads="1"/>
          </p:cNvSpPr>
          <p:nvPr/>
        </p:nvSpPr>
        <p:spPr bwMode="auto">
          <a:xfrm>
            <a:off x="377825" y="4467225"/>
            <a:ext cx="81407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Таблица истинности логического выражения Х </a:t>
            </a:r>
            <a:r>
              <a:rPr lang="ru-RU" sz="2400"/>
              <a:t>– это таблица, где в левой части записываются все возможные комбинации</a:t>
            </a:r>
            <a:r>
              <a:rPr lang="en-US" sz="2400"/>
              <a:t> </a:t>
            </a:r>
            <a:r>
              <a:rPr lang="ru-RU" sz="2400"/>
              <a:t>значений исходных данных, а в правой – значение выражения Х для каждой комбинации.</a:t>
            </a:r>
          </a:p>
        </p:txBody>
      </p:sp>
      <p:graphicFrame>
        <p:nvGraphicFramePr>
          <p:cNvPr id="120871" name="Object 39"/>
          <p:cNvGraphicFramePr>
            <a:graphicFrameLocks noChangeAspect="1"/>
          </p:cNvGraphicFramePr>
          <p:nvPr/>
        </p:nvGraphicFramePr>
        <p:xfrm>
          <a:off x="6015038" y="1560513"/>
          <a:ext cx="381000" cy="439737"/>
        </p:xfrm>
        <a:graphic>
          <a:graphicData uri="http://schemas.openxmlformats.org/presentationml/2006/ole">
            <p:oleObj spid="_x0000_s2050" name="Формула" r:id="rId4" imgW="164880" imgH="190440" progId="Equation.3">
              <p:embed/>
            </p:oleObj>
          </a:graphicData>
        </a:graphic>
      </p:graphicFrame>
      <p:graphicFrame>
        <p:nvGraphicFramePr>
          <p:cNvPr id="15" name="Object 3"/>
          <p:cNvGraphicFramePr>
            <a:graphicFrameLocks noChangeAspect="1"/>
          </p:cNvGraphicFramePr>
          <p:nvPr/>
        </p:nvGraphicFramePr>
        <p:xfrm>
          <a:off x="6410325" y="1589088"/>
          <a:ext cx="615950" cy="381000"/>
        </p:xfrm>
        <a:graphic>
          <a:graphicData uri="http://schemas.openxmlformats.org/presentationml/2006/ole">
            <p:oleObj spid="_x0000_s2051" name="Формула" r:id="rId5" imgW="266400" imgH="164880" progId="Equation.3">
              <p:embed/>
            </p:oleObj>
          </a:graphicData>
        </a:graphic>
      </p:graphicFrame>
      <p:sp>
        <p:nvSpPr>
          <p:cNvPr id="2076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Управляющая кнопка: домой 16">
            <a:hlinkClick r:id="rId6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0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0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0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0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0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20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0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0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0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9" grpId="0" autoUpdateAnimBg="0"/>
      <p:bldP spid="120862" grpId="0" autoUpdateAnimBg="0"/>
      <p:bldP spid="120863" grpId="0" autoUpdateAnimBg="0"/>
      <p:bldP spid="120864" grpId="0" autoUpdateAnimBg="0"/>
      <p:bldP spid="120865" grpId="0" autoUpdateAnimBg="0"/>
      <p:bldP spid="120866" grpId="0" animBg="1" autoUpdateAnimBg="0"/>
      <p:bldP spid="120867" grpId="0" animBg="1" autoUpdateAnimBg="0"/>
      <p:bldP spid="12086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E3B72F-2F25-4652-9E00-692833B2F80B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60419" name="Заголовок 156"/>
          <p:cNvSpPr>
            <a:spLocks noGrp="1"/>
          </p:cNvSpPr>
          <p:nvPr>
            <p:ph type="title" idx="4294967295"/>
          </p:nvPr>
        </p:nvSpPr>
        <p:spPr>
          <a:xfrm>
            <a:off x="330200" y="327025"/>
            <a:ext cx="8813800" cy="47148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Операция И</a:t>
            </a:r>
            <a:r>
              <a:rPr lang="en-US" sz="2800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 (</a:t>
            </a:r>
            <a:r>
              <a:rPr lang="ru-RU" sz="2800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логическое умножение, конъюнкция)</a:t>
            </a:r>
          </a:p>
        </p:txBody>
      </p:sp>
      <p:graphicFrame>
        <p:nvGraphicFramePr>
          <p:cNvPr id="123116" name="Group 236"/>
          <p:cNvGraphicFramePr>
            <a:graphicFrameLocks noGrp="1"/>
          </p:cNvGraphicFramePr>
          <p:nvPr/>
        </p:nvGraphicFramePr>
        <p:xfrm>
          <a:off x="1046163" y="2124075"/>
          <a:ext cx="4332287" cy="3200400"/>
        </p:xfrm>
        <a:graphic>
          <a:graphicData uri="http://schemas.openxmlformats.org/drawingml/2006/table">
            <a:tbl>
              <a:tblPr/>
              <a:tblGrid>
                <a:gridCol w="1444625"/>
                <a:gridCol w="1443037"/>
                <a:gridCol w="1444625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и </a:t>
                      </a: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2899" name="Rectangle 19"/>
          <p:cNvSpPr>
            <a:spLocks noChangeArrowheads="1"/>
          </p:cNvSpPr>
          <p:nvPr/>
        </p:nvSpPr>
        <p:spPr bwMode="auto">
          <a:xfrm>
            <a:off x="4418013" y="4703763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2900" name="Rectangle 20"/>
          <p:cNvSpPr>
            <a:spLocks noChangeArrowheads="1"/>
          </p:cNvSpPr>
          <p:nvPr/>
        </p:nvSpPr>
        <p:spPr bwMode="auto">
          <a:xfrm>
            <a:off x="4373563" y="2782888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22904" name="AutoShape 24"/>
          <p:cNvSpPr>
            <a:spLocks noChangeArrowheads="1"/>
          </p:cNvSpPr>
          <p:nvPr/>
        </p:nvSpPr>
        <p:spPr bwMode="auto">
          <a:xfrm>
            <a:off x="5643563" y="1795463"/>
            <a:ext cx="3116262" cy="1238250"/>
          </a:xfrm>
          <a:prstGeom prst="wedgeRoundRectCallout">
            <a:avLst>
              <a:gd name="adj1" fmla="val -56519"/>
              <a:gd name="adj2" fmla="val 16412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2400">
                <a:cs typeface="Arial" charset="0"/>
              </a:rPr>
              <a:t>также:</a:t>
            </a:r>
            <a:r>
              <a:rPr lang="ru-RU" sz="2400" b="1">
                <a:cs typeface="Arial" charset="0"/>
              </a:rPr>
              <a:t> </a:t>
            </a:r>
            <a:r>
              <a:rPr lang="en-US" sz="2400" b="1">
                <a:cs typeface="Arial" charset="0"/>
              </a:rPr>
              <a:t>A·B</a:t>
            </a:r>
            <a:r>
              <a:rPr lang="en-US" sz="2400">
                <a:cs typeface="Arial" charset="0"/>
              </a:rPr>
              <a:t>, </a:t>
            </a:r>
            <a:r>
              <a:rPr lang="en-US" sz="2400" b="1">
                <a:cs typeface="Arial" charset="0"/>
              </a:rPr>
              <a:t>A </a:t>
            </a:r>
            <a:r>
              <a:rPr lang="en-US" sz="2400" b="1">
                <a:cs typeface="Arial" charset="0"/>
                <a:sym typeface="Symbol" pitchFamily="18" charset="2"/>
              </a:rPr>
              <a:t></a:t>
            </a:r>
            <a:r>
              <a:rPr lang="en-US" sz="2400" b="1">
                <a:cs typeface="Arial" charset="0"/>
              </a:rPr>
              <a:t> B</a:t>
            </a:r>
            <a:r>
              <a:rPr lang="en-US" sz="2400">
                <a:cs typeface="Arial" charset="0"/>
              </a:rPr>
              <a:t>,</a:t>
            </a:r>
            <a:br>
              <a:rPr lang="en-US" sz="2400">
                <a:cs typeface="Arial" charset="0"/>
              </a:rPr>
            </a:br>
            <a:r>
              <a:rPr lang="en-US" sz="2400" b="1">
                <a:cs typeface="Arial" charset="0"/>
              </a:rPr>
              <a:t>A and B</a:t>
            </a:r>
            <a:r>
              <a:rPr lang="en-US" sz="2400">
                <a:cs typeface="Arial" charset="0"/>
              </a:rPr>
              <a:t> (</a:t>
            </a:r>
            <a:r>
              <a:rPr lang="ru-RU" sz="2400">
                <a:cs typeface="Arial" charset="0"/>
              </a:rPr>
              <a:t>Паскаль</a:t>
            </a:r>
            <a:r>
              <a:rPr lang="en-US" sz="2400">
                <a:cs typeface="Arial" charset="0"/>
              </a:rPr>
              <a:t>)</a:t>
            </a:r>
            <a:r>
              <a:rPr lang="ru-RU" sz="2400">
                <a:cs typeface="Arial" charset="0"/>
              </a:rPr>
              <a:t>, </a:t>
            </a:r>
            <a:br>
              <a:rPr lang="ru-RU" sz="2400">
                <a:cs typeface="Arial" charset="0"/>
              </a:rPr>
            </a:br>
            <a:r>
              <a:rPr lang="en-US" sz="2400" b="1">
                <a:cs typeface="Arial" charset="0"/>
              </a:rPr>
              <a:t>A &amp;&amp; B</a:t>
            </a:r>
            <a:r>
              <a:rPr lang="en-US" sz="2400">
                <a:cs typeface="Arial" charset="0"/>
              </a:rPr>
              <a:t> (</a:t>
            </a:r>
            <a:r>
              <a:rPr lang="ru-RU" sz="2400">
                <a:cs typeface="Arial" charset="0"/>
              </a:rPr>
              <a:t>Си)</a:t>
            </a:r>
            <a:endParaRPr lang="en-US" sz="2400">
              <a:cs typeface="Arial" charset="0"/>
            </a:endParaRP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574800" y="2794000"/>
            <a:ext cx="1963738" cy="565150"/>
            <a:chOff x="789" y="1935"/>
            <a:chExt cx="1237" cy="356"/>
          </a:xfrm>
        </p:grpSpPr>
        <p:sp>
          <p:nvSpPr>
            <p:cNvPr id="102455" name="Rectangle 46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102456" name="Rectangle 47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3" name="Group 51"/>
          <p:cNvGrpSpPr>
            <a:grpSpLocks/>
          </p:cNvGrpSpPr>
          <p:nvPr/>
        </p:nvGrpSpPr>
        <p:grpSpPr bwMode="auto">
          <a:xfrm>
            <a:off x="1576388" y="3438525"/>
            <a:ext cx="1963737" cy="565150"/>
            <a:chOff x="789" y="1935"/>
            <a:chExt cx="1237" cy="356"/>
          </a:xfrm>
        </p:grpSpPr>
        <p:sp>
          <p:nvSpPr>
            <p:cNvPr id="102453" name="Rectangle 52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102454" name="Rectangle 53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grpSp>
        <p:nvGrpSpPr>
          <p:cNvPr id="4" name="Group 54"/>
          <p:cNvGrpSpPr>
            <a:grpSpLocks/>
          </p:cNvGrpSpPr>
          <p:nvPr/>
        </p:nvGrpSpPr>
        <p:grpSpPr bwMode="auto">
          <a:xfrm>
            <a:off x="1576388" y="4068763"/>
            <a:ext cx="1963737" cy="565150"/>
            <a:chOff x="789" y="1935"/>
            <a:chExt cx="1237" cy="356"/>
          </a:xfrm>
        </p:grpSpPr>
        <p:sp>
          <p:nvSpPr>
            <p:cNvPr id="102451" name="Rectangle 55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102452" name="Rectangle 56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5" name="Group 57"/>
          <p:cNvGrpSpPr>
            <a:grpSpLocks/>
          </p:cNvGrpSpPr>
          <p:nvPr/>
        </p:nvGrpSpPr>
        <p:grpSpPr bwMode="auto">
          <a:xfrm>
            <a:off x="1576388" y="4703763"/>
            <a:ext cx="1963737" cy="565150"/>
            <a:chOff x="789" y="1935"/>
            <a:chExt cx="1237" cy="356"/>
          </a:xfrm>
        </p:grpSpPr>
        <p:sp>
          <p:nvSpPr>
            <p:cNvPr id="102449" name="Rectangle 58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102450" name="Rectangle 59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graphicFrame>
        <p:nvGraphicFramePr>
          <p:cNvPr id="122979" name="Group 99"/>
          <p:cNvGraphicFramePr>
            <a:graphicFrameLocks noGrp="1"/>
          </p:cNvGraphicFramePr>
          <p:nvPr/>
        </p:nvGraphicFramePr>
        <p:xfrm>
          <a:off x="354013" y="2740025"/>
          <a:ext cx="654050" cy="2560320"/>
        </p:xfrm>
        <a:graphic>
          <a:graphicData uri="http://schemas.openxmlformats.org/drawingml/2006/table">
            <a:tbl>
              <a:tblPr/>
              <a:tblGrid>
                <a:gridCol w="654050"/>
              </a:tblGrid>
              <a:tr h="636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3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2974" name="Rectangle 94"/>
          <p:cNvSpPr>
            <a:spLocks noChangeArrowheads="1"/>
          </p:cNvSpPr>
          <p:nvPr/>
        </p:nvSpPr>
        <p:spPr bwMode="auto">
          <a:xfrm>
            <a:off x="4383088" y="3424238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22975" name="Rectangle 95"/>
          <p:cNvSpPr>
            <a:spLocks noChangeArrowheads="1"/>
          </p:cNvSpPr>
          <p:nvPr/>
        </p:nvSpPr>
        <p:spPr bwMode="auto">
          <a:xfrm>
            <a:off x="4408488" y="4044950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22976" name="Rectangle 96"/>
          <p:cNvSpPr>
            <a:spLocks noChangeArrowheads="1"/>
          </p:cNvSpPr>
          <p:nvPr/>
        </p:nvSpPr>
        <p:spPr bwMode="auto">
          <a:xfrm>
            <a:off x="769938" y="5667375"/>
            <a:ext cx="7297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chemeClr val="accent2"/>
                </a:solidFill>
              </a:rPr>
              <a:t>конъюнкция</a:t>
            </a:r>
            <a:r>
              <a:rPr lang="en-US" sz="2400"/>
              <a:t> – </a:t>
            </a:r>
            <a:r>
              <a:rPr lang="ru-RU" sz="2400"/>
              <a:t>от лат. </a:t>
            </a:r>
            <a:r>
              <a:rPr lang="ru-RU" sz="2400" i="1"/>
              <a:t>conjunctio</a:t>
            </a:r>
            <a:r>
              <a:rPr lang="ru-RU" sz="2400"/>
              <a:t> — соединение </a:t>
            </a:r>
          </a:p>
        </p:txBody>
      </p:sp>
      <p:sp>
        <p:nvSpPr>
          <p:cNvPr id="123114" name="Rectangle 234"/>
          <p:cNvSpPr>
            <a:spLocks noChangeArrowheads="1"/>
          </p:cNvSpPr>
          <p:nvPr/>
        </p:nvSpPr>
        <p:spPr bwMode="auto">
          <a:xfrm>
            <a:off x="6761163" y="4033838"/>
            <a:ext cx="977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cs typeface="Arial" charset="0"/>
              </a:rPr>
              <a:t>A </a:t>
            </a:r>
            <a:r>
              <a:rPr lang="en-US" sz="2400" b="1">
                <a:cs typeface="Arial" charset="0"/>
                <a:sym typeface="Symbol" pitchFamily="18" charset="2"/>
              </a:rPr>
              <a:t></a:t>
            </a:r>
            <a:r>
              <a:rPr lang="en-US" sz="2400" b="1">
                <a:cs typeface="Arial" charset="0"/>
              </a:rPr>
              <a:t> B</a:t>
            </a:r>
            <a:endParaRPr lang="ru-RU" sz="2400" b="1">
              <a:cs typeface="Arial" charset="0"/>
            </a:endParaRPr>
          </a:p>
        </p:txBody>
      </p:sp>
      <p:sp>
        <p:nvSpPr>
          <p:cNvPr id="102446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6" name="Управляющая кнопка: домой 155">
            <a:hlinkClick r:id="rId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7" name="Text Box 235"/>
          <p:cNvSpPr txBox="1">
            <a:spLocks noChangeArrowheads="1"/>
          </p:cNvSpPr>
          <p:nvPr/>
        </p:nvSpPr>
        <p:spPr bwMode="auto">
          <a:xfrm>
            <a:off x="400050" y="842963"/>
            <a:ext cx="83661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/>
              <a:t>Высказывание «</a:t>
            </a:r>
            <a:r>
              <a:rPr lang="en-US" sz="2400" b="1"/>
              <a:t>A</a:t>
            </a:r>
            <a:r>
              <a:rPr lang="en-US" sz="2400"/>
              <a:t> </a:t>
            </a:r>
            <a:r>
              <a:rPr lang="ru-RU" sz="2400" b="1"/>
              <a:t>и </a:t>
            </a:r>
            <a:r>
              <a:rPr lang="en-US" sz="2400" b="1"/>
              <a:t>B</a:t>
            </a:r>
            <a:r>
              <a:rPr lang="ru-RU" sz="2400" b="1"/>
              <a:t>»</a:t>
            </a:r>
            <a:r>
              <a:rPr lang="en-US" sz="2400"/>
              <a:t> </a:t>
            </a:r>
            <a:r>
              <a:rPr lang="ru-RU" sz="2400"/>
              <a:t>истинно</a:t>
            </a:r>
            <a:r>
              <a:rPr lang="en-US" sz="2400"/>
              <a:t> </a:t>
            </a:r>
            <a:r>
              <a:rPr lang="ru-RU" sz="2400"/>
              <a:t>тогда и только тогда, когда </a:t>
            </a:r>
            <a:r>
              <a:rPr lang="ru-RU" sz="2400" b="1"/>
              <a:t>А </a:t>
            </a:r>
            <a:r>
              <a:rPr lang="ru-RU" sz="2400"/>
              <a:t>и </a:t>
            </a:r>
            <a:r>
              <a:rPr lang="en-US" sz="2400" b="1"/>
              <a:t>B</a:t>
            </a:r>
            <a:r>
              <a:rPr lang="ru-RU" sz="2400"/>
              <a:t> истинны одновременно.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2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22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2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2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22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2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22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9" grpId="0" autoUpdateAnimBg="0"/>
      <p:bldP spid="122900" grpId="0" autoUpdateAnimBg="0"/>
      <p:bldP spid="122904" grpId="0" animBg="1" autoUpdateAnimBg="0"/>
      <p:bldP spid="122974" grpId="0" autoUpdateAnimBg="0"/>
      <p:bldP spid="122975" grpId="0" autoUpdateAnimBg="0"/>
      <p:bldP spid="122976" grpId="0" autoUpdateAnimBg="0"/>
      <p:bldP spid="123114" grpId="0" autoUpdateAnimBg="0"/>
      <p:bldP spid="1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C2AF7C-F9D7-4688-94B1-F8066DE7D9FD}" type="slidenum">
              <a:rPr lang="ru-RU"/>
              <a:pPr>
                <a:defRPr/>
              </a:pPr>
              <a:t>9</a:t>
            </a:fld>
            <a:endParaRPr lang="ru-RU"/>
          </a:p>
        </p:txBody>
      </p:sp>
      <p:graphicFrame>
        <p:nvGraphicFramePr>
          <p:cNvPr id="125131" name="Group 203"/>
          <p:cNvGraphicFramePr>
            <a:graphicFrameLocks noGrp="1"/>
          </p:cNvGraphicFramePr>
          <p:nvPr/>
        </p:nvGraphicFramePr>
        <p:xfrm>
          <a:off x="1087438" y="2174875"/>
          <a:ext cx="4332287" cy="3200400"/>
        </p:xfrm>
        <a:graphic>
          <a:graphicData uri="http://schemas.openxmlformats.org/drawingml/2006/table">
            <a:tbl>
              <a:tblPr/>
              <a:tblGrid>
                <a:gridCol w="1138237"/>
                <a:gridCol w="1174750"/>
                <a:gridCol w="20193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или </a:t>
                      </a: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4959" name="Rectangle 31"/>
          <p:cNvSpPr>
            <a:spLocks noChangeArrowheads="1"/>
          </p:cNvSpPr>
          <p:nvPr/>
        </p:nvSpPr>
        <p:spPr bwMode="auto">
          <a:xfrm>
            <a:off x="4152900" y="4765675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4960" name="Rectangle 32"/>
          <p:cNvSpPr>
            <a:spLocks noChangeArrowheads="1"/>
          </p:cNvSpPr>
          <p:nvPr/>
        </p:nvSpPr>
        <p:spPr bwMode="auto">
          <a:xfrm>
            <a:off x="4108450" y="2844800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>
                <a:solidFill>
                  <a:srgbClr val="FF0000"/>
                </a:solidFill>
              </a:rPr>
              <a:t>0</a:t>
            </a:r>
            <a:endParaRPr lang="ru-RU" sz="3800">
              <a:solidFill>
                <a:srgbClr val="FF0000"/>
              </a:solidFill>
            </a:endParaRPr>
          </a:p>
        </p:txBody>
      </p:sp>
      <p:sp>
        <p:nvSpPr>
          <p:cNvPr id="124961" name="AutoShape 33"/>
          <p:cNvSpPr>
            <a:spLocks noChangeArrowheads="1"/>
          </p:cNvSpPr>
          <p:nvPr/>
        </p:nvSpPr>
        <p:spPr bwMode="auto">
          <a:xfrm>
            <a:off x="5707063" y="1666875"/>
            <a:ext cx="3116262" cy="1238250"/>
          </a:xfrm>
          <a:prstGeom prst="wedgeRoundRectCallout">
            <a:avLst>
              <a:gd name="adj1" fmla="val -56519"/>
              <a:gd name="adj2" fmla="val 16412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2400">
                <a:cs typeface="Arial" charset="0"/>
              </a:rPr>
              <a:t>также:</a:t>
            </a:r>
            <a:r>
              <a:rPr lang="ru-RU" sz="2400" b="1">
                <a:cs typeface="Arial" charset="0"/>
              </a:rPr>
              <a:t> </a:t>
            </a:r>
            <a:r>
              <a:rPr lang="en-US" sz="2400" b="1">
                <a:cs typeface="Arial" charset="0"/>
              </a:rPr>
              <a:t>A</a:t>
            </a:r>
            <a:r>
              <a:rPr lang="ru-RU" sz="2400" b="1">
                <a:cs typeface="Arial" charset="0"/>
              </a:rPr>
              <a:t>+</a:t>
            </a:r>
            <a:r>
              <a:rPr lang="en-US" sz="2400" b="1">
                <a:cs typeface="Arial" charset="0"/>
              </a:rPr>
              <a:t>B</a:t>
            </a:r>
            <a:r>
              <a:rPr lang="en-US" sz="2400">
                <a:cs typeface="Arial" charset="0"/>
              </a:rPr>
              <a:t>, </a:t>
            </a:r>
            <a:r>
              <a:rPr lang="en-US" sz="2400" b="1">
                <a:cs typeface="Arial" charset="0"/>
              </a:rPr>
              <a:t>A </a:t>
            </a:r>
            <a:r>
              <a:rPr lang="en-US" sz="2400" b="1">
                <a:cs typeface="Arial" charset="0"/>
                <a:sym typeface="Symbol" pitchFamily="18" charset="2"/>
              </a:rPr>
              <a:t> </a:t>
            </a:r>
            <a:r>
              <a:rPr lang="en-US" sz="2400" b="1">
                <a:cs typeface="Arial" charset="0"/>
              </a:rPr>
              <a:t>B</a:t>
            </a:r>
            <a:r>
              <a:rPr lang="en-US" sz="2400">
                <a:cs typeface="Arial" charset="0"/>
              </a:rPr>
              <a:t>,</a:t>
            </a:r>
            <a:br>
              <a:rPr lang="en-US" sz="2400">
                <a:cs typeface="Arial" charset="0"/>
              </a:rPr>
            </a:br>
            <a:r>
              <a:rPr lang="en-US" sz="2400" b="1">
                <a:cs typeface="Arial" charset="0"/>
              </a:rPr>
              <a:t>A or B</a:t>
            </a:r>
            <a:r>
              <a:rPr lang="en-US" sz="2400">
                <a:cs typeface="Arial" charset="0"/>
              </a:rPr>
              <a:t> (</a:t>
            </a:r>
            <a:r>
              <a:rPr lang="ru-RU" sz="2400">
                <a:cs typeface="Arial" charset="0"/>
              </a:rPr>
              <a:t>Паскаль</a:t>
            </a:r>
            <a:r>
              <a:rPr lang="en-US" sz="2400">
                <a:cs typeface="Arial" charset="0"/>
              </a:rPr>
              <a:t>)</a:t>
            </a:r>
            <a:r>
              <a:rPr lang="ru-RU" sz="2400">
                <a:cs typeface="Arial" charset="0"/>
              </a:rPr>
              <a:t>, </a:t>
            </a:r>
            <a:br>
              <a:rPr lang="ru-RU" sz="2400">
                <a:cs typeface="Arial" charset="0"/>
              </a:rPr>
            </a:br>
            <a:r>
              <a:rPr lang="en-US" sz="2400" b="1">
                <a:cs typeface="Arial" charset="0"/>
              </a:rPr>
              <a:t>A || B</a:t>
            </a:r>
            <a:r>
              <a:rPr lang="en-US" sz="2400">
                <a:cs typeface="Arial" charset="0"/>
              </a:rPr>
              <a:t> (</a:t>
            </a:r>
            <a:r>
              <a:rPr lang="ru-RU" sz="2400">
                <a:cs typeface="Arial" charset="0"/>
              </a:rPr>
              <a:t>Си)</a:t>
            </a:r>
            <a:endParaRPr lang="en-US" sz="2400">
              <a:cs typeface="Arial" charset="0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1490663" y="2844800"/>
            <a:ext cx="1566862" cy="565150"/>
            <a:chOff x="789" y="1935"/>
            <a:chExt cx="1237" cy="356"/>
          </a:xfrm>
        </p:grpSpPr>
        <p:sp>
          <p:nvSpPr>
            <p:cNvPr id="103473" name="Rectangle 35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103474" name="Rectangle 36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1490663" y="3489325"/>
            <a:ext cx="1566862" cy="565150"/>
            <a:chOff x="789" y="1935"/>
            <a:chExt cx="1237" cy="356"/>
          </a:xfrm>
        </p:grpSpPr>
        <p:sp>
          <p:nvSpPr>
            <p:cNvPr id="103471" name="Rectangle 38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103472" name="Rectangle 39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1492250" y="4119563"/>
            <a:ext cx="1566863" cy="565150"/>
            <a:chOff x="789" y="1935"/>
            <a:chExt cx="1237" cy="356"/>
          </a:xfrm>
        </p:grpSpPr>
        <p:sp>
          <p:nvSpPr>
            <p:cNvPr id="103469" name="Rectangle 41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103470" name="Rectangle 42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1492250" y="4754563"/>
            <a:ext cx="1566863" cy="565150"/>
            <a:chOff x="789" y="1935"/>
            <a:chExt cx="1237" cy="356"/>
          </a:xfrm>
        </p:grpSpPr>
        <p:sp>
          <p:nvSpPr>
            <p:cNvPr id="103467" name="Rectangle 44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103468" name="Rectangle 45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sp>
        <p:nvSpPr>
          <p:cNvPr id="124989" name="Rectangle 61"/>
          <p:cNvSpPr>
            <a:spLocks noChangeArrowheads="1"/>
          </p:cNvSpPr>
          <p:nvPr/>
        </p:nvSpPr>
        <p:spPr bwMode="auto">
          <a:xfrm>
            <a:off x="4117975" y="3486150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>
                <a:solidFill>
                  <a:srgbClr val="FF0000"/>
                </a:solidFill>
              </a:rPr>
              <a:t>1</a:t>
            </a:r>
            <a:endParaRPr lang="ru-RU" sz="3800">
              <a:solidFill>
                <a:srgbClr val="FF0000"/>
              </a:solidFill>
            </a:endParaRPr>
          </a:p>
        </p:txBody>
      </p:sp>
      <p:sp>
        <p:nvSpPr>
          <p:cNvPr id="124990" name="Rectangle 62"/>
          <p:cNvSpPr>
            <a:spLocks noChangeArrowheads="1"/>
          </p:cNvSpPr>
          <p:nvPr/>
        </p:nvSpPr>
        <p:spPr bwMode="auto">
          <a:xfrm>
            <a:off x="4143375" y="4106863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>
                <a:solidFill>
                  <a:srgbClr val="FF0000"/>
                </a:solidFill>
              </a:rPr>
              <a:t>1</a:t>
            </a:r>
            <a:endParaRPr lang="ru-RU" sz="3800">
              <a:solidFill>
                <a:srgbClr val="FF0000"/>
              </a:solidFill>
            </a:endParaRPr>
          </a:p>
        </p:txBody>
      </p:sp>
      <p:sp>
        <p:nvSpPr>
          <p:cNvPr id="124991" name="Rectangle 63"/>
          <p:cNvSpPr>
            <a:spLocks noChangeArrowheads="1"/>
          </p:cNvSpPr>
          <p:nvPr/>
        </p:nvSpPr>
        <p:spPr bwMode="auto">
          <a:xfrm>
            <a:off x="379413" y="5762625"/>
            <a:ext cx="83851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chemeClr val="accent2"/>
                </a:solidFill>
              </a:rPr>
              <a:t>дизъюнкция</a:t>
            </a:r>
            <a:r>
              <a:rPr lang="en-US" sz="2800"/>
              <a:t> – </a:t>
            </a:r>
            <a:r>
              <a:rPr lang="ru-RU" sz="2800"/>
              <a:t>от лат. </a:t>
            </a:r>
            <a:r>
              <a:rPr lang="en-US" sz="2800" i="1"/>
              <a:t>dis</a:t>
            </a:r>
            <a:r>
              <a:rPr lang="ru-RU" sz="2800" i="1"/>
              <a:t>junctio</a:t>
            </a:r>
            <a:r>
              <a:rPr lang="ru-RU" sz="2800"/>
              <a:t> — разъединение </a:t>
            </a:r>
          </a:p>
        </p:txBody>
      </p:sp>
      <p:sp>
        <p:nvSpPr>
          <p:cNvPr id="10346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" name="Заголовок 24"/>
          <p:cNvSpPr>
            <a:spLocks noGrp="1"/>
          </p:cNvSpPr>
          <p:nvPr>
            <p:ph type="title" idx="4294967295"/>
          </p:nvPr>
        </p:nvSpPr>
        <p:spPr>
          <a:xfrm>
            <a:off x="304800" y="339725"/>
            <a:ext cx="8674100" cy="47148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000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Операция ИЛИ</a:t>
            </a:r>
            <a:r>
              <a:rPr lang="en-US" sz="3000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 </a:t>
            </a:r>
            <a:r>
              <a:rPr lang="en-US" sz="2600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(</a:t>
            </a:r>
            <a:r>
              <a:rPr lang="ru-RU" sz="2600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логическое сложение, дизъюнкция)</a:t>
            </a:r>
          </a:p>
        </p:txBody>
      </p:sp>
      <p:sp>
        <p:nvSpPr>
          <p:cNvPr id="25" name="Управляющая кнопка: домой 24">
            <a:hlinkClick r:id="rId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Text Box 202"/>
          <p:cNvSpPr txBox="1">
            <a:spLocks noChangeArrowheads="1"/>
          </p:cNvSpPr>
          <p:nvPr/>
        </p:nvSpPr>
        <p:spPr bwMode="auto">
          <a:xfrm>
            <a:off x="388938" y="820738"/>
            <a:ext cx="83661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600"/>
              <a:t>Высказывание «</a:t>
            </a:r>
            <a:r>
              <a:rPr lang="en-US" sz="2600" b="1"/>
              <a:t>A</a:t>
            </a:r>
            <a:r>
              <a:rPr lang="en-US" sz="2600"/>
              <a:t> </a:t>
            </a:r>
            <a:r>
              <a:rPr lang="ru-RU" sz="2600" b="1"/>
              <a:t>или </a:t>
            </a:r>
            <a:r>
              <a:rPr lang="en-US" sz="2600" b="1"/>
              <a:t>B</a:t>
            </a:r>
            <a:r>
              <a:rPr lang="ru-RU" sz="2600" b="1"/>
              <a:t>»</a:t>
            </a:r>
            <a:r>
              <a:rPr lang="en-US" sz="2600"/>
              <a:t> </a:t>
            </a:r>
            <a:r>
              <a:rPr lang="ru-RU" sz="2600"/>
              <a:t>истинно</a:t>
            </a:r>
            <a:r>
              <a:rPr lang="en-US" sz="2600"/>
              <a:t> </a:t>
            </a:r>
            <a:r>
              <a:rPr lang="ru-RU" sz="2600"/>
              <a:t>тогда, когда истинно </a:t>
            </a:r>
            <a:r>
              <a:rPr lang="ru-RU" sz="2600" b="1"/>
              <a:t>А </a:t>
            </a:r>
            <a:r>
              <a:rPr lang="ru-RU" sz="2600"/>
              <a:t>или </a:t>
            </a:r>
            <a:r>
              <a:rPr lang="en-US" sz="2600" b="1"/>
              <a:t>B</a:t>
            </a:r>
            <a:r>
              <a:rPr lang="ru-RU" sz="2600"/>
              <a:t>, или оба вместе.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4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2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4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4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4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24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59" grpId="0" autoUpdateAnimBg="0"/>
      <p:bldP spid="124960" grpId="0" autoUpdateAnimBg="0"/>
      <p:bldP spid="124961" grpId="0" animBg="1" autoUpdateAnimBg="0"/>
      <p:bldP spid="124989" grpId="0" autoUpdateAnimBg="0"/>
      <p:bldP spid="124990" grpId="0" autoUpdateAnimBg="0"/>
      <p:bldP spid="124991" grpId="0" autoUpdateAnimBg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753D71-5413-4C2E-8E2A-9477C91D527B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63490" name="Заголовок 6"/>
          <p:cNvSpPr>
            <a:spLocks noGrp="1"/>
          </p:cNvSpPr>
          <p:nvPr>
            <p:ph type="title" idx="4294967295"/>
          </p:nvPr>
        </p:nvSpPr>
        <p:spPr>
          <a:xfrm>
            <a:off x="596900" y="339725"/>
            <a:ext cx="81724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Задачи</a:t>
            </a:r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403225" y="847725"/>
            <a:ext cx="8494713" cy="378618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anchor="ctr">
            <a:spAutoFit/>
          </a:bodyPr>
          <a:lstStyle/>
          <a:p>
            <a:r>
              <a:rPr lang="ru-RU" sz="2400" i="1"/>
              <a:t>В таблице приведены запросы к поисковому серверу. Расположите номера запросов в порядке </a:t>
            </a:r>
            <a:r>
              <a:rPr lang="ru-RU" sz="2400" b="1" i="1"/>
              <a:t>возрастания</a:t>
            </a:r>
            <a:r>
              <a:rPr lang="ru-RU" sz="2400" i="1"/>
              <a:t> количества страниц, которые найдет поисковый сервер по каждому запросу. Для обозначения логической операции «ИЛИ» в запросе используется символ </a:t>
            </a:r>
            <a:r>
              <a:rPr lang="ru-RU" sz="2400"/>
              <a:t>|</a:t>
            </a:r>
            <a:r>
              <a:rPr lang="ru-RU" sz="2400" i="1"/>
              <a:t>, а для логической операции «И» – &amp;.</a:t>
            </a:r>
            <a:endParaRPr lang="ru-RU" sz="2400"/>
          </a:p>
          <a:p>
            <a:r>
              <a:rPr lang="ru-RU" sz="2400"/>
              <a:t>1)  </a:t>
            </a:r>
            <a:r>
              <a:rPr lang="ru-RU" sz="2400" b="1"/>
              <a:t>принтеры &amp; сканеры &amp; продажа</a:t>
            </a:r>
            <a:endParaRPr lang="ru-RU" sz="2400"/>
          </a:p>
          <a:p>
            <a:r>
              <a:rPr lang="ru-RU" sz="2400"/>
              <a:t>2)  </a:t>
            </a:r>
            <a:r>
              <a:rPr lang="ru-RU" sz="2400" b="1"/>
              <a:t>принтеры &amp; продажа</a:t>
            </a:r>
            <a:endParaRPr lang="ru-RU" sz="2400"/>
          </a:p>
          <a:p>
            <a:r>
              <a:rPr lang="ru-RU" sz="2400"/>
              <a:t>3)  </a:t>
            </a:r>
            <a:r>
              <a:rPr lang="ru-RU" sz="2400" b="1"/>
              <a:t>принтеры | продажа</a:t>
            </a:r>
            <a:endParaRPr lang="ru-RU" sz="2400"/>
          </a:p>
          <a:p>
            <a:r>
              <a:rPr lang="ru-RU" sz="2400"/>
              <a:t>4)  </a:t>
            </a:r>
            <a:r>
              <a:rPr lang="ru-RU" sz="2400" b="1"/>
              <a:t>принтеры | сканеры | продажа</a:t>
            </a:r>
            <a:r>
              <a:rPr lang="ru-RU" sz="2400"/>
              <a:t> </a:t>
            </a:r>
          </a:p>
        </p:txBody>
      </p:sp>
      <p:sp>
        <p:nvSpPr>
          <p:cNvPr id="10445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BD0212-C76A-4F76-8191-1450C2D6796B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64515" name="Заголовок 26"/>
          <p:cNvSpPr>
            <a:spLocks noGrp="1"/>
          </p:cNvSpPr>
          <p:nvPr>
            <p:ph type="title" idx="4294967295"/>
          </p:nvPr>
        </p:nvSpPr>
        <p:spPr>
          <a:xfrm>
            <a:off x="533400" y="3397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Операция </a:t>
            </a:r>
            <a:r>
              <a:rPr lang="en-US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«</a:t>
            </a: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исключающее ИЛИ</a:t>
            </a:r>
            <a:r>
              <a:rPr lang="en-US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»</a:t>
            </a:r>
            <a:endParaRPr lang="ru-RU" kern="0" spc="100" dirty="0" smtClean="0">
              <a:solidFill>
                <a:schemeClr val="accent1">
                  <a:tint val="88000"/>
                  <a:satMod val="150000"/>
                </a:schemeClr>
              </a:solidFill>
              <a:latin typeface="Impact" pitchFamily="34" charset="0"/>
            </a:endParaRPr>
          </a:p>
        </p:txBody>
      </p:sp>
      <p:sp>
        <p:nvSpPr>
          <p:cNvPr id="126980" name="Text Box 4"/>
          <p:cNvSpPr txBox="1">
            <a:spLocks noChangeArrowheads="1"/>
          </p:cNvSpPr>
          <p:nvPr/>
        </p:nvSpPr>
        <p:spPr bwMode="auto">
          <a:xfrm>
            <a:off x="400050" y="841375"/>
            <a:ext cx="8366125" cy="133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/>
              <a:t>Высказывание «</a:t>
            </a:r>
            <a:r>
              <a:rPr lang="en-US" sz="2400" b="1"/>
              <a:t>A</a:t>
            </a:r>
            <a:r>
              <a:rPr lang="en-US" sz="2400"/>
              <a:t> </a:t>
            </a:r>
            <a:r>
              <a:rPr lang="ru-RU" sz="2400" b="1">
                <a:sym typeface="Symbol" pitchFamily="18" charset="2"/>
              </a:rPr>
              <a:t></a:t>
            </a:r>
            <a:r>
              <a:rPr lang="ru-RU" sz="2400" b="1"/>
              <a:t> </a:t>
            </a:r>
            <a:r>
              <a:rPr lang="en-US" sz="2400" b="1"/>
              <a:t>B</a:t>
            </a:r>
            <a:r>
              <a:rPr lang="ru-RU" sz="2400" b="1"/>
              <a:t>»</a:t>
            </a:r>
            <a:r>
              <a:rPr lang="en-US" sz="2400"/>
              <a:t> </a:t>
            </a:r>
            <a:r>
              <a:rPr lang="ru-RU" sz="2400"/>
              <a:t>истинно</a:t>
            </a:r>
            <a:r>
              <a:rPr lang="en-US" sz="2400"/>
              <a:t> </a:t>
            </a:r>
            <a:r>
              <a:rPr lang="ru-RU" sz="2400"/>
              <a:t>тогда, когда истинно </a:t>
            </a:r>
            <a:r>
              <a:rPr lang="ru-RU" sz="2400" b="1"/>
              <a:t>А </a:t>
            </a:r>
            <a:r>
              <a:rPr lang="ru-RU" sz="2400"/>
              <a:t>или </a:t>
            </a:r>
            <a:r>
              <a:rPr lang="en-US" sz="2400" b="1"/>
              <a:t>B</a:t>
            </a:r>
            <a:r>
              <a:rPr lang="ru-RU" sz="2400"/>
              <a:t>, но </a:t>
            </a:r>
            <a:r>
              <a:rPr lang="ru-RU" sz="2400" b="1" i="1"/>
              <a:t>не оба одновременно</a:t>
            </a:r>
            <a:r>
              <a:rPr lang="en-US" sz="2400" b="1" i="1"/>
              <a:t> </a:t>
            </a:r>
            <a:r>
              <a:rPr lang="en-US" sz="2400"/>
              <a:t>(</a:t>
            </a:r>
            <a:r>
              <a:rPr lang="ru-RU" sz="2400"/>
              <a:t>то есть </a:t>
            </a:r>
            <a:r>
              <a:rPr lang="en-US" sz="2400" b="1"/>
              <a:t>A</a:t>
            </a:r>
            <a:r>
              <a:rPr lang="en-US" sz="2400"/>
              <a:t> </a:t>
            </a:r>
            <a:r>
              <a:rPr lang="en-US" sz="2400">
                <a:sym typeface="Symbol" pitchFamily="18" charset="2"/>
              </a:rPr>
              <a:t></a:t>
            </a:r>
            <a:r>
              <a:rPr lang="ru-RU" sz="2400" b="1"/>
              <a:t> </a:t>
            </a:r>
            <a:r>
              <a:rPr lang="en-US" sz="2400" b="1"/>
              <a:t>B</a:t>
            </a:r>
            <a:r>
              <a:rPr lang="en-US" sz="2400"/>
              <a:t>)</a:t>
            </a:r>
            <a:r>
              <a:rPr lang="ru-RU" sz="2400"/>
              <a:t>.</a:t>
            </a:r>
            <a:endParaRPr lang="en-US" sz="2400"/>
          </a:p>
          <a:p>
            <a:pPr algn="ctr" eaLnBrk="0" hangingPunc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i="1">
                <a:solidFill>
                  <a:srgbClr val="0000FF"/>
                </a:solidFill>
              </a:rPr>
              <a:t>«Либо пан, либо пропал».</a:t>
            </a:r>
          </a:p>
        </p:txBody>
      </p:sp>
      <p:graphicFrame>
        <p:nvGraphicFramePr>
          <p:cNvPr id="127043" name="Group 67"/>
          <p:cNvGraphicFramePr>
            <a:graphicFrameLocks noGrp="1"/>
          </p:cNvGraphicFramePr>
          <p:nvPr/>
        </p:nvGraphicFramePr>
        <p:xfrm>
          <a:off x="611188" y="2386013"/>
          <a:ext cx="4332287" cy="3200400"/>
        </p:xfrm>
        <a:graphic>
          <a:graphicData uri="http://schemas.openxmlformats.org/drawingml/2006/table">
            <a:tbl>
              <a:tblPr/>
              <a:tblGrid>
                <a:gridCol w="1138237"/>
                <a:gridCol w="1174750"/>
                <a:gridCol w="20193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</a:t>
                      </a: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</a:t>
                      </a: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7007" name="Rectangle 31"/>
          <p:cNvSpPr>
            <a:spLocks noChangeArrowheads="1"/>
          </p:cNvSpPr>
          <p:nvPr/>
        </p:nvSpPr>
        <p:spPr bwMode="auto">
          <a:xfrm>
            <a:off x="3676650" y="4976813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>
                <a:solidFill>
                  <a:srgbClr val="FF0000"/>
                </a:solidFill>
              </a:rPr>
              <a:t>0</a:t>
            </a:r>
            <a:endParaRPr lang="ru-RU" sz="3800">
              <a:solidFill>
                <a:srgbClr val="FF0000"/>
              </a:solidFill>
            </a:endParaRPr>
          </a:p>
        </p:txBody>
      </p:sp>
      <p:sp>
        <p:nvSpPr>
          <p:cNvPr id="127008" name="Rectangle 32"/>
          <p:cNvSpPr>
            <a:spLocks noChangeArrowheads="1"/>
          </p:cNvSpPr>
          <p:nvPr/>
        </p:nvSpPr>
        <p:spPr bwMode="auto">
          <a:xfrm>
            <a:off x="3632200" y="3055938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27009" name="AutoShape 33"/>
          <p:cNvSpPr>
            <a:spLocks noChangeArrowheads="1"/>
          </p:cNvSpPr>
          <p:nvPr/>
        </p:nvSpPr>
        <p:spPr bwMode="auto">
          <a:xfrm>
            <a:off x="5662613" y="2241550"/>
            <a:ext cx="3116262" cy="1238250"/>
          </a:xfrm>
          <a:prstGeom prst="wedgeRoundRectCallout">
            <a:avLst>
              <a:gd name="adj1" fmla="val -79721"/>
              <a:gd name="adj2" fmla="val -19081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2400">
                <a:cs typeface="Arial" charset="0"/>
              </a:rPr>
              <a:t>также:</a:t>
            </a:r>
            <a:r>
              <a:rPr lang="ru-RU" sz="2400" b="1">
                <a:cs typeface="Arial" charset="0"/>
              </a:rPr>
              <a:t> </a:t>
            </a:r>
            <a:br>
              <a:rPr lang="ru-RU" sz="2400" b="1">
                <a:cs typeface="Arial" charset="0"/>
              </a:rPr>
            </a:br>
            <a:r>
              <a:rPr lang="en-US" sz="2400" b="1">
                <a:cs typeface="Arial" charset="0"/>
              </a:rPr>
              <a:t>A xor B</a:t>
            </a:r>
            <a:r>
              <a:rPr lang="en-US" sz="2400">
                <a:cs typeface="Arial" charset="0"/>
              </a:rPr>
              <a:t> (</a:t>
            </a:r>
            <a:r>
              <a:rPr lang="ru-RU" sz="2400">
                <a:cs typeface="Arial" charset="0"/>
              </a:rPr>
              <a:t>Паскаль</a:t>
            </a:r>
            <a:r>
              <a:rPr lang="en-US" sz="2400">
                <a:cs typeface="Arial" charset="0"/>
              </a:rPr>
              <a:t>)</a:t>
            </a:r>
            <a:r>
              <a:rPr lang="ru-RU" sz="2400">
                <a:cs typeface="Arial" charset="0"/>
              </a:rPr>
              <a:t>, </a:t>
            </a:r>
            <a:br>
              <a:rPr lang="ru-RU" sz="2400">
                <a:cs typeface="Arial" charset="0"/>
              </a:rPr>
            </a:br>
            <a:r>
              <a:rPr lang="en-US" sz="2400" b="1">
                <a:cs typeface="Arial" charset="0"/>
              </a:rPr>
              <a:t>A ^ B</a:t>
            </a:r>
            <a:r>
              <a:rPr lang="en-US" sz="2400">
                <a:cs typeface="Arial" charset="0"/>
              </a:rPr>
              <a:t> (</a:t>
            </a:r>
            <a:r>
              <a:rPr lang="ru-RU" sz="2400">
                <a:cs typeface="Arial" charset="0"/>
              </a:rPr>
              <a:t>Си)</a:t>
            </a:r>
            <a:endParaRPr lang="en-US" sz="2400">
              <a:cs typeface="Arial" charset="0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1014413" y="3055938"/>
            <a:ext cx="1566862" cy="565150"/>
            <a:chOff x="789" y="1935"/>
            <a:chExt cx="1237" cy="356"/>
          </a:xfrm>
        </p:grpSpPr>
        <p:sp>
          <p:nvSpPr>
            <p:cNvPr id="105523" name="Rectangle 35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105524" name="Rectangle 36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1014413" y="3700463"/>
            <a:ext cx="1566862" cy="565150"/>
            <a:chOff x="789" y="1935"/>
            <a:chExt cx="1237" cy="356"/>
          </a:xfrm>
        </p:grpSpPr>
        <p:sp>
          <p:nvSpPr>
            <p:cNvPr id="105521" name="Rectangle 38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105522" name="Rectangle 39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1016000" y="4330700"/>
            <a:ext cx="1566863" cy="565150"/>
            <a:chOff x="789" y="1935"/>
            <a:chExt cx="1237" cy="356"/>
          </a:xfrm>
        </p:grpSpPr>
        <p:sp>
          <p:nvSpPr>
            <p:cNvPr id="105519" name="Rectangle 41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105520" name="Rectangle 42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1016000" y="4965700"/>
            <a:ext cx="1566863" cy="565150"/>
            <a:chOff x="789" y="1935"/>
            <a:chExt cx="1237" cy="356"/>
          </a:xfrm>
        </p:grpSpPr>
        <p:sp>
          <p:nvSpPr>
            <p:cNvPr id="105517" name="Rectangle 44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105518" name="Rectangle 45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sp>
        <p:nvSpPr>
          <p:cNvPr id="127037" name="Rectangle 61"/>
          <p:cNvSpPr>
            <a:spLocks noChangeArrowheads="1"/>
          </p:cNvSpPr>
          <p:nvPr/>
        </p:nvSpPr>
        <p:spPr bwMode="auto">
          <a:xfrm>
            <a:off x="3641725" y="3697288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>
                <a:solidFill>
                  <a:srgbClr val="FF0000"/>
                </a:solidFill>
              </a:rPr>
              <a:t>1</a:t>
            </a:r>
            <a:endParaRPr lang="ru-RU" sz="3800">
              <a:solidFill>
                <a:srgbClr val="FF0000"/>
              </a:solidFill>
            </a:endParaRPr>
          </a:p>
        </p:txBody>
      </p:sp>
      <p:sp>
        <p:nvSpPr>
          <p:cNvPr id="127038" name="Rectangle 62"/>
          <p:cNvSpPr>
            <a:spLocks noChangeArrowheads="1"/>
          </p:cNvSpPr>
          <p:nvPr/>
        </p:nvSpPr>
        <p:spPr bwMode="auto">
          <a:xfrm>
            <a:off x="3667125" y="4318000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>
                <a:solidFill>
                  <a:srgbClr val="FF0000"/>
                </a:solidFill>
              </a:rPr>
              <a:t>1</a:t>
            </a:r>
            <a:endParaRPr lang="ru-RU" sz="3800">
              <a:solidFill>
                <a:srgbClr val="FF0000"/>
              </a:solidFill>
            </a:endParaRPr>
          </a:p>
        </p:txBody>
      </p:sp>
      <p:sp>
        <p:nvSpPr>
          <p:cNvPr id="127040" name="Rectangle 64"/>
          <p:cNvSpPr>
            <a:spLocks noChangeArrowheads="1"/>
          </p:cNvSpPr>
          <p:nvPr/>
        </p:nvSpPr>
        <p:spPr bwMode="auto">
          <a:xfrm>
            <a:off x="787400" y="5875338"/>
            <a:ext cx="7870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сложение по модулю 2:  </a:t>
            </a:r>
            <a:r>
              <a:rPr lang="ru-RU" sz="2800"/>
              <a:t>А </a:t>
            </a:r>
            <a:r>
              <a:rPr lang="ru-RU" sz="2800">
                <a:sym typeface="Symbol" pitchFamily="18" charset="2"/>
              </a:rPr>
              <a:t></a:t>
            </a:r>
            <a:r>
              <a:rPr lang="ru-RU" sz="2800"/>
              <a:t> </a:t>
            </a:r>
            <a:r>
              <a:rPr lang="en-US" sz="2800"/>
              <a:t>B</a:t>
            </a:r>
            <a:r>
              <a:rPr lang="ru-RU" sz="2800"/>
              <a:t> = (</a:t>
            </a:r>
            <a:r>
              <a:rPr lang="en-US" sz="2800"/>
              <a:t>A + B) </a:t>
            </a:r>
            <a:r>
              <a:rPr lang="en-US" sz="2800" b="1"/>
              <a:t>mod</a:t>
            </a:r>
            <a:r>
              <a:rPr lang="en-US" sz="2800"/>
              <a:t> 2</a:t>
            </a:r>
            <a:endParaRPr lang="ru-RU" sz="2800"/>
          </a:p>
        </p:txBody>
      </p:sp>
      <p:sp>
        <p:nvSpPr>
          <p:cNvPr id="127041" name="AutoShape 65"/>
          <p:cNvSpPr>
            <a:spLocks noChangeArrowheads="1"/>
          </p:cNvSpPr>
          <p:nvPr/>
        </p:nvSpPr>
        <p:spPr bwMode="auto">
          <a:xfrm>
            <a:off x="5840413" y="3654425"/>
            <a:ext cx="2935287" cy="876300"/>
          </a:xfrm>
          <a:prstGeom prst="wedgeRoundRectCallout">
            <a:avLst>
              <a:gd name="adj1" fmla="val -25394"/>
              <a:gd name="adj2" fmla="val 211412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2400">
                <a:cs typeface="Arial" charset="0"/>
              </a:rPr>
              <a:t>арифметическое сложение, 1+1=2</a:t>
            </a:r>
            <a:endParaRPr lang="en-US" sz="2400">
              <a:cs typeface="Arial" charset="0"/>
            </a:endParaRPr>
          </a:p>
        </p:txBody>
      </p:sp>
      <p:sp>
        <p:nvSpPr>
          <p:cNvPr id="127042" name="AutoShape 66"/>
          <p:cNvSpPr>
            <a:spLocks noChangeArrowheads="1"/>
          </p:cNvSpPr>
          <p:nvPr/>
        </p:nvSpPr>
        <p:spPr bwMode="auto">
          <a:xfrm>
            <a:off x="7218363" y="4692650"/>
            <a:ext cx="1568450" cy="538163"/>
          </a:xfrm>
          <a:prstGeom prst="wedgeRoundRectCallout">
            <a:avLst>
              <a:gd name="adj1" fmla="val -29958"/>
              <a:gd name="adj2" fmla="val 197491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2400">
                <a:cs typeface="Arial" charset="0"/>
              </a:rPr>
              <a:t>остаток</a:t>
            </a:r>
            <a:endParaRPr lang="en-US" sz="2400">
              <a:cs typeface="Arial" charset="0"/>
            </a:endParaRPr>
          </a:p>
        </p:txBody>
      </p:sp>
      <p:sp>
        <p:nvSpPr>
          <p:cNvPr id="10551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" name="Управляющая кнопка: домой 26">
            <a:hlinkClick r:id="rId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7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27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7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7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7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27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27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2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0" grpId="0" autoUpdateAnimBg="0"/>
      <p:bldP spid="127007" grpId="0" autoUpdateAnimBg="0"/>
      <p:bldP spid="127008" grpId="0" autoUpdateAnimBg="0"/>
      <p:bldP spid="127009" grpId="0" animBg="1" autoUpdateAnimBg="0"/>
      <p:bldP spid="127037" grpId="0" autoUpdateAnimBg="0"/>
      <p:bldP spid="127038" grpId="0" autoUpdateAnimBg="0"/>
      <p:bldP spid="127040" grpId="0" autoUpdateAnimBg="0"/>
      <p:bldP spid="127041" grpId="0" animBg="1" autoUpdateAnimBg="0"/>
      <p:bldP spid="127042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380325-39D6-4307-B3B1-AF8B3ED80773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4100" name="Заголовок 13"/>
          <p:cNvSpPr>
            <a:spLocks noGrp="1"/>
          </p:cNvSpPr>
          <p:nvPr>
            <p:ph type="title" idx="4294967295"/>
          </p:nvPr>
        </p:nvSpPr>
        <p:spPr>
          <a:xfrm>
            <a:off x="508000" y="3397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Импликация («если …, то …»)</a:t>
            </a:r>
          </a:p>
        </p:txBody>
      </p:sp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400050" y="819150"/>
            <a:ext cx="83661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800"/>
              <a:t>Высказывание «</a:t>
            </a:r>
            <a:r>
              <a:rPr lang="en-US" sz="2800" b="1"/>
              <a:t>A</a:t>
            </a:r>
            <a:r>
              <a:rPr lang="en-US" sz="2800"/>
              <a:t> </a:t>
            </a:r>
            <a:r>
              <a:rPr lang="en-US" sz="2800">
                <a:sym typeface="Symbol" pitchFamily="18" charset="2"/>
              </a:rPr>
              <a:t></a:t>
            </a:r>
            <a:r>
              <a:rPr lang="ru-RU" sz="2800" b="1"/>
              <a:t> </a:t>
            </a:r>
            <a:r>
              <a:rPr lang="en-US" sz="2800" b="1"/>
              <a:t>B</a:t>
            </a:r>
            <a:r>
              <a:rPr lang="ru-RU" sz="2800" b="1"/>
              <a:t>»</a:t>
            </a:r>
            <a:r>
              <a:rPr lang="en-US" sz="2800"/>
              <a:t> </a:t>
            </a:r>
            <a:r>
              <a:rPr lang="ru-RU" sz="2800"/>
              <a:t>истинно, если не исключено, что из </a:t>
            </a:r>
            <a:r>
              <a:rPr lang="ru-RU" sz="2800" b="1"/>
              <a:t>А </a:t>
            </a:r>
            <a:r>
              <a:rPr lang="ru-RU" sz="2800"/>
              <a:t>следует </a:t>
            </a:r>
            <a:r>
              <a:rPr lang="en-US" sz="2800" b="1"/>
              <a:t>B</a:t>
            </a:r>
            <a:r>
              <a:rPr lang="ru-RU" sz="2800"/>
              <a:t>.</a:t>
            </a:r>
          </a:p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sz="2800"/>
              <a:t>  </a:t>
            </a:r>
            <a:r>
              <a:rPr lang="en-US" sz="2800" b="1"/>
              <a:t>A</a:t>
            </a:r>
            <a:r>
              <a:rPr lang="en-US" sz="2800"/>
              <a:t> – </a:t>
            </a:r>
            <a:r>
              <a:rPr lang="ru-RU" sz="2800"/>
              <a:t>«Работник хорошо работает».</a:t>
            </a:r>
          </a:p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sz="2800"/>
              <a:t>  </a:t>
            </a:r>
            <a:r>
              <a:rPr lang="en-US" sz="2800" b="1"/>
              <a:t>B – </a:t>
            </a:r>
            <a:r>
              <a:rPr lang="ru-RU" sz="2800"/>
              <a:t>«У работника хорошая зарплата».</a:t>
            </a:r>
          </a:p>
        </p:txBody>
      </p:sp>
      <p:graphicFrame>
        <p:nvGraphicFramePr>
          <p:cNvPr id="135236" name="Group 68"/>
          <p:cNvGraphicFramePr>
            <a:graphicFrameLocks noGrp="1"/>
          </p:cNvGraphicFramePr>
          <p:nvPr/>
        </p:nvGraphicFramePr>
        <p:xfrm>
          <a:off x="769938" y="2982913"/>
          <a:ext cx="4332287" cy="2895600"/>
        </p:xfrm>
        <a:graphic>
          <a:graphicData uri="http://schemas.openxmlformats.org/drawingml/2006/table">
            <a:tbl>
              <a:tblPr/>
              <a:tblGrid>
                <a:gridCol w="1138237"/>
                <a:gridCol w="1174750"/>
                <a:gridCol w="20193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</a:t>
                      </a: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5322888" y="4010025"/>
            <a:ext cx="3411537" cy="739775"/>
            <a:chOff x="1775" y="3494"/>
            <a:chExt cx="2334" cy="506"/>
          </a:xfrm>
        </p:grpSpPr>
        <p:sp>
          <p:nvSpPr>
            <p:cNvPr id="3111" name="AutoShape 32"/>
            <p:cNvSpPr>
              <a:spLocks noChangeArrowheads="1"/>
            </p:cNvSpPr>
            <p:nvPr/>
          </p:nvSpPr>
          <p:spPr bwMode="auto">
            <a:xfrm>
              <a:off x="1775" y="3494"/>
              <a:ext cx="2334" cy="506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33"/>
            <p:cNvGraphicFramePr>
              <a:graphicFrameLocks noChangeAspect="1"/>
            </p:cNvGraphicFramePr>
            <p:nvPr/>
          </p:nvGraphicFramePr>
          <p:xfrm>
            <a:off x="1931" y="3508"/>
            <a:ext cx="1990" cy="419"/>
          </p:xfrm>
          <a:graphic>
            <a:graphicData uri="http://schemas.openxmlformats.org/presentationml/2006/ole">
              <p:oleObj spid="_x0000_s3074" name="Формула" r:id="rId4" imgW="965160" imgH="203040" progId="Equation.3">
                <p:embed/>
              </p:oleObj>
            </a:graphicData>
          </a:graphic>
        </p:graphicFrame>
      </p:grpSp>
      <p:sp>
        <p:nvSpPr>
          <p:cNvPr id="135232" name="Rectangle 64"/>
          <p:cNvSpPr>
            <a:spLocks noChangeArrowheads="1"/>
          </p:cNvSpPr>
          <p:nvPr/>
        </p:nvSpPr>
        <p:spPr bwMode="auto">
          <a:xfrm>
            <a:off x="3792538" y="5291138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5233" name="Rectangle 65"/>
          <p:cNvSpPr>
            <a:spLocks noChangeArrowheads="1"/>
          </p:cNvSpPr>
          <p:nvPr/>
        </p:nvSpPr>
        <p:spPr bwMode="auto">
          <a:xfrm>
            <a:off x="3792538" y="3562350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5234" name="Rectangle 66"/>
          <p:cNvSpPr>
            <a:spLocks noChangeArrowheads="1"/>
          </p:cNvSpPr>
          <p:nvPr/>
        </p:nvSpPr>
        <p:spPr bwMode="auto">
          <a:xfrm>
            <a:off x="3790950" y="4157663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400">
                <a:solidFill>
                  <a:srgbClr val="FF0000"/>
                </a:solidFill>
              </a:rPr>
              <a:t>1</a:t>
            </a:r>
            <a:endParaRPr lang="ru-RU" sz="3400">
              <a:solidFill>
                <a:srgbClr val="FF0000"/>
              </a:solidFill>
            </a:endParaRPr>
          </a:p>
        </p:txBody>
      </p:sp>
      <p:sp>
        <p:nvSpPr>
          <p:cNvPr id="135235" name="Rectangle 67"/>
          <p:cNvSpPr>
            <a:spLocks noChangeArrowheads="1"/>
          </p:cNvSpPr>
          <p:nvPr/>
        </p:nvSpPr>
        <p:spPr bwMode="auto">
          <a:xfrm>
            <a:off x="3790950" y="4722813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3109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5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5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5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5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5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2" grpId="0" build="p" autoUpdateAnimBg="0"/>
      <p:bldP spid="135232" grpId="0" autoUpdateAnimBg="0"/>
      <p:bldP spid="135233" grpId="0" autoUpdateAnimBg="0"/>
      <p:bldP spid="135234" grpId="0" autoUpdateAnimBg="0"/>
      <p:bldP spid="13523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DCAB9B-AB2F-462E-84A9-D1CBA42B275E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400050" y="866775"/>
            <a:ext cx="8366125" cy="508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800"/>
              <a:t>«Если Вася идет гулять, то Маша сидит дома».</a:t>
            </a:r>
          </a:p>
          <a:p>
            <a:pPr eaLnBrk="0" hangingPunc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b="1"/>
              <a:t>  </a:t>
            </a:r>
            <a:r>
              <a:rPr lang="en-US" sz="2800" b="1"/>
              <a:t>A</a:t>
            </a:r>
            <a:r>
              <a:rPr lang="en-US" sz="2800"/>
              <a:t> – </a:t>
            </a:r>
            <a:r>
              <a:rPr lang="ru-RU" sz="2800"/>
              <a:t>«Вася идет гулять».</a:t>
            </a:r>
          </a:p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sz="2800"/>
              <a:t>  </a:t>
            </a:r>
            <a:r>
              <a:rPr lang="en-US" sz="2800" b="1"/>
              <a:t>B – </a:t>
            </a:r>
            <a:r>
              <a:rPr lang="ru-RU" sz="2800"/>
              <a:t>«Маша сидит дома».</a:t>
            </a:r>
          </a:p>
          <a:p>
            <a:pPr eaLnBrk="0" hangingPunct="0">
              <a:spcBef>
                <a:spcPct val="20000"/>
              </a:spcBef>
            </a:pPr>
            <a:endParaRPr lang="ru-RU" sz="2800"/>
          </a:p>
          <a:p>
            <a:pPr eaLnBrk="0" hangingPunct="0">
              <a:spcBef>
                <a:spcPct val="20000"/>
              </a:spcBef>
            </a:pPr>
            <a:endParaRPr lang="en-US" sz="2800"/>
          </a:p>
          <a:p>
            <a:pPr eaLnBrk="0" hangingPunct="0">
              <a:spcBef>
                <a:spcPct val="20000"/>
              </a:spcBef>
            </a:pPr>
            <a:endParaRPr lang="en-US" sz="2800"/>
          </a:p>
          <a:p>
            <a:pPr eaLnBrk="0" hangingPunct="0">
              <a:spcBef>
                <a:spcPct val="20000"/>
              </a:spcBef>
            </a:pPr>
            <a:endParaRPr lang="ru-RU" sz="2800"/>
          </a:p>
          <a:p>
            <a:pPr eaLnBrk="0" hangingPunct="0">
              <a:spcBef>
                <a:spcPct val="20000"/>
              </a:spcBef>
            </a:pPr>
            <a:r>
              <a:rPr lang="ru-RU" sz="2800"/>
              <a:t>Маша может пойти гулять </a:t>
            </a:r>
            <a:r>
              <a:rPr lang="en-US" sz="2800"/>
              <a:t/>
            </a:r>
            <a:br>
              <a:rPr lang="en-US" sz="2800"/>
            </a:br>
            <a:r>
              <a:rPr lang="ru-RU" sz="2800"/>
              <a:t>(</a:t>
            </a:r>
            <a:r>
              <a:rPr lang="en-US" sz="2800"/>
              <a:t>B=0)</a:t>
            </a:r>
            <a:r>
              <a:rPr lang="ru-RU" sz="2800"/>
              <a:t>, а может и не пойти</a:t>
            </a:r>
            <a:r>
              <a:rPr lang="en-US" sz="2800"/>
              <a:t> (B=1)</a:t>
            </a:r>
            <a:r>
              <a:rPr lang="ru-RU" sz="2800"/>
              <a:t>!</a:t>
            </a:r>
          </a:p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endParaRPr lang="ru-RU" sz="2800"/>
          </a:p>
        </p:txBody>
      </p:sp>
      <p:graphicFrame>
        <p:nvGraphicFramePr>
          <p:cNvPr id="135236" name="Group 68"/>
          <p:cNvGraphicFramePr>
            <a:graphicFrameLocks noGrp="1"/>
          </p:cNvGraphicFramePr>
          <p:nvPr/>
        </p:nvGraphicFramePr>
        <p:xfrm>
          <a:off x="5830888" y="1641475"/>
          <a:ext cx="2930525" cy="2895600"/>
        </p:xfrm>
        <a:graphic>
          <a:graphicData uri="http://schemas.openxmlformats.org/drawingml/2006/table">
            <a:tbl>
              <a:tblPr/>
              <a:tblGrid>
                <a:gridCol w="696912"/>
                <a:gridCol w="830263"/>
                <a:gridCol w="140335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</a:t>
                      </a: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715963" y="3368675"/>
            <a:ext cx="3962400" cy="936625"/>
            <a:chOff x="274" y="1191"/>
            <a:chExt cx="2496" cy="590"/>
          </a:xfrm>
        </p:grpSpPr>
        <p:sp>
          <p:nvSpPr>
            <p:cNvPr id="4135" name="Text Box 43"/>
            <p:cNvSpPr txBox="1">
              <a:spLocks noChangeArrowheads="1"/>
            </p:cNvSpPr>
            <p:nvPr/>
          </p:nvSpPr>
          <p:spPr bwMode="auto">
            <a:xfrm>
              <a:off x="568" y="1258"/>
              <a:ext cx="2202" cy="523"/>
            </a:xfrm>
            <a:prstGeom prst="rect">
              <a:avLst/>
            </a:prstGeom>
            <a:solidFill>
              <a:srgbClr val="D1D1FF"/>
            </a:solidFill>
            <a:ln w="127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eaLnBrk="0" hangingPunct="0">
                <a:spcBef>
                  <a:spcPct val="50000"/>
                </a:spcBef>
              </a:pPr>
              <a:r>
                <a:rPr lang="ru-RU" sz="2400" b="1"/>
                <a:t>  А если Вася не идет гулять?</a:t>
              </a:r>
            </a:p>
          </p:txBody>
        </p:sp>
        <p:sp>
          <p:nvSpPr>
            <p:cNvPr id="4136" name="Oval 44"/>
            <p:cNvSpPr>
              <a:spLocks noChangeArrowheads="1"/>
            </p:cNvSpPr>
            <p:nvPr/>
          </p:nvSpPr>
          <p:spPr bwMode="auto">
            <a:xfrm>
              <a:off x="274" y="1191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sz="4400" b="1">
                  <a:solidFill>
                    <a:schemeClr val="bg1"/>
                  </a:solidFill>
                  <a:latin typeface="Arial Black" pitchFamily="34" charset="0"/>
                </a:rPr>
                <a:t>?</a:t>
              </a:r>
              <a:endParaRPr lang="ru-RU" sz="4400" b="1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3" name="Group 54"/>
          <p:cNvGrpSpPr>
            <a:grpSpLocks/>
          </p:cNvGrpSpPr>
          <p:nvPr/>
        </p:nvGrpSpPr>
        <p:grpSpPr bwMode="auto">
          <a:xfrm>
            <a:off x="1528763" y="2541588"/>
            <a:ext cx="2351087" cy="682625"/>
            <a:chOff x="667" y="3572"/>
            <a:chExt cx="1522" cy="506"/>
          </a:xfrm>
        </p:grpSpPr>
        <p:sp>
          <p:nvSpPr>
            <p:cNvPr id="4134" name="AutoShape 52"/>
            <p:cNvSpPr>
              <a:spLocks noChangeArrowheads="1"/>
            </p:cNvSpPr>
            <p:nvPr/>
          </p:nvSpPr>
          <p:spPr bwMode="auto">
            <a:xfrm>
              <a:off x="667" y="3572"/>
              <a:ext cx="1522" cy="506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4098" name="Object 53"/>
            <p:cNvGraphicFramePr>
              <a:graphicFrameLocks noChangeAspect="1"/>
            </p:cNvGraphicFramePr>
            <p:nvPr/>
          </p:nvGraphicFramePr>
          <p:xfrm>
            <a:off x="752" y="3628"/>
            <a:ext cx="1389" cy="367"/>
          </p:xfrm>
          <a:graphic>
            <a:graphicData uri="http://schemas.openxmlformats.org/presentationml/2006/ole">
              <p:oleObj spid="_x0000_s4098" name="Формула" r:id="rId4" imgW="672840" imgH="177480" progId="Equation.3">
                <p:embed/>
              </p:oleObj>
            </a:graphicData>
          </a:graphic>
        </p:graphicFrame>
      </p:grpSp>
      <p:sp>
        <p:nvSpPr>
          <p:cNvPr id="20" name="Скругленный прямоугольник 19"/>
          <p:cNvSpPr>
            <a:spLocks noChangeArrowheads="1"/>
          </p:cNvSpPr>
          <p:nvPr/>
        </p:nvSpPr>
        <p:spPr bwMode="auto">
          <a:xfrm>
            <a:off x="5773738" y="3997325"/>
            <a:ext cx="3051175" cy="542925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1" name="Скругленный прямоугольник 20"/>
          <p:cNvSpPr>
            <a:spLocks noChangeArrowheads="1"/>
          </p:cNvSpPr>
          <p:nvPr/>
        </p:nvSpPr>
        <p:spPr bwMode="auto">
          <a:xfrm>
            <a:off x="5773738" y="2274888"/>
            <a:ext cx="3051175" cy="1052512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3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" name="Заголовок 13"/>
          <p:cNvSpPr txBox="1">
            <a:spLocks/>
          </p:cNvSpPr>
          <p:nvPr/>
        </p:nvSpPr>
        <p:spPr>
          <a:xfrm>
            <a:off x="508000" y="3397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Импликация («если …, то …»)</a:t>
            </a:r>
          </a:p>
        </p:txBody>
      </p:sp>
      <p:sp>
        <p:nvSpPr>
          <p:cNvPr id="16" name="Управляющая кнопка: домой 15">
            <a:hlinkClick r:id="rId5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5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5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5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35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2" grpId="0" build="p" autoUpdateAnimBg="0"/>
      <p:bldP spid="20" grpId="0" animBg="1"/>
      <p:bldP spid="20" grpId="1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C44A2B-65D5-45FF-8FB5-7F204248AA39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6148" name="Заголовок 9"/>
          <p:cNvSpPr>
            <a:spLocks noGrp="1"/>
          </p:cNvSpPr>
          <p:nvPr>
            <p:ph type="title" idx="4294967295"/>
          </p:nvPr>
        </p:nvSpPr>
        <p:spPr>
          <a:xfrm>
            <a:off x="368300" y="339725"/>
            <a:ext cx="8597900" cy="47148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Эквивалентность («тогда и только тогда, …»)</a:t>
            </a:r>
          </a:p>
        </p:txBody>
      </p:sp>
      <p:sp>
        <p:nvSpPr>
          <p:cNvPr id="133124" name="Text Box 4"/>
          <p:cNvSpPr txBox="1">
            <a:spLocks noChangeArrowheads="1"/>
          </p:cNvSpPr>
          <p:nvPr/>
        </p:nvSpPr>
        <p:spPr bwMode="auto">
          <a:xfrm>
            <a:off x="400050" y="830263"/>
            <a:ext cx="83661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800"/>
              <a:t>Высказывание «</a:t>
            </a:r>
            <a:r>
              <a:rPr lang="en-US" sz="2800" b="1"/>
              <a:t>A</a:t>
            </a:r>
            <a:r>
              <a:rPr lang="en-US" sz="2800"/>
              <a:t> </a:t>
            </a:r>
            <a:r>
              <a:rPr lang="ru-RU" sz="2800" b="1">
                <a:sym typeface="Symbol" pitchFamily="18" charset="2"/>
              </a:rPr>
              <a:t></a:t>
            </a:r>
            <a:r>
              <a:rPr lang="ru-RU" sz="2800" b="1"/>
              <a:t> </a:t>
            </a:r>
            <a:r>
              <a:rPr lang="en-US" sz="2800" b="1"/>
              <a:t>B</a:t>
            </a:r>
            <a:r>
              <a:rPr lang="ru-RU" sz="2800" b="1"/>
              <a:t>»</a:t>
            </a:r>
            <a:r>
              <a:rPr lang="en-US" sz="2800"/>
              <a:t> </a:t>
            </a:r>
            <a:r>
              <a:rPr lang="ru-RU" sz="2800"/>
              <a:t>истинно</a:t>
            </a:r>
            <a:r>
              <a:rPr lang="en-US" sz="2800"/>
              <a:t> </a:t>
            </a:r>
            <a:r>
              <a:rPr lang="ru-RU" sz="2800"/>
              <a:t>тогда и только тогда, когда </a:t>
            </a:r>
            <a:r>
              <a:rPr lang="ru-RU" sz="2800" b="1"/>
              <a:t>А </a:t>
            </a:r>
            <a:r>
              <a:rPr lang="ru-RU" sz="2800"/>
              <a:t>и </a:t>
            </a:r>
            <a:r>
              <a:rPr lang="en-US" sz="2800" b="1"/>
              <a:t>B</a:t>
            </a:r>
            <a:r>
              <a:rPr lang="ru-RU" sz="2800"/>
              <a:t> равны.</a:t>
            </a:r>
          </a:p>
        </p:txBody>
      </p:sp>
      <p:graphicFrame>
        <p:nvGraphicFramePr>
          <p:cNvPr id="133176" name="Group 56"/>
          <p:cNvGraphicFramePr>
            <a:graphicFrameLocks noGrp="1"/>
          </p:cNvGraphicFramePr>
          <p:nvPr/>
        </p:nvGraphicFramePr>
        <p:xfrm>
          <a:off x="2474913" y="1908175"/>
          <a:ext cx="4332287" cy="3200400"/>
        </p:xfrm>
        <a:graphic>
          <a:graphicData uri="http://schemas.openxmlformats.org/drawingml/2006/table">
            <a:tbl>
              <a:tblPr/>
              <a:tblGrid>
                <a:gridCol w="1138237"/>
                <a:gridCol w="1174750"/>
                <a:gridCol w="20193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</a:t>
                      </a: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</a:t>
                      </a: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54"/>
          <p:cNvGrpSpPr>
            <a:grpSpLocks/>
          </p:cNvGrpSpPr>
          <p:nvPr/>
        </p:nvGrpSpPr>
        <p:grpSpPr bwMode="auto">
          <a:xfrm>
            <a:off x="1508125" y="5368925"/>
            <a:ext cx="6324600" cy="803275"/>
            <a:chOff x="929" y="3572"/>
            <a:chExt cx="3984" cy="506"/>
          </a:xfrm>
        </p:grpSpPr>
        <p:sp>
          <p:nvSpPr>
            <p:cNvPr id="5155" name="AutoShape 52"/>
            <p:cNvSpPr>
              <a:spLocks noChangeArrowheads="1"/>
            </p:cNvSpPr>
            <p:nvPr/>
          </p:nvSpPr>
          <p:spPr bwMode="auto">
            <a:xfrm>
              <a:off x="929" y="3572"/>
              <a:ext cx="3984" cy="506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5122" name="Object 53"/>
            <p:cNvGraphicFramePr>
              <a:graphicFrameLocks noChangeAspect="1"/>
            </p:cNvGraphicFramePr>
            <p:nvPr/>
          </p:nvGraphicFramePr>
          <p:xfrm>
            <a:off x="981" y="3573"/>
            <a:ext cx="3849" cy="445"/>
          </p:xfrm>
          <a:graphic>
            <a:graphicData uri="http://schemas.openxmlformats.org/presentationml/2006/ole">
              <p:oleObj spid="_x0000_s5122" name="Формула" r:id="rId4" imgW="1866600" imgH="215640" progId="Equation.3">
                <p:embed/>
              </p:oleObj>
            </a:graphicData>
          </a:graphic>
        </p:graphicFrame>
      </p:grpSp>
      <p:sp>
        <p:nvSpPr>
          <p:cNvPr id="515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Управляющая кнопка: домой 9">
            <a:hlinkClick r:id="rId5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3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8422B0-8AD8-4D41-B4D1-74AFDCD20B28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10244" name="Заголовок 10"/>
          <p:cNvSpPr>
            <a:spLocks noGrp="1"/>
          </p:cNvSpPr>
          <p:nvPr>
            <p:ph type="title" idx="4294967295"/>
          </p:nvPr>
        </p:nvSpPr>
        <p:spPr>
          <a:xfrm>
            <a:off x="457200" y="3524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Вычисление логических выражений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2076450" y="1262063"/>
            <a:ext cx="4687888" cy="661987"/>
            <a:chOff x="324" y="3520"/>
            <a:chExt cx="2953" cy="417"/>
          </a:xfrm>
        </p:grpSpPr>
        <p:sp>
          <p:nvSpPr>
            <p:cNvPr id="6175" name="AutoShape 8"/>
            <p:cNvSpPr>
              <a:spLocks noChangeArrowheads="1"/>
            </p:cNvSpPr>
            <p:nvPr/>
          </p:nvSpPr>
          <p:spPr bwMode="auto">
            <a:xfrm>
              <a:off x="324" y="3520"/>
              <a:ext cx="2953" cy="417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6146" name="Object 9"/>
            <p:cNvGraphicFramePr>
              <a:graphicFrameLocks noChangeAspect="1"/>
            </p:cNvGraphicFramePr>
            <p:nvPr/>
          </p:nvGraphicFramePr>
          <p:xfrm>
            <a:off x="455" y="3557"/>
            <a:ext cx="2699" cy="338"/>
          </p:xfrm>
          <a:graphic>
            <a:graphicData uri="http://schemas.openxmlformats.org/presentationml/2006/ole">
              <p:oleObj spid="_x0000_s6146" name="Формула" r:id="rId4" imgW="1422360" imgH="177480" progId="Equation.3">
                <p:embed/>
              </p:oleObj>
            </a:graphicData>
          </a:graphic>
        </p:graphicFrame>
      </p:grp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385763" y="2162175"/>
            <a:ext cx="411797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600" b="1">
                <a:solidFill>
                  <a:srgbClr val="000000"/>
                </a:solidFill>
              </a:rPr>
              <a:t>Порядок вычислений</a:t>
            </a:r>
            <a:r>
              <a:rPr lang="ru-RU" sz="2600">
                <a:solidFill>
                  <a:srgbClr val="000000"/>
                </a:solidFill>
              </a:rPr>
              <a:t>:</a:t>
            </a:r>
          </a:p>
          <a:p>
            <a:pPr>
              <a:buFont typeface="Arial" charset="0"/>
              <a:buChar char="•"/>
            </a:pPr>
            <a:r>
              <a:rPr lang="ru-RU" sz="2400"/>
              <a:t>скобки</a:t>
            </a:r>
          </a:p>
          <a:p>
            <a:pPr>
              <a:buFont typeface="Arial" charset="0"/>
              <a:buChar char="•"/>
            </a:pPr>
            <a:r>
              <a:rPr lang="ru-RU" sz="2400"/>
              <a:t>НЕ</a:t>
            </a:r>
          </a:p>
          <a:p>
            <a:pPr>
              <a:buFont typeface="Arial" charset="0"/>
              <a:buChar char="•"/>
            </a:pPr>
            <a:r>
              <a:rPr lang="ru-RU" sz="2400"/>
              <a:t>И</a:t>
            </a:r>
          </a:p>
          <a:p>
            <a:pPr>
              <a:buFont typeface="Arial" charset="0"/>
              <a:buChar char="•"/>
            </a:pPr>
            <a:r>
              <a:rPr lang="ru-RU" sz="2400"/>
              <a:t>ИЛИ, исключающее ИЛИ</a:t>
            </a:r>
          </a:p>
          <a:p>
            <a:pPr>
              <a:buFont typeface="Arial" charset="0"/>
              <a:buChar char="•"/>
            </a:pPr>
            <a:r>
              <a:rPr lang="ru-RU" sz="2400"/>
              <a:t>импликация</a:t>
            </a:r>
          </a:p>
          <a:p>
            <a:pPr>
              <a:buFont typeface="Arial" charset="0"/>
              <a:buChar char="•"/>
            </a:pPr>
            <a:r>
              <a:rPr lang="ru-RU" sz="2400"/>
              <a:t>эквивалентность</a:t>
            </a:r>
          </a:p>
        </p:txBody>
      </p:sp>
      <p:sp>
        <p:nvSpPr>
          <p:cNvPr id="128005" name="Oval 5"/>
          <p:cNvSpPr>
            <a:spLocks noChangeArrowheads="1"/>
          </p:cNvSpPr>
          <p:nvPr/>
        </p:nvSpPr>
        <p:spPr bwMode="auto">
          <a:xfrm>
            <a:off x="4179888" y="4776788"/>
            <a:ext cx="541337" cy="53975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85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75000"/>
                </a:schemeClr>
              </a:gs>
            </a:gsLst>
            <a:lin ang="16200000" scaled="1"/>
            <a:tileRect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en-US" sz="2400" b="1">
                <a:latin typeface="Courier New" pitchFamily="49" charset="0"/>
              </a:rPr>
              <a:t>A</a:t>
            </a:r>
            <a:endParaRPr lang="ru-RU" sz="2800"/>
          </a:p>
        </p:txBody>
      </p:sp>
      <p:sp>
        <p:nvSpPr>
          <p:cNvPr id="128006" name="Oval 6"/>
          <p:cNvSpPr>
            <a:spLocks noChangeArrowheads="1"/>
          </p:cNvSpPr>
          <p:nvPr/>
        </p:nvSpPr>
        <p:spPr bwMode="auto">
          <a:xfrm>
            <a:off x="5018088" y="4776788"/>
            <a:ext cx="541337" cy="53975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85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75000"/>
                </a:schemeClr>
              </a:gs>
            </a:gsLst>
            <a:lin ang="16200000" scaled="1"/>
            <a:tileRect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en-US" sz="2400" b="1">
                <a:latin typeface="Courier New" pitchFamily="49" charset="0"/>
              </a:rPr>
              <a:t>B</a:t>
            </a:r>
            <a:endParaRPr lang="ru-RU" sz="2400"/>
          </a:p>
        </p:txBody>
      </p:sp>
      <p:sp>
        <p:nvSpPr>
          <p:cNvPr id="128007" name="Oval 7"/>
          <p:cNvSpPr>
            <a:spLocks noChangeArrowheads="1"/>
          </p:cNvSpPr>
          <p:nvPr/>
        </p:nvSpPr>
        <p:spPr bwMode="auto">
          <a:xfrm>
            <a:off x="6526213" y="2033588"/>
            <a:ext cx="541337" cy="541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2400" b="1">
                <a:latin typeface="Courier New" pitchFamily="49" charset="0"/>
              </a:rPr>
              <a:t>+</a:t>
            </a:r>
            <a:endParaRPr lang="ru-RU" sz="2400"/>
          </a:p>
        </p:txBody>
      </p:sp>
      <p:sp>
        <p:nvSpPr>
          <p:cNvPr id="128008" name="Oval 8"/>
          <p:cNvSpPr>
            <a:spLocks noChangeArrowheads="1"/>
          </p:cNvSpPr>
          <p:nvPr/>
        </p:nvSpPr>
        <p:spPr bwMode="auto">
          <a:xfrm>
            <a:off x="4598988" y="3841750"/>
            <a:ext cx="541337" cy="5397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sz="2000">
                <a:sym typeface="Symbol" pitchFamily="18" charset="2"/>
              </a:rPr>
              <a:t></a:t>
            </a:r>
            <a:endParaRPr lang="ru-RU" sz="2000"/>
          </a:p>
        </p:txBody>
      </p:sp>
      <p:sp>
        <p:nvSpPr>
          <p:cNvPr id="128009" name="Oval 9"/>
          <p:cNvSpPr>
            <a:spLocks noChangeArrowheads="1"/>
          </p:cNvSpPr>
          <p:nvPr/>
        </p:nvSpPr>
        <p:spPr bwMode="auto">
          <a:xfrm>
            <a:off x="5438775" y="2906713"/>
            <a:ext cx="539750" cy="5397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2400" b="1">
                <a:latin typeface="Courier New" pitchFamily="49" charset="0"/>
              </a:rPr>
              <a:t>+</a:t>
            </a:r>
            <a:endParaRPr lang="ru-RU" sz="2400"/>
          </a:p>
        </p:txBody>
      </p:sp>
      <p:sp>
        <p:nvSpPr>
          <p:cNvPr id="128010" name="Oval 10"/>
          <p:cNvSpPr>
            <a:spLocks noChangeArrowheads="1"/>
          </p:cNvSpPr>
          <p:nvPr/>
        </p:nvSpPr>
        <p:spPr bwMode="auto">
          <a:xfrm>
            <a:off x="7150100" y="3841750"/>
            <a:ext cx="541338" cy="53975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85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75000"/>
                </a:schemeClr>
              </a:gs>
            </a:gsLst>
            <a:lin ang="16200000" scaled="1"/>
            <a:tileRect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en-US" sz="2400" b="1">
                <a:latin typeface="Courier New" pitchFamily="49" charset="0"/>
              </a:rPr>
              <a:t>B</a:t>
            </a:r>
            <a:endParaRPr lang="ru-RU" sz="2400"/>
          </a:p>
        </p:txBody>
      </p:sp>
      <p:sp>
        <p:nvSpPr>
          <p:cNvPr id="128011" name="Oval 11"/>
          <p:cNvSpPr>
            <a:spLocks noChangeArrowheads="1"/>
          </p:cNvSpPr>
          <p:nvPr/>
        </p:nvSpPr>
        <p:spPr bwMode="auto">
          <a:xfrm>
            <a:off x="8080375" y="3841750"/>
            <a:ext cx="539750" cy="53975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85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75000"/>
                </a:schemeClr>
              </a:gs>
            </a:gsLst>
            <a:lin ang="16200000" scaled="1"/>
            <a:tileRect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en-US" sz="2400" b="1">
                <a:latin typeface="Courier New" pitchFamily="49" charset="0"/>
              </a:rPr>
              <a:t>C</a:t>
            </a:r>
            <a:endParaRPr lang="ru-RU" sz="2400"/>
          </a:p>
        </p:txBody>
      </p:sp>
      <p:sp>
        <p:nvSpPr>
          <p:cNvPr id="128012" name="Oval 12"/>
          <p:cNvSpPr>
            <a:spLocks noChangeArrowheads="1"/>
          </p:cNvSpPr>
          <p:nvPr/>
        </p:nvSpPr>
        <p:spPr bwMode="auto">
          <a:xfrm>
            <a:off x="7615238" y="2824163"/>
            <a:ext cx="539750" cy="5397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sz="2000">
                <a:sym typeface="Symbol" pitchFamily="18" charset="2"/>
              </a:rPr>
              <a:t></a:t>
            </a:r>
            <a:endParaRPr lang="ru-RU" sz="2000"/>
          </a:p>
        </p:txBody>
      </p:sp>
      <p:sp>
        <p:nvSpPr>
          <p:cNvPr id="128021" name="Oval 21"/>
          <p:cNvSpPr>
            <a:spLocks noChangeArrowheads="1"/>
          </p:cNvSpPr>
          <p:nvPr/>
        </p:nvSpPr>
        <p:spPr bwMode="auto">
          <a:xfrm>
            <a:off x="5857875" y="4776788"/>
            <a:ext cx="539750" cy="53975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85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75000"/>
                </a:schemeClr>
              </a:gs>
            </a:gsLst>
            <a:lin ang="16200000" scaled="1"/>
            <a:tileRect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en-US" sz="2400" b="1">
                <a:latin typeface="Courier New" pitchFamily="49" charset="0"/>
              </a:rPr>
              <a:t>A</a:t>
            </a:r>
            <a:endParaRPr lang="ru-RU" sz="2400"/>
          </a:p>
        </p:txBody>
      </p:sp>
      <p:sp>
        <p:nvSpPr>
          <p:cNvPr id="128022" name="Oval 22"/>
          <p:cNvSpPr>
            <a:spLocks noChangeArrowheads="1"/>
          </p:cNvSpPr>
          <p:nvPr/>
        </p:nvSpPr>
        <p:spPr bwMode="auto">
          <a:xfrm>
            <a:off x="6696075" y="4776788"/>
            <a:ext cx="539750" cy="53975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85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75000"/>
                </a:schemeClr>
              </a:gs>
            </a:gsLst>
            <a:lin ang="16200000" scaled="1"/>
            <a:tileRect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ru-RU" sz="2400" b="1">
                <a:latin typeface="Courier New" pitchFamily="49" charset="0"/>
              </a:rPr>
              <a:t>С</a:t>
            </a:r>
            <a:endParaRPr lang="ru-RU" sz="2400"/>
          </a:p>
        </p:txBody>
      </p:sp>
      <p:sp>
        <p:nvSpPr>
          <p:cNvPr id="128023" name="Oval 23"/>
          <p:cNvSpPr>
            <a:spLocks noChangeArrowheads="1"/>
          </p:cNvSpPr>
          <p:nvPr/>
        </p:nvSpPr>
        <p:spPr bwMode="auto">
          <a:xfrm>
            <a:off x="6276975" y="3841750"/>
            <a:ext cx="539750" cy="5397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sz="2000">
                <a:solidFill>
                  <a:srgbClr val="000000"/>
                </a:solidFill>
                <a:sym typeface="Symbol" pitchFamily="18" charset="2"/>
              </a:rPr>
              <a:t></a:t>
            </a:r>
            <a:endParaRPr lang="ru-RU" sz="2000"/>
          </a:p>
        </p:txBody>
      </p:sp>
      <p:cxnSp>
        <p:nvCxnSpPr>
          <p:cNvPr id="40" name="Прямая со стрелкой 39"/>
          <p:cNvCxnSpPr>
            <a:cxnSpLocks noChangeShapeType="1"/>
            <a:stCxn id="128009" idx="3"/>
            <a:endCxn id="128008" idx="7"/>
          </p:cNvCxnSpPr>
          <p:nvPr/>
        </p:nvCxnSpPr>
        <p:spPr bwMode="auto">
          <a:xfrm rot="5400000">
            <a:off x="5012532" y="3417093"/>
            <a:ext cx="552450" cy="455613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42" name="Прямая со стрелкой 41"/>
          <p:cNvCxnSpPr>
            <a:cxnSpLocks noChangeShapeType="1"/>
            <a:stCxn id="128007" idx="3"/>
            <a:endCxn id="128009" idx="7"/>
          </p:cNvCxnSpPr>
          <p:nvPr/>
        </p:nvCxnSpPr>
        <p:spPr bwMode="auto">
          <a:xfrm rot="5400000">
            <a:off x="6007100" y="2387600"/>
            <a:ext cx="490538" cy="70643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44" name="Прямая со стрелкой 43"/>
          <p:cNvCxnSpPr>
            <a:cxnSpLocks noChangeShapeType="1"/>
            <a:stCxn id="128008" idx="3"/>
            <a:endCxn id="128005" idx="0"/>
          </p:cNvCxnSpPr>
          <p:nvPr/>
        </p:nvCxnSpPr>
        <p:spPr bwMode="auto">
          <a:xfrm rot="5400000">
            <a:off x="4327525" y="4425950"/>
            <a:ext cx="474663" cy="227013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46" name="Прямая со стрелкой 45"/>
          <p:cNvCxnSpPr>
            <a:cxnSpLocks noChangeShapeType="1"/>
            <a:stCxn id="128008" idx="5"/>
            <a:endCxn id="128006" idx="0"/>
          </p:cNvCxnSpPr>
          <p:nvPr/>
        </p:nvCxnSpPr>
        <p:spPr bwMode="auto">
          <a:xfrm rot="16200000" flipH="1">
            <a:off x="4937918" y="4425157"/>
            <a:ext cx="474663" cy="22860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48" name="Прямая со стрелкой 47"/>
          <p:cNvCxnSpPr>
            <a:cxnSpLocks noChangeShapeType="1"/>
            <a:stCxn id="128009" idx="5"/>
            <a:endCxn id="128023" idx="1"/>
          </p:cNvCxnSpPr>
          <p:nvPr/>
        </p:nvCxnSpPr>
        <p:spPr bwMode="auto">
          <a:xfrm rot="16200000" flipH="1">
            <a:off x="5850732" y="3417093"/>
            <a:ext cx="552450" cy="455613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0" name="Прямая со стрелкой 49"/>
          <p:cNvCxnSpPr>
            <a:cxnSpLocks noChangeShapeType="1"/>
            <a:stCxn id="128023" idx="3"/>
            <a:endCxn id="128021" idx="0"/>
          </p:cNvCxnSpPr>
          <p:nvPr/>
        </p:nvCxnSpPr>
        <p:spPr bwMode="auto">
          <a:xfrm rot="5400000">
            <a:off x="6003925" y="4425950"/>
            <a:ext cx="474663" cy="227013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2" name="Прямая со стрелкой 51"/>
          <p:cNvCxnSpPr>
            <a:cxnSpLocks noChangeShapeType="1"/>
            <a:stCxn id="128023" idx="5"/>
            <a:endCxn id="128022" idx="0"/>
          </p:cNvCxnSpPr>
          <p:nvPr/>
        </p:nvCxnSpPr>
        <p:spPr bwMode="auto">
          <a:xfrm rot="16200000" flipH="1">
            <a:off x="6614318" y="4425157"/>
            <a:ext cx="474663" cy="22860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4" name="Прямая со стрелкой 53"/>
          <p:cNvCxnSpPr>
            <a:cxnSpLocks noChangeShapeType="1"/>
            <a:stCxn id="128007" idx="5"/>
            <a:endCxn id="128012" idx="1"/>
          </p:cNvCxnSpPr>
          <p:nvPr/>
        </p:nvCxnSpPr>
        <p:spPr bwMode="auto">
          <a:xfrm rot="16200000" flipH="1">
            <a:off x="7137400" y="2346325"/>
            <a:ext cx="407988" cy="70643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6" name="Прямая со стрелкой 55"/>
          <p:cNvCxnSpPr>
            <a:cxnSpLocks noChangeShapeType="1"/>
            <a:stCxn id="128012" idx="3"/>
            <a:endCxn id="128010" idx="0"/>
          </p:cNvCxnSpPr>
          <p:nvPr/>
        </p:nvCxnSpPr>
        <p:spPr bwMode="auto">
          <a:xfrm rot="5400000">
            <a:off x="7278688" y="3425825"/>
            <a:ext cx="557212" cy="27463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8" name="Прямая со стрелкой 57"/>
          <p:cNvCxnSpPr>
            <a:cxnSpLocks noChangeShapeType="1"/>
            <a:stCxn id="128012" idx="5"/>
            <a:endCxn id="128011" idx="0"/>
          </p:cNvCxnSpPr>
          <p:nvPr/>
        </p:nvCxnSpPr>
        <p:spPr bwMode="auto">
          <a:xfrm rot="16200000" flipH="1">
            <a:off x="7935119" y="3426619"/>
            <a:ext cx="557212" cy="27305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med" len="lg"/>
          </a:ln>
        </p:spPr>
      </p:cxnSp>
      <p:sp>
        <p:nvSpPr>
          <p:cNvPr id="124" name="Прямоугольник 123"/>
          <p:cNvSpPr>
            <a:spLocks noChangeArrowheads="1"/>
          </p:cNvSpPr>
          <p:nvPr/>
        </p:nvSpPr>
        <p:spPr bwMode="auto">
          <a:xfrm>
            <a:off x="3394075" y="812800"/>
            <a:ext cx="3057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0000FF"/>
                </a:solidFill>
                <a:latin typeface="Courier New" pitchFamily="49" charset="0"/>
                <a:cs typeface="Courier New" pitchFamily="49" charset="0"/>
              </a:rPr>
              <a:t>1  4  </a:t>
            </a:r>
            <a:r>
              <a:rPr lang="en-US" b="1">
                <a:solidFill>
                  <a:srgbClr val="0000FF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>
                <a:solidFill>
                  <a:srgbClr val="0000FF"/>
                </a:solidFill>
                <a:latin typeface="Courier New" pitchFamily="49" charset="0"/>
                <a:cs typeface="Courier New" pitchFamily="49" charset="0"/>
              </a:rPr>
              <a:t>2 </a:t>
            </a:r>
            <a:r>
              <a:rPr lang="en-US" sz="1200" b="1">
                <a:solidFill>
                  <a:srgbClr val="0000FF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>
                <a:solidFill>
                  <a:srgbClr val="0000FF"/>
                </a:solidFill>
                <a:latin typeface="Courier New" pitchFamily="49" charset="0"/>
                <a:cs typeface="Courier New" pitchFamily="49" charset="0"/>
              </a:rPr>
              <a:t> 5  </a:t>
            </a:r>
            <a:r>
              <a:rPr lang="en-US" sz="600" b="1">
                <a:solidFill>
                  <a:srgbClr val="0000FF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>
                <a:solidFill>
                  <a:srgbClr val="0000FF"/>
                </a:solidFill>
                <a:latin typeface="Courier New" pitchFamily="49" charset="0"/>
                <a:cs typeface="Courier New" pitchFamily="49" charset="0"/>
              </a:rPr>
              <a:t>3 </a:t>
            </a:r>
            <a:endParaRPr lang="ru-RU" b="1">
              <a:solidFill>
                <a:srgbClr val="0000FF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17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" name="Управляющая кнопка: домой 30">
            <a:hlinkClick r:id="rId5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28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28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28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28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28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28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28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28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28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128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28005" grpId="0" animBg="1"/>
      <p:bldP spid="128006" grpId="0" animBg="1"/>
      <p:bldP spid="128007" grpId="0" animBg="1"/>
      <p:bldP spid="128008" grpId="0" animBg="1"/>
      <p:bldP spid="128009" grpId="0" animBg="1"/>
      <p:bldP spid="128010" grpId="0" animBg="1"/>
      <p:bldP spid="128011" grpId="0" animBg="1"/>
      <p:bldP spid="128012" grpId="0" animBg="1"/>
      <p:bldP spid="128021" grpId="0" animBg="1"/>
      <p:bldP spid="128022" grpId="0" animBg="1"/>
      <p:bldP spid="128023" grpId="0" animBg="1"/>
      <p:bldP spid="1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8DD80B-3C7F-4E6C-A4CA-D9C25D0DCC60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11270" name="Заголовок 32"/>
          <p:cNvSpPr>
            <a:spLocks noGrp="1"/>
          </p:cNvSpPr>
          <p:nvPr>
            <p:ph type="title" idx="4294967295"/>
          </p:nvPr>
        </p:nvSpPr>
        <p:spPr>
          <a:xfrm>
            <a:off x="482600" y="3397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Составление таблиц истинности</a:t>
            </a:r>
          </a:p>
        </p:txBody>
      </p:sp>
      <p:graphicFrame>
        <p:nvGraphicFramePr>
          <p:cNvPr id="155802" name="Group 154"/>
          <p:cNvGraphicFramePr>
            <a:graphicFrameLocks noGrp="1"/>
          </p:cNvGraphicFramePr>
          <p:nvPr/>
        </p:nvGraphicFramePr>
        <p:xfrm>
          <a:off x="1381125" y="1841500"/>
          <a:ext cx="6723063" cy="2651125"/>
        </p:xfrm>
        <a:graphic>
          <a:graphicData uri="http://schemas.openxmlformats.org/drawingml/2006/table">
            <a:tbl>
              <a:tblPr/>
              <a:tblGrid>
                <a:gridCol w="947738"/>
                <a:gridCol w="949325"/>
                <a:gridCol w="1270000"/>
                <a:gridCol w="1252537"/>
                <a:gridCol w="1185863"/>
                <a:gridCol w="11176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86"/>
          <p:cNvGrpSpPr>
            <a:grpSpLocks/>
          </p:cNvGrpSpPr>
          <p:nvPr/>
        </p:nvGrpSpPr>
        <p:grpSpPr bwMode="auto">
          <a:xfrm>
            <a:off x="2389188" y="993775"/>
            <a:ext cx="4687887" cy="661988"/>
            <a:chOff x="324" y="3520"/>
            <a:chExt cx="2953" cy="417"/>
          </a:xfrm>
        </p:grpSpPr>
        <p:sp>
          <p:nvSpPr>
            <p:cNvPr id="7248" name="AutoShape 87"/>
            <p:cNvSpPr>
              <a:spLocks noChangeArrowheads="1"/>
            </p:cNvSpPr>
            <p:nvPr/>
          </p:nvSpPr>
          <p:spPr bwMode="auto">
            <a:xfrm>
              <a:off x="324" y="3520"/>
              <a:ext cx="2953" cy="417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7172" name="Object 88"/>
            <p:cNvGraphicFramePr>
              <a:graphicFrameLocks noChangeAspect="1"/>
            </p:cNvGraphicFramePr>
            <p:nvPr/>
          </p:nvGraphicFramePr>
          <p:xfrm>
            <a:off x="623" y="3545"/>
            <a:ext cx="2362" cy="362"/>
          </p:xfrm>
          <a:graphic>
            <a:graphicData uri="http://schemas.openxmlformats.org/presentationml/2006/ole">
              <p:oleObj spid="_x0000_s7172" name="Формула" r:id="rId4" imgW="1244520" imgH="190440" progId="Equation.3">
                <p:embed/>
              </p:oleObj>
            </a:graphicData>
          </a:graphic>
        </p:graphicFrame>
      </p:grpSp>
      <p:graphicFrame>
        <p:nvGraphicFramePr>
          <p:cNvPr id="155807" name="Group 159"/>
          <p:cNvGraphicFramePr>
            <a:graphicFrameLocks noGrp="1"/>
          </p:cNvGraphicFramePr>
          <p:nvPr/>
        </p:nvGraphicFramePr>
        <p:xfrm>
          <a:off x="777875" y="2439988"/>
          <a:ext cx="542925" cy="2073275"/>
        </p:xfrm>
        <a:graphic>
          <a:graphicData uri="http://schemas.openxmlformats.org/drawingml/2006/table">
            <a:tbl>
              <a:tblPr/>
              <a:tblGrid>
                <a:gridCol w="54292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3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" name="Group 165"/>
          <p:cNvGrpSpPr>
            <a:grpSpLocks/>
          </p:cNvGrpSpPr>
          <p:nvPr/>
        </p:nvGrpSpPr>
        <p:grpSpPr bwMode="auto">
          <a:xfrm>
            <a:off x="4910138" y="2398713"/>
            <a:ext cx="563562" cy="2109787"/>
            <a:chOff x="3101" y="1516"/>
            <a:chExt cx="355" cy="1329"/>
          </a:xfrm>
        </p:grpSpPr>
        <p:sp>
          <p:nvSpPr>
            <p:cNvPr id="7244" name="Rectangle 126"/>
            <p:cNvSpPr>
              <a:spLocks noChangeArrowheads="1"/>
            </p:cNvSpPr>
            <p:nvPr/>
          </p:nvSpPr>
          <p:spPr bwMode="auto">
            <a:xfrm>
              <a:off x="3101" y="151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7245" name="Rectangle 127"/>
            <p:cNvSpPr>
              <a:spLocks noChangeArrowheads="1"/>
            </p:cNvSpPr>
            <p:nvPr/>
          </p:nvSpPr>
          <p:spPr bwMode="auto">
            <a:xfrm>
              <a:off x="3101" y="184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1</a:t>
              </a:r>
            </a:p>
          </p:txBody>
        </p:sp>
        <p:sp>
          <p:nvSpPr>
            <p:cNvPr id="7246" name="Rectangle 128"/>
            <p:cNvSpPr>
              <a:spLocks noChangeArrowheads="1"/>
            </p:cNvSpPr>
            <p:nvPr/>
          </p:nvSpPr>
          <p:spPr bwMode="auto">
            <a:xfrm>
              <a:off x="3101" y="216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7247" name="Rectangle 129"/>
            <p:cNvSpPr>
              <a:spLocks noChangeArrowheads="1"/>
            </p:cNvSpPr>
            <p:nvPr/>
          </p:nvSpPr>
          <p:spPr bwMode="auto">
            <a:xfrm>
              <a:off x="3101" y="248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</p:grpSp>
      <p:graphicFrame>
        <p:nvGraphicFramePr>
          <p:cNvPr id="155811" name="Object 163"/>
          <p:cNvGraphicFramePr>
            <a:graphicFrameLocks noChangeAspect="1"/>
          </p:cNvGraphicFramePr>
          <p:nvPr/>
        </p:nvGraphicFramePr>
        <p:xfrm>
          <a:off x="4775200" y="1879600"/>
          <a:ext cx="877888" cy="506413"/>
        </p:xfrm>
        <a:graphic>
          <a:graphicData uri="http://schemas.openxmlformats.org/presentationml/2006/ole">
            <p:oleObj spid="_x0000_s7170" name="Формула" r:id="rId5" imgW="330120" imgH="190440" progId="Equation.3">
              <p:embed/>
            </p:oleObj>
          </a:graphicData>
        </a:graphic>
      </p:graphicFrame>
      <p:graphicFrame>
        <p:nvGraphicFramePr>
          <p:cNvPr id="155812" name="Object 164"/>
          <p:cNvGraphicFramePr>
            <a:graphicFrameLocks noChangeAspect="1"/>
          </p:cNvGraphicFramePr>
          <p:nvPr/>
        </p:nvGraphicFramePr>
        <p:xfrm>
          <a:off x="6169025" y="1870075"/>
          <a:ext cx="439738" cy="506413"/>
        </p:xfrm>
        <a:graphic>
          <a:graphicData uri="http://schemas.openxmlformats.org/presentationml/2006/ole">
            <p:oleObj spid="_x0000_s7171" name="Формула" r:id="rId6" imgW="164880" imgH="190440" progId="Equation.3">
              <p:embed/>
            </p:oleObj>
          </a:graphicData>
        </a:graphic>
      </p:graphicFrame>
      <p:grpSp>
        <p:nvGrpSpPr>
          <p:cNvPr id="4" name="Group 166"/>
          <p:cNvGrpSpPr>
            <a:grpSpLocks/>
          </p:cNvGrpSpPr>
          <p:nvPr/>
        </p:nvGrpSpPr>
        <p:grpSpPr bwMode="auto">
          <a:xfrm>
            <a:off x="3656013" y="2395538"/>
            <a:ext cx="563562" cy="2109787"/>
            <a:chOff x="3101" y="1516"/>
            <a:chExt cx="355" cy="1329"/>
          </a:xfrm>
        </p:grpSpPr>
        <p:sp>
          <p:nvSpPr>
            <p:cNvPr id="7240" name="Rectangle 167"/>
            <p:cNvSpPr>
              <a:spLocks noChangeArrowheads="1"/>
            </p:cNvSpPr>
            <p:nvPr/>
          </p:nvSpPr>
          <p:spPr bwMode="auto">
            <a:xfrm>
              <a:off x="3101" y="151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7241" name="Rectangle 168"/>
            <p:cNvSpPr>
              <a:spLocks noChangeArrowheads="1"/>
            </p:cNvSpPr>
            <p:nvPr/>
          </p:nvSpPr>
          <p:spPr bwMode="auto">
            <a:xfrm>
              <a:off x="3101" y="184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7242" name="Rectangle 169"/>
            <p:cNvSpPr>
              <a:spLocks noChangeArrowheads="1"/>
            </p:cNvSpPr>
            <p:nvPr/>
          </p:nvSpPr>
          <p:spPr bwMode="auto">
            <a:xfrm>
              <a:off x="3101" y="216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7243" name="Rectangle 170"/>
            <p:cNvSpPr>
              <a:spLocks noChangeArrowheads="1"/>
            </p:cNvSpPr>
            <p:nvPr/>
          </p:nvSpPr>
          <p:spPr bwMode="auto">
            <a:xfrm>
              <a:off x="3101" y="248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1</a:t>
              </a:r>
            </a:p>
          </p:txBody>
        </p:sp>
      </p:grpSp>
      <p:grpSp>
        <p:nvGrpSpPr>
          <p:cNvPr id="5" name="Group 171"/>
          <p:cNvGrpSpPr>
            <a:grpSpLocks/>
          </p:cNvGrpSpPr>
          <p:nvPr/>
        </p:nvGrpSpPr>
        <p:grpSpPr bwMode="auto">
          <a:xfrm>
            <a:off x="6142038" y="2398713"/>
            <a:ext cx="563562" cy="2109787"/>
            <a:chOff x="3101" y="1516"/>
            <a:chExt cx="355" cy="1329"/>
          </a:xfrm>
        </p:grpSpPr>
        <p:sp>
          <p:nvSpPr>
            <p:cNvPr id="7236" name="Rectangle 172"/>
            <p:cNvSpPr>
              <a:spLocks noChangeArrowheads="1"/>
            </p:cNvSpPr>
            <p:nvPr/>
          </p:nvSpPr>
          <p:spPr bwMode="auto">
            <a:xfrm>
              <a:off x="3101" y="151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1</a:t>
              </a:r>
            </a:p>
          </p:txBody>
        </p:sp>
        <p:sp>
          <p:nvSpPr>
            <p:cNvPr id="7237" name="Rectangle 173"/>
            <p:cNvSpPr>
              <a:spLocks noChangeArrowheads="1"/>
            </p:cNvSpPr>
            <p:nvPr/>
          </p:nvSpPr>
          <p:spPr bwMode="auto">
            <a:xfrm>
              <a:off x="3101" y="184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7238" name="Rectangle 174"/>
            <p:cNvSpPr>
              <a:spLocks noChangeArrowheads="1"/>
            </p:cNvSpPr>
            <p:nvPr/>
          </p:nvSpPr>
          <p:spPr bwMode="auto">
            <a:xfrm>
              <a:off x="3101" y="216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1</a:t>
              </a:r>
            </a:p>
          </p:txBody>
        </p:sp>
        <p:sp>
          <p:nvSpPr>
            <p:cNvPr id="7239" name="Rectangle 175"/>
            <p:cNvSpPr>
              <a:spLocks noChangeArrowheads="1"/>
            </p:cNvSpPr>
            <p:nvPr/>
          </p:nvSpPr>
          <p:spPr bwMode="auto">
            <a:xfrm>
              <a:off x="3101" y="248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</p:grpSp>
      <p:grpSp>
        <p:nvGrpSpPr>
          <p:cNvPr id="6" name="Group 176"/>
          <p:cNvGrpSpPr>
            <a:grpSpLocks/>
          </p:cNvGrpSpPr>
          <p:nvPr/>
        </p:nvGrpSpPr>
        <p:grpSpPr bwMode="auto">
          <a:xfrm>
            <a:off x="7294563" y="2398713"/>
            <a:ext cx="563562" cy="2109787"/>
            <a:chOff x="3101" y="1516"/>
            <a:chExt cx="355" cy="1329"/>
          </a:xfrm>
        </p:grpSpPr>
        <p:sp>
          <p:nvSpPr>
            <p:cNvPr id="7232" name="Rectangle 177"/>
            <p:cNvSpPr>
              <a:spLocks noChangeArrowheads="1"/>
            </p:cNvSpPr>
            <p:nvPr/>
          </p:nvSpPr>
          <p:spPr bwMode="auto">
            <a:xfrm>
              <a:off x="3101" y="151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7233" name="Rectangle 178"/>
            <p:cNvSpPr>
              <a:spLocks noChangeArrowheads="1"/>
            </p:cNvSpPr>
            <p:nvPr/>
          </p:nvSpPr>
          <p:spPr bwMode="auto">
            <a:xfrm>
              <a:off x="3101" y="184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7234" name="Rectangle 179"/>
            <p:cNvSpPr>
              <a:spLocks noChangeArrowheads="1"/>
            </p:cNvSpPr>
            <p:nvPr/>
          </p:nvSpPr>
          <p:spPr bwMode="auto">
            <a:xfrm>
              <a:off x="3101" y="216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7235" name="Rectangle 180"/>
            <p:cNvSpPr>
              <a:spLocks noChangeArrowheads="1"/>
            </p:cNvSpPr>
            <p:nvPr/>
          </p:nvSpPr>
          <p:spPr bwMode="auto">
            <a:xfrm>
              <a:off x="3101" y="248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1</a:t>
              </a:r>
            </a:p>
          </p:txBody>
        </p:sp>
      </p:grpSp>
      <p:sp>
        <p:nvSpPr>
          <p:cNvPr id="155834" name="Text Box 186"/>
          <p:cNvSpPr txBox="1">
            <a:spLocks noChangeArrowheads="1"/>
          </p:cNvSpPr>
          <p:nvPr/>
        </p:nvSpPr>
        <p:spPr bwMode="auto">
          <a:xfrm>
            <a:off x="422275" y="4613275"/>
            <a:ext cx="836612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/>
              <a:t>Логические выражения могут быть:</a:t>
            </a:r>
          </a:p>
          <a:p>
            <a:pPr marL="446088" lvl="1" indent="-265113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ru-RU" sz="2400" b="1"/>
              <a:t>тождественно истинными </a:t>
            </a:r>
            <a:r>
              <a:rPr lang="ru-RU" sz="2400"/>
              <a:t>(всегда 1, тавтология)</a:t>
            </a:r>
          </a:p>
          <a:p>
            <a:pPr marL="446088" lvl="1" indent="-265113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ru-RU" sz="2400" b="1"/>
              <a:t>тождественно ложными</a:t>
            </a:r>
            <a:r>
              <a:rPr lang="ru-RU" sz="2400"/>
              <a:t> (всегда 0, противоречие)</a:t>
            </a:r>
          </a:p>
          <a:p>
            <a:pPr marL="446088" lvl="1" indent="-265113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ru-RU" sz="2400" b="1"/>
              <a:t>вычислимыми </a:t>
            </a:r>
            <a:r>
              <a:rPr lang="ru-RU" sz="2400"/>
              <a:t>(зависят от исходных данных)</a:t>
            </a:r>
            <a:endParaRPr lang="ru-RU" sz="2400" b="1"/>
          </a:p>
        </p:txBody>
      </p:sp>
      <p:sp>
        <p:nvSpPr>
          <p:cNvPr id="7230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3" name="Управляющая кнопка: домой 32">
            <a:hlinkClick r:id="rId7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5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5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5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5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5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58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558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558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834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5FEE61-0BC7-45B4-8A1C-C0A5613A28A3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12292" name="Заголовок 45"/>
          <p:cNvSpPr>
            <a:spLocks noGrp="1"/>
          </p:cNvSpPr>
          <p:nvPr>
            <p:ph type="title" idx="4294967295"/>
          </p:nvPr>
        </p:nvSpPr>
        <p:spPr>
          <a:xfrm>
            <a:off x="520700" y="3270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Составление таблиц истинности</a:t>
            </a:r>
          </a:p>
        </p:txBody>
      </p:sp>
      <p:graphicFrame>
        <p:nvGraphicFramePr>
          <p:cNvPr id="153842" name="Group 242"/>
          <p:cNvGraphicFramePr>
            <a:graphicFrameLocks noGrp="1"/>
          </p:cNvGraphicFramePr>
          <p:nvPr/>
        </p:nvGraphicFramePr>
        <p:xfrm>
          <a:off x="1009650" y="1703388"/>
          <a:ext cx="7593013" cy="4738687"/>
        </p:xfrm>
        <a:graphic>
          <a:graphicData uri="http://schemas.openxmlformats.org/drawingml/2006/table">
            <a:tbl>
              <a:tblPr/>
              <a:tblGrid>
                <a:gridCol w="947738"/>
                <a:gridCol w="949325"/>
                <a:gridCol w="869950"/>
                <a:gridCol w="1270000"/>
                <a:gridCol w="1252537"/>
                <a:gridCol w="1185863"/>
                <a:gridCol w="11176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A∙B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A∙C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B∙C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80"/>
          <p:cNvGrpSpPr>
            <a:grpSpLocks/>
          </p:cNvGrpSpPr>
          <p:nvPr/>
        </p:nvGrpSpPr>
        <p:grpSpPr bwMode="auto">
          <a:xfrm>
            <a:off x="2252663" y="903288"/>
            <a:ext cx="4687887" cy="661987"/>
            <a:chOff x="324" y="3520"/>
            <a:chExt cx="2953" cy="417"/>
          </a:xfrm>
        </p:grpSpPr>
        <p:sp>
          <p:nvSpPr>
            <p:cNvPr id="8327" name="AutoShape 81"/>
            <p:cNvSpPr>
              <a:spLocks noChangeArrowheads="1"/>
            </p:cNvSpPr>
            <p:nvPr/>
          </p:nvSpPr>
          <p:spPr bwMode="auto">
            <a:xfrm>
              <a:off x="324" y="3520"/>
              <a:ext cx="2953" cy="417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8194" name="Object 82"/>
            <p:cNvGraphicFramePr>
              <a:graphicFrameLocks noChangeAspect="1"/>
            </p:cNvGraphicFramePr>
            <p:nvPr/>
          </p:nvGraphicFramePr>
          <p:xfrm>
            <a:off x="455" y="3557"/>
            <a:ext cx="2699" cy="338"/>
          </p:xfrm>
          <a:graphic>
            <a:graphicData uri="http://schemas.openxmlformats.org/presentationml/2006/ole">
              <p:oleObj spid="_x0000_s8194" name="Формула" r:id="rId4" imgW="1422360" imgH="177480" progId="Equation.3">
                <p:embed/>
              </p:oleObj>
            </a:graphicData>
          </a:graphic>
        </p:graphicFrame>
      </p:grpSp>
      <p:graphicFrame>
        <p:nvGraphicFramePr>
          <p:cNvPr id="153808" name="Group 208"/>
          <p:cNvGraphicFramePr>
            <a:graphicFrameLocks noGrp="1"/>
          </p:cNvGraphicFramePr>
          <p:nvPr/>
        </p:nvGraphicFramePr>
        <p:xfrm>
          <a:off x="395288" y="2255838"/>
          <a:ext cx="542925" cy="4159250"/>
        </p:xfrm>
        <a:graphic>
          <a:graphicData uri="http://schemas.openxmlformats.org/drawingml/2006/table">
            <a:tbl>
              <a:tblPr/>
              <a:tblGrid>
                <a:gridCol w="54292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3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4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5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6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7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" name="Group 213"/>
          <p:cNvGrpSpPr>
            <a:grpSpLocks/>
          </p:cNvGrpSpPr>
          <p:nvPr/>
        </p:nvGrpSpPr>
        <p:grpSpPr bwMode="auto">
          <a:xfrm>
            <a:off x="4200525" y="2266950"/>
            <a:ext cx="565150" cy="4168775"/>
            <a:chOff x="2646" y="1428"/>
            <a:chExt cx="356" cy="2626"/>
          </a:xfrm>
        </p:grpSpPr>
        <p:sp>
          <p:nvSpPr>
            <p:cNvPr id="8319" name="Rectangle 66"/>
            <p:cNvSpPr>
              <a:spLocks noChangeArrowheads="1"/>
            </p:cNvSpPr>
            <p:nvPr/>
          </p:nvSpPr>
          <p:spPr bwMode="auto">
            <a:xfrm>
              <a:off x="2646" y="142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20" name="Rectangle 67"/>
            <p:cNvSpPr>
              <a:spLocks noChangeArrowheads="1"/>
            </p:cNvSpPr>
            <p:nvPr/>
          </p:nvSpPr>
          <p:spPr bwMode="auto">
            <a:xfrm>
              <a:off x="2646" y="1753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8321" name="Rectangle 68"/>
            <p:cNvSpPr>
              <a:spLocks noChangeArrowheads="1"/>
            </p:cNvSpPr>
            <p:nvPr/>
          </p:nvSpPr>
          <p:spPr bwMode="auto">
            <a:xfrm>
              <a:off x="2646" y="2077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22" name="Rectangle 69"/>
            <p:cNvSpPr>
              <a:spLocks noChangeArrowheads="1"/>
            </p:cNvSpPr>
            <p:nvPr/>
          </p:nvSpPr>
          <p:spPr bwMode="auto">
            <a:xfrm>
              <a:off x="2646" y="240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23" name="Rectangle 209"/>
            <p:cNvSpPr>
              <a:spLocks noChangeArrowheads="1"/>
            </p:cNvSpPr>
            <p:nvPr/>
          </p:nvSpPr>
          <p:spPr bwMode="auto">
            <a:xfrm>
              <a:off x="2647" y="272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24" name="Rectangle 210"/>
            <p:cNvSpPr>
              <a:spLocks noChangeArrowheads="1"/>
            </p:cNvSpPr>
            <p:nvPr/>
          </p:nvSpPr>
          <p:spPr bwMode="auto">
            <a:xfrm>
              <a:off x="2647" y="3050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8325" name="Rectangle 211"/>
            <p:cNvSpPr>
              <a:spLocks noChangeArrowheads="1"/>
            </p:cNvSpPr>
            <p:nvPr/>
          </p:nvSpPr>
          <p:spPr bwMode="auto">
            <a:xfrm>
              <a:off x="2647" y="3374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  <p:sp>
          <p:nvSpPr>
            <p:cNvPr id="8326" name="Rectangle 212"/>
            <p:cNvSpPr>
              <a:spLocks noChangeArrowheads="1"/>
            </p:cNvSpPr>
            <p:nvPr/>
          </p:nvSpPr>
          <p:spPr bwMode="auto">
            <a:xfrm>
              <a:off x="2647" y="369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</p:grpSp>
      <p:grpSp>
        <p:nvGrpSpPr>
          <p:cNvPr id="4" name="Group 214"/>
          <p:cNvGrpSpPr>
            <a:grpSpLocks/>
          </p:cNvGrpSpPr>
          <p:nvPr/>
        </p:nvGrpSpPr>
        <p:grpSpPr bwMode="auto">
          <a:xfrm>
            <a:off x="5408613" y="2255838"/>
            <a:ext cx="565150" cy="4168775"/>
            <a:chOff x="2646" y="1428"/>
            <a:chExt cx="356" cy="2626"/>
          </a:xfrm>
        </p:grpSpPr>
        <p:sp>
          <p:nvSpPr>
            <p:cNvPr id="8311" name="Rectangle 215"/>
            <p:cNvSpPr>
              <a:spLocks noChangeArrowheads="1"/>
            </p:cNvSpPr>
            <p:nvPr/>
          </p:nvSpPr>
          <p:spPr bwMode="auto">
            <a:xfrm>
              <a:off x="2646" y="142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12" name="Rectangle 216"/>
            <p:cNvSpPr>
              <a:spLocks noChangeArrowheads="1"/>
            </p:cNvSpPr>
            <p:nvPr/>
          </p:nvSpPr>
          <p:spPr bwMode="auto">
            <a:xfrm>
              <a:off x="2646" y="1753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8313" name="Rectangle 217"/>
            <p:cNvSpPr>
              <a:spLocks noChangeArrowheads="1"/>
            </p:cNvSpPr>
            <p:nvPr/>
          </p:nvSpPr>
          <p:spPr bwMode="auto">
            <a:xfrm>
              <a:off x="2646" y="2077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14" name="Rectangle 218"/>
            <p:cNvSpPr>
              <a:spLocks noChangeArrowheads="1"/>
            </p:cNvSpPr>
            <p:nvPr/>
          </p:nvSpPr>
          <p:spPr bwMode="auto">
            <a:xfrm>
              <a:off x="2646" y="240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15" name="Rectangle 219"/>
            <p:cNvSpPr>
              <a:spLocks noChangeArrowheads="1"/>
            </p:cNvSpPr>
            <p:nvPr/>
          </p:nvSpPr>
          <p:spPr bwMode="auto">
            <a:xfrm>
              <a:off x="2647" y="272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16" name="Rectangle 220"/>
            <p:cNvSpPr>
              <a:spLocks noChangeArrowheads="1"/>
            </p:cNvSpPr>
            <p:nvPr/>
          </p:nvSpPr>
          <p:spPr bwMode="auto">
            <a:xfrm>
              <a:off x="2647" y="3050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  <p:sp>
          <p:nvSpPr>
            <p:cNvPr id="8317" name="Rectangle 221"/>
            <p:cNvSpPr>
              <a:spLocks noChangeArrowheads="1"/>
            </p:cNvSpPr>
            <p:nvPr/>
          </p:nvSpPr>
          <p:spPr bwMode="auto">
            <a:xfrm>
              <a:off x="2647" y="3374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8318" name="Rectangle 222"/>
            <p:cNvSpPr>
              <a:spLocks noChangeArrowheads="1"/>
            </p:cNvSpPr>
            <p:nvPr/>
          </p:nvSpPr>
          <p:spPr bwMode="auto">
            <a:xfrm>
              <a:off x="2647" y="369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</p:grpSp>
      <p:grpSp>
        <p:nvGrpSpPr>
          <p:cNvPr id="5" name="Group 223"/>
          <p:cNvGrpSpPr>
            <a:grpSpLocks/>
          </p:cNvGrpSpPr>
          <p:nvPr/>
        </p:nvGrpSpPr>
        <p:grpSpPr bwMode="auto">
          <a:xfrm>
            <a:off x="6650038" y="2278063"/>
            <a:ext cx="565150" cy="4168775"/>
            <a:chOff x="2646" y="1428"/>
            <a:chExt cx="356" cy="2626"/>
          </a:xfrm>
        </p:grpSpPr>
        <p:sp>
          <p:nvSpPr>
            <p:cNvPr id="8303" name="Rectangle 224"/>
            <p:cNvSpPr>
              <a:spLocks noChangeArrowheads="1"/>
            </p:cNvSpPr>
            <p:nvPr/>
          </p:nvSpPr>
          <p:spPr bwMode="auto">
            <a:xfrm>
              <a:off x="2646" y="142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04" name="Rectangle 225"/>
            <p:cNvSpPr>
              <a:spLocks noChangeArrowheads="1"/>
            </p:cNvSpPr>
            <p:nvPr/>
          </p:nvSpPr>
          <p:spPr bwMode="auto">
            <a:xfrm>
              <a:off x="2646" y="1753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8305" name="Rectangle 226"/>
            <p:cNvSpPr>
              <a:spLocks noChangeArrowheads="1"/>
            </p:cNvSpPr>
            <p:nvPr/>
          </p:nvSpPr>
          <p:spPr bwMode="auto">
            <a:xfrm>
              <a:off x="2646" y="2077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06" name="Rectangle 227"/>
            <p:cNvSpPr>
              <a:spLocks noChangeArrowheads="1"/>
            </p:cNvSpPr>
            <p:nvPr/>
          </p:nvSpPr>
          <p:spPr bwMode="auto">
            <a:xfrm>
              <a:off x="2646" y="240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  <p:sp>
          <p:nvSpPr>
            <p:cNvPr id="8307" name="Rectangle 228"/>
            <p:cNvSpPr>
              <a:spLocks noChangeArrowheads="1"/>
            </p:cNvSpPr>
            <p:nvPr/>
          </p:nvSpPr>
          <p:spPr bwMode="auto">
            <a:xfrm>
              <a:off x="2647" y="272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8308" name="Rectangle 229"/>
            <p:cNvSpPr>
              <a:spLocks noChangeArrowheads="1"/>
            </p:cNvSpPr>
            <p:nvPr/>
          </p:nvSpPr>
          <p:spPr bwMode="auto">
            <a:xfrm>
              <a:off x="2647" y="3050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8309" name="Rectangle 230"/>
            <p:cNvSpPr>
              <a:spLocks noChangeArrowheads="1"/>
            </p:cNvSpPr>
            <p:nvPr/>
          </p:nvSpPr>
          <p:spPr bwMode="auto">
            <a:xfrm>
              <a:off x="2647" y="3374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8310" name="Rectangle 231"/>
            <p:cNvSpPr>
              <a:spLocks noChangeArrowheads="1"/>
            </p:cNvSpPr>
            <p:nvPr/>
          </p:nvSpPr>
          <p:spPr bwMode="auto">
            <a:xfrm>
              <a:off x="2647" y="369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</p:grpSp>
      <p:grpSp>
        <p:nvGrpSpPr>
          <p:cNvPr id="6" name="Group 232"/>
          <p:cNvGrpSpPr>
            <a:grpSpLocks/>
          </p:cNvGrpSpPr>
          <p:nvPr/>
        </p:nvGrpSpPr>
        <p:grpSpPr bwMode="auto">
          <a:xfrm>
            <a:off x="7778750" y="2265363"/>
            <a:ext cx="565150" cy="4168775"/>
            <a:chOff x="2646" y="1428"/>
            <a:chExt cx="356" cy="2626"/>
          </a:xfrm>
        </p:grpSpPr>
        <p:sp>
          <p:nvSpPr>
            <p:cNvPr id="8295" name="Rectangle 233"/>
            <p:cNvSpPr>
              <a:spLocks noChangeArrowheads="1"/>
            </p:cNvSpPr>
            <p:nvPr/>
          </p:nvSpPr>
          <p:spPr bwMode="auto">
            <a:xfrm>
              <a:off x="2646" y="142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0</a:t>
              </a:r>
            </a:p>
          </p:txBody>
        </p:sp>
        <p:sp>
          <p:nvSpPr>
            <p:cNvPr id="8296" name="Rectangle 234"/>
            <p:cNvSpPr>
              <a:spLocks noChangeArrowheads="1"/>
            </p:cNvSpPr>
            <p:nvPr/>
          </p:nvSpPr>
          <p:spPr bwMode="auto">
            <a:xfrm>
              <a:off x="2646" y="1753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0</a:t>
              </a:r>
              <a:endParaRPr lang="ru-RU" sz="3000">
                <a:solidFill>
                  <a:srgbClr val="FF0000"/>
                </a:solidFill>
              </a:endParaRPr>
            </a:p>
          </p:txBody>
        </p:sp>
        <p:sp>
          <p:nvSpPr>
            <p:cNvPr id="8297" name="Rectangle 235"/>
            <p:cNvSpPr>
              <a:spLocks noChangeArrowheads="1"/>
            </p:cNvSpPr>
            <p:nvPr/>
          </p:nvSpPr>
          <p:spPr bwMode="auto">
            <a:xfrm>
              <a:off x="2646" y="2077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0</a:t>
              </a:r>
            </a:p>
          </p:txBody>
        </p:sp>
        <p:sp>
          <p:nvSpPr>
            <p:cNvPr id="8298" name="Rectangle 236"/>
            <p:cNvSpPr>
              <a:spLocks noChangeArrowheads="1"/>
            </p:cNvSpPr>
            <p:nvPr/>
          </p:nvSpPr>
          <p:spPr bwMode="auto">
            <a:xfrm>
              <a:off x="2646" y="240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1</a:t>
              </a:r>
              <a:endParaRPr lang="ru-RU" sz="3000">
                <a:solidFill>
                  <a:srgbClr val="FF0000"/>
                </a:solidFill>
              </a:endParaRPr>
            </a:p>
          </p:txBody>
        </p:sp>
        <p:sp>
          <p:nvSpPr>
            <p:cNvPr id="8299" name="Rectangle 237"/>
            <p:cNvSpPr>
              <a:spLocks noChangeArrowheads="1"/>
            </p:cNvSpPr>
            <p:nvPr/>
          </p:nvSpPr>
          <p:spPr bwMode="auto">
            <a:xfrm>
              <a:off x="2647" y="272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0</a:t>
              </a:r>
            </a:p>
          </p:txBody>
        </p:sp>
        <p:sp>
          <p:nvSpPr>
            <p:cNvPr id="8300" name="Rectangle 238"/>
            <p:cNvSpPr>
              <a:spLocks noChangeArrowheads="1"/>
            </p:cNvSpPr>
            <p:nvPr/>
          </p:nvSpPr>
          <p:spPr bwMode="auto">
            <a:xfrm>
              <a:off x="2647" y="3050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1</a:t>
              </a:r>
              <a:endParaRPr lang="ru-RU" sz="3000">
                <a:solidFill>
                  <a:srgbClr val="FF0000"/>
                </a:solidFill>
              </a:endParaRPr>
            </a:p>
          </p:txBody>
        </p:sp>
        <p:sp>
          <p:nvSpPr>
            <p:cNvPr id="8301" name="Rectangle 239"/>
            <p:cNvSpPr>
              <a:spLocks noChangeArrowheads="1"/>
            </p:cNvSpPr>
            <p:nvPr/>
          </p:nvSpPr>
          <p:spPr bwMode="auto">
            <a:xfrm>
              <a:off x="2647" y="3374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1</a:t>
              </a:r>
              <a:endParaRPr lang="ru-RU" sz="3000">
                <a:solidFill>
                  <a:srgbClr val="FF0000"/>
                </a:solidFill>
              </a:endParaRPr>
            </a:p>
          </p:txBody>
        </p:sp>
        <p:sp>
          <p:nvSpPr>
            <p:cNvPr id="8302" name="Rectangle 240"/>
            <p:cNvSpPr>
              <a:spLocks noChangeArrowheads="1"/>
            </p:cNvSpPr>
            <p:nvPr/>
          </p:nvSpPr>
          <p:spPr bwMode="auto">
            <a:xfrm>
              <a:off x="2647" y="369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1</a:t>
              </a:r>
              <a:endParaRPr lang="ru-RU" sz="3000">
                <a:solidFill>
                  <a:srgbClr val="FF0000"/>
                </a:solidFill>
              </a:endParaRPr>
            </a:p>
          </p:txBody>
        </p:sp>
      </p:grpSp>
      <p:sp>
        <p:nvSpPr>
          <p:cNvPr id="829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6" name="Управляющая кнопка: домой 45">
            <a:hlinkClick r:id="rId5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6C4353-08FD-4872-9493-7B808CCED6AB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13318" name="Заголовок 12"/>
          <p:cNvSpPr>
            <a:spLocks noGrp="1"/>
          </p:cNvSpPr>
          <p:nvPr>
            <p:ph type="title" idx="4294967295"/>
          </p:nvPr>
        </p:nvSpPr>
        <p:spPr>
          <a:xfrm>
            <a:off x="495300" y="3270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Задачи</a:t>
            </a:r>
            <a:r>
              <a:rPr lang="en-US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 (</a:t>
            </a: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таблица истинности</a:t>
            </a:r>
            <a:r>
              <a:rPr lang="en-US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)</a:t>
            </a:r>
            <a:endParaRPr lang="ru-RU" kern="0" spc="100" dirty="0" smtClean="0">
              <a:solidFill>
                <a:schemeClr val="accent1">
                  <a:tint val="88000"/>
                  <a:satMod val="150000"/>
                </a:schemeClr>
              </a:solidFill>
              <a:latin typeface="Impact" pitchFamily="34" charset="0"/>
            </a:endParaRPr>
          </a:p>
        </p:txBody>
      </p:sp>
      <p:sp>
        <p:nvSpPr>
          <p:cNvPr id="9224" name="Rectangle 1"/>
          <p:cNvSpPr>
            <a:spLocks noChangeArrowheads="1"/>
          </p:cNvSpPr>
          <p:nvPr/>
        </p:nvSpPr>
        <p:spPr bwMode="auto">
          <a:xfrm>
            <a:off x="400050" y="817563"/>
            <a:ext cx="5980113" cy="37861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ru-RU" sz="2400" i="1"/>
              <a:t>Символом F обозначено одно из указанных ниже логических выражений от трех аргументов: X, Y, Z. Дан фрагмент таблицы истинности выражения F. Какое выражение соответствует F?</a:t>
            </a:r>
            <a:r>
              <a:rPr lang="en-US" sz="2400" i="1"/>
              <a:t> </a:t>
            </a:r>
            <a:endParaRPr lang="ru-RU" sz="2400"/>
          </a:p>
          <a:p>
            <a:pPr>
              <a:buFontTx/>
              <a:buAutoNum type="arabicParenR"/>
            </a:pPr>
            <a:r>
              <a:rPr lang="ru-RU" sz="2400">
                <a:latin typeface="Courier New" pitchFamily="49" charset="0"/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¬X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ru-RU" sz="2400" b="1">
                <a:latin typeface="Courier New" pitchFamily="49" charset="0"/>
                <a:cs typeface="Courier New" pitchFamily="49" charset="0"/>
                <a:sym typeface="Symbol" pitchFamily="18" charset="2"/>
              </a:rPr>
              <a:t>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¬Y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ru-RU" sz="2400" b="1">
                <a:latin typeface="Courier New" pitchFamily="49" charset="0"/>
                <a:cs typeface="Courier New" pitchFamily="49" charset="0"/>
                <a:sym typeface="Symbol" pitchFamily="18" charset="2"/>
              </a:rPr>
              <a:t>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¬Z 	</a:t>
            </a:r>
            <a:endParaRPr lang="ru-RU" sz="2400" b="1">
              <a:latin typeface="Courier New" pitchFamily="49" charset="0"/>
              <a:cs typeface="Courier New" pitchFamily="49" charset="0"/>
            </a:endParaRPr>
          </a:p>
          <a:p>
            <a:pPr>
              <a:buFontTx/>
              <a:buAutoNum type="arabicParenR"/>
            </a:pPr>
            <a:r>
              <a:rPr lang="ru-RU" sz="2400">
                <a:latin typeface="Courier New" pitchFamily="49" charset="0"/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X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ru-RU" sz="2400" b="1">
                <a:latin typeface="Courier New" pitchFamily="49" charset="0"/>
                <a:cs typeface="Courier New" pitchFamily="49" charset="0"/>
                <a:sym typeface="Symbol" pitchFamily="18" charset="2"/>
              </a:rPr>
              <a:t>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Y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ru-RU" sz="2400" b="1">
                <a:latin typeface="Courier New" pitchFamily="49" charset="0"/>
                <a:cs typeface="Courier New" pitchFamily="49" charset="0"/>
                <a:sym typeface="Symbol" pitchFamily="18" charset="2"/>
              </a:rPr>
              <a:t>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Z	</a:t>
            </a:r>
            <a:endParaRPr lang="ru-RU" sz="2400" b="1">
              <a:latin typeface="Courier New" pitchFamily="49" charset="0"/>
              <a:cs typeface="Courier New" pitchFamily="49" charset="0"/>
            </a:endParaRPr>
          </a:p>
          <a:p>
            <a:pPr>
              <a:buFontTx/>
              <a:buAutoNum type="arabicParenR"/>
            </a:pPr>
            <a:r>
              <a:rPr lang="ru-RU" sz="2400">
                <a:latin typeface="Courier New" pitchFamily="49" charset="0"/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X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ru-RU" sz="2400" b="1">
                <a:latin typeface="Courier New" pitchFamily="49" charset="0"/>
                <a:cs typeface="Courier New" pitchFamily="49" charset="0"/>
                <a:sym typeface="Symbol" pitchFamily="18" charset="2"/>
              </a:rPr>
              <a:t>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Y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ru-RU" sz="2400" b="1">
                <a:latin typeface="Courier New" pitchFamily="49" charset="0"/>
                <a:cs typeface="Courier New" pitchFamily="49" charset="0"/>
                <a:sym typeface="Symbol" pitchFamily="18" charset="2"/>
              </a:rPr>
              <a:t>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Z	</a:t>
            </a:r>
            <a:endParaRPr lang="ru-RU" sz="2400" b="1">
              <a:latin typeface="Courier New" pitchFamily="49" charset="0"/>
              <a:cs typeface="Courier New" pitchFamily="49" charset="0"/>
            </a:endParaRPr>
          </a:p>
          <a:p>
            <a:pPr>
              <a:buFontTx/>
              <a:buAutoNum type="arabicParenR"/>
            </a:pPr>
            <a:r>
              <a:rPr lang="ru-RU" sz="2400">
                <a:latin typeface="Courier New" pitchFamily="49" charset="0"/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¬X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ru-RU" sz="2400" b="1">
                <a:latin typeface="Courier New" pitchFamily="49" charset="0"/>
                <a:cs typeface="Courier New" pitchFamily="49" charset="0"/>
                <a:sym typeface="Symbol" pitchFamily="18" charset="2"/>
              </a:rPr>
              <a:t>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¬Y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ru-RU" sz="2400" b="1">
                <a:latin typeface="Courier New" pitchFamily="49" charset="0"/>
                <a:cs typeface="Courier New" pitchFamily="49" charset="0"/>
                <a:sym typeface="Symbol" pitchFamily="18" charset="2"/>
              </a:rPr>
              <a:t></a:t>
            </a:r>
            <a:r>
              <a:rPr lang="es-ES" sz="2400" b="1">
                <a:cs typeface="Courier New" pitchFamily="49" charset="0"/>
              </a:rPr>
              <a:t> </a:t>
            </a:r>
            <a:r>
              <a:rPr lang="es-ES" sz="2400" b="1">
                <a:latin typeface="Courier New" pitchFamily="49" charset="0"/>
                <a:cs typeface="Courier New" pitchFamily="49" charset="0"/>
              </a:rPr>
              <a:t>¬Z</a:t>
            </a:r>
            <a:endParaRPr lang="ru-RU" sz="2400" b="1">
              <a:latin typeface="Courier New" pitchFamily="49" charset="0"/>
              <a:cs typeface="Courier New" pitchFamily="49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48425" y="915988"/>
          <a:ext cx="2192338" cy="2362200"/>
        </p:xfrm>
        <a:graphic>
          <a:graphicData uri="http://schemas.openxmlformats.org/drawingml/2006/table">
            <a:tbl>
              <a:tblPr/>
              <a:tblGrid>
                <a:gridCol w="547688"/>
                <a:gridCol w="547687"/>
                <a:gridCol w="549275"/>
                <a:gridCol w="547688"/>
              </a:tblGrid>
              <a:tr h="590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X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Y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Z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F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</a:tr>
            </a:tbl>
          </a:graphicData>
        </a:graphic>
      </p:graphicFrame>
      <p:sp>
        <p:nvSpPr>
          <p:cNvPr id="7" name="Скругленный прямоугольник 6"/>
          <p:cNvSpPr/>
          <p:nvPr/>
        </p:nvSpPr>
        <p:spPr bwMode="auto">
          <a:xfrm>
            <a:off x="3657600" y="2909888"/>
            <a:ext cx="2408238" cy="1728787"/>
          </a:xfrm>
          <a:prstGeom prst="roundRect">
            <a:avLst/>
          </a:prstGeom>
          <a:solidFill>
            <a:srgbClr val="FFFF99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92075">
              <a:buFontTx/>
              <a:buAutoNum type="arabicParenR"/>
              <a:defRPr/>
            </a:pPr>
            <a:r>
              <a:rPr lang="ru-RU" sz="24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 </a:t>
            </a:r>
            <a:endParaRPr lang="ru-RU" sz="2400" b="1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  <a:p>
            <a:pPr marL="92075">
              <a:buFontTx/>
              <a:buAutoNum type="arabicParenR"/>
              <a:defRPr/>
            </a:pPr>
            <a:r>
              <a:rPr lang="ru-RU" sz="24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 </a:t>
            </a:r>
            <a:endParaRPr lang="ru-RU" sz="2400" b="1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  <a:p>
            <a:pPr marL="92075">
              <a:buFontTx/>
              <a:buAutoNum type="arabicParenR"/>
              <a:defRPr/>
            </a:pPr>
            <a:r>
              <a:rPr lang="ru-RU" sz="24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 </a:t>
            </a:r>
            <a:endParaRPr lang="ru-RU" sz="2400" b="1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  <a:p>
            <a:pPr marL="92075">
              <a:buFontTx/>
              <a:buAutoNum type="arabicParenR"/>
              <a:defRPr/>
            </a:pPr>
            <a:r>
              <a:rPr lang="ru-RU" sz="24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 </a:t>
            </a:r>
            <a:endParaRPr lang="ru-RU" sz="2400" b="1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  <a:p>
            <a:pPr marL="92075">
              <a:defRPr/>
            </a:pPr>
            <a:endParaRPr lang="ru-RU"/>
          </a:p>
        </p:txBody>
      </p:sp>
      <p:graphicFrame>
        <p:nvGraphicFramePr>
          <p:cNvPr id="50" name="Object 9"/>
          <p:cNvGraphicFramePr>
            <a:graphicFrameLocks noChangeAspect="1"/>
          </p:cNvGraphicFramePr>
          <p:nvPr/>
        </p:nvGraphicFramePr>
        <p:xfrm>
          <a:off x="4306888" y="2992438"/>
          <a:ext cx="1068387" cy="396875"/>
        </p:xfrm>
        <a:graphic>
          <a:graphicData uri="http://schemas.openxmlformats.org/presentationml/2006/ole">
            <p:oleObj spid="_x0000_s9218" name="Формула" r:id="rId4" imgW="507960" imgH="190440" progId="Equation.3">
              <p:embed/>
            </p:oleObj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/>
        </p:nvGraphicFramePr>
        <p:xfrm>
          <a:off x="4306888" y="3398838"/>
          <a:ext cx="1068387" cy="344487"/>
        </p:xfrm>
        <a:graphic>
          <a:graphicData uri="http://schemas.openxmlformats.org/presentationml/2006/ole">
            <p:oleObj spid="_x0000_s9219" name="Формула" r:id="rId5" imgW="507960" imgH="164880" progId="Equation.3">
              <p:embed/>
            </p:oleObj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4306888" y="3752850"/>
          <a:ext cx="1335087" cy="344488"/>
        </p:xfrm>
        <a:graphic>
          <a:graphicData uri="http://schemas.openxmlformats.org/presentationml/2006/ole">
            <p:oleObj spid="_x0000_s9220" name="Формула" r:id="rId6" imgW="634680" imgH="164880" progId="Equation.3">
              <p:embed/>
            </p:oleObj>
          </a:graphicData>
        </a:graphic>
      </p:graphicFrame>
      <p:sp>
        <p:nvSpPr>
          <p:cNvPr id="12" name="Прямоугольник 11"/>
          <p:cNvSpPr/>
          <p:nvPr/>
        </p:nvSpPr>
        <p:spPr bwMode="auto">
          <a:xfrm>
            <a:off x="4248150" y="4092575"/>
            <a:ext cx="1438275" cy="452438"/>
          </a:xfrm>
          <a:prstGeom prst="rect">
            <a:avLst/>
          </a:prstGeom>
          <a:solidFill>
            <a:srgbClr val="66FF66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4306888" y="4108450"/>
          <a:ext cx="1335087" cy="396875"/>
        </p:xfrm>
        <a:graphic>
          <a:graphicData uri="http://schemas.openxmlformats.org/presentationml/2006/ole">
            <p:oleObj spid="_x0000_s9221" name="Формула" r:id="rId7" imgW="634680" imgH="190440" progId="Equation.3">
              <p:embed/>
            </p:oleObj>
          </a:graphicData>
        </a:graphic>
      </p:graphicFrame>
      <p:sp>
        <p:nvSpPr>
          <p:cNvPr id="9254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Управляющая кнопка: домой 13">
            <a:hlinkClick r:id="rId8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FE19B6-B486-4946-A3BA-F7AC4CFC6E47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14340" name="Заголовок 48"/>
          <p:cNvSpPr>
            <a:spLocks noGrp="1"/>
          </p:cNvSpPr>
          <p:nvPr>
            <p:ph type="title" idx="4294967295"/>
          </p:nvPr>
        </p:nvSpPr>
        <p:spPr>
          <a:xfrm>
            <a:off x="558800" y="3397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Диаграммы Венна (круги Эйлера)</a:t>
            </a:r>
          </a:p>
        </p:txBody>
      </p:sp>
      <p:sp>
        <p:nvSpPr>
          <p:cNvPr id="139303" name="Oval 39" descr="Широкий диагональный 1"/>
          <p:cNvSpPr>
            <a:spLocks noChangeArrowheads="1"/>
          </p:cNvSpPr>
          <p:nvPr/>
        </p:nvSpPr>
        <p:spPr bwMode="auto">
          <a:xfrm>
            <a:off x="6381750" y="3651250"/>
            <a:ext cx="2022475" cy="2022475"/>
          </a:xfrm>
          <a:prstGeom prst="ellipse">
            <a:avLst/>
          </a:prstGeom>
          <a:pattFill prst="wdDnDiag">
            <a:fgClr>
              <a:schemeClr val="tx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Группа 48"/>
          <p:cNvGrpSpPr>
            <a:grpSpLocks/>
          </p:cNvGrpSpPr>
          <p:nvPr/>
        </p:nvGrpSpPr>
        <p:grpSpPr bwMode="auto">
          <a:xfrm>
            <a:off x="5970588" y="3621088"/>
            <a:ext cx="2898775" cy="1865312"/>
            <a:chOff x="5970588" y="3621088"/>
            <a:chExt cx="2898776" cy="1865312"/>
          </a:xfrm>
        </p:grpSpPr>
        <p:sp>
          <p:nvSpPr>
            <p:cNvPr id="10286" name="Oval 40"/>
            <p:cNvSpPr>
              <a:spLocks noChangeArrowheads="1"/>
            </p:cNvSpPr>
            <p:nvPr/>
          </p:nvSpPr>
          <p:spPr bwMode="auto">
            <a:xfrm>
              <a:off x="6694488" y="4035425"/>
              <a:ext cx="936625" cy="9366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87" name="Oval 41"/>
            <p:cNvSpPr>
              <a:spLocks noChangeArrowheads="1"/>
            </p:cNvSpPr>
            <p:nvPr/>
          </p:nvSpPr>
          <p:spPr bwMode="auto">
            <a:xfrm>
              <a:off x="7135813" y="4340225"/>
              <a:ext cx="936625" cy="9366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88" name="Rectangle 43"/>
            <p:cNvSpPr>
              <a:spLocks noChangeArrowheads="1"/>
            </p:cNvSpPr>
            <p:nvPr/>
          </p:nvSpPr>
          <p:spPr bwMode="auto">
            <a:xfrm>
              <a:off x="5970588" y="3621088"/>
              <a:ext cx="563563" cy="565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A</a:t>
              </a:r>
              <a:endParaRPr lang="ru-RU" sz="3800"/>
            </a:p>
          </p:txBody>
        </p:sp>
        <p:sp>
          <p:nvSpPr>
            <p:cNvPr id="10289" name="Rectangle 44"/>
            <p:cNvSpPr>
              <a:spLocks noChangeArrowheads="1"/>
            </p:cNvSpPr>
            <p:nvPr/>
          </p:nvSpPr>
          <p:spPr bwMode="auto">
            <a:xfrm>
              <a:off x="8305801" y="4921250"/>
              <a:ext cx="563563" cy="565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B</a:t>
              </a:r>
              <a:endParaRPr lang="ru-RU" sz="3800"/>
            </a:p>
          </p:txBody>
        </p:sp>
      </p:grpSp>
      <p:sp>
        <p:nvSpPr>
          <p:cNvPr id="48" name="Oval 40"/>
          <p:cNvSpPr>
            <a:spLocks noChangeArrowheads="1"/>
          </p:cNvSpPr>
          <p:nvPr/>
        </p:nvSpPr>
        <p:spPr bwMode="auto">
          <a:xfrm>
            <a:off x="6697663" y="4035425"/>
            <a:ext cx="936625" cy="9366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" name="Group 49"/>
          <p:cNvGrpSpPr>
            <a:grpSpLocks/>
          </p:cNvGrpSpPr>
          <p:nvPr/>
        </p:nvGrpSpPr>
        <p:grpSpPr bwMode="auto">
          <a:xfrm>
            <a:off x="2697163" y="962025"/>
            <a:ext cx="2479675" cy="1409700"/>
            <a:chOff x="1699" y="606"/>
            <a:chExt cx="1562" cy="888"/>
          </a:xfrm>
        </p:grpSpPr>
        <p:sp>
          <p:nvSpPr>
            <p:cNvPr id="10282" name="Oval 9"/>
            <p:cNvSpPr>
              <a:spLocks noChangeArrowheads="1"/>
            </p:cNvSpPr>
            <p:nvPr/>
          </p:nvSpPr>
          <p:spPr bwMode="auto">
            <a:xfrm>
              <a:off x="2041" y="712"/>
              <a:ext cx="590" cy="59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83" name="Oval 11"/>
            <p:cNvSpPr>
              <a:spLocks noChangeArrowheads="1"/>
            </p:cNvSpPr>
            <p:nvPr/>
          </p:nvSpPr>
          <p:spPr bwMode="auto">
            <a:xfrm>
              <a:off x="2319" y="904"/>
              <a:ext cx="590" cy="59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84" name="Rectangle 46"/>
            <p:cNvSpPr>
              <a:spLocks noChangeArrowheads="1"/>
            </p:cNvSpPr>
            <p:nvPr/>
          </p:nvSpPr>
          <p:spPr bwMode="auto">
            <a:xfrm>
              <a:off x="1699" y="60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A</a:t>
              </a:r>
              <a:endParaRPr lang="ru-RU" sz="3800"/>
            </a:p>
          </p:txBody>
        </p:sp>
        <p:sp>
          <p:nvSpPr>
            <p:cNvPr id="10285" name="Rectangle 47"/>
            <p:cNvSpPr>
              <a:spLocks noChangeArrowheads="1"/>
            </p:cNvSpPr>
            <p:nvPr/>
          </p:nvSpPr>
          <p:spPr bwMode="auto">
            <a:xfrm>
              <a:off x="2906" y="1120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B</a:t>
              </a:r>
              <a:endParaRPr lang="ru-RU" sz="3800"/>
            </a:p>
          </p:txBody>
        </p:sp>
      </p:grpSp>
      <p:sp>
        <p:nvSpPr>
          <p:cNvPr id="139271" name="Oval 7" descr="Широкий диагональный 1"/>
          <p:cNvSpPr>
            <a:spLocks noChangeArrowheads="1"/>
          </p:cNvSpPr>
          <p:nvPr/>
        </p:nvSpPr>
        <p:spPr bwMode="auto">
          <a:xfrm>
            <a:off x="519113" y="1016000"/>
            <a:ext cx="1558925" cy="1558925"/>
          </a:xfrm>
          <a:prstGeom prst="ellipse">
            <a:avLst/>
          </a:prstGeom>
          <a:pattFill prst="wdDnDiag">
            <a:fgClr>
              <a:schemeClr val="tx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4" name="Group 48"/>
          <p:cNvGrpSpPr>
            <a:grpSpLocks/>
          </p:cNvGrpSpPr>
          <p:nvPr/>
        </p:nvGrpSpPr>
        <p:grpSpPr bwMode="auto">
          <a:xfrm>
            <a:off x="836613" y="1355725"/>
            <a:ext cx="936625" cy="936625"/>
            <a:chOff x="562" y="790"/>
            <a:chExt cx="590" cy="590"/>
          </a:xfrm>
        </p:grpSpPr>
        <p:sp>
          <p:nvSpPr>
            <p:cNvPr id="10280" name="Oval 5"/>
            <p:cNvSpPr>
              <a:spLocks noChangeArrowheads="1"/>
            </p:cNvSpPr>
            <p:nvPr/>
          </p:nvSpPr>
          <p:spPr bwMode="auto">
            <a:xfrm>
              <a:off x="562" y="790"/>
              <a:ext cx="590" cy="59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81" name="Rectangle 6"/>
            <p:cNvSpPr>
              <a:spLocks noChangeArrowheads="1"/>
            </p:cNvSpPr>
            <p:nvPr/>
          </p:nvSpPr>
          <p:spPr bwMode="auto">
            <a:xfrm>
              <a:off x="682" y="89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A</a:t>
              </a:r>
              <a:endParaRPr lang="ru-RU" sz="3800"/>
            </a:p>
          </p:txBody>
        </p:sp>
      </p:grpSp>
      <p:graphicFrame>
        <p:nvGraphicFramePr>
          <p:cNvPr id="139272" name="Object 8"/>
          <p:cNvGraphicFramePr>
            <a:graphicFrameLocks noChangeAspect="1"/>
          </p:cNvGraphicFramePr>
          <p:nvPr/>
        </p:nvGraphicFramePr>
        <p:xfrm>
          <a:off x="1103313" y="2708275"/>
          <a:ext cx="398462" cy="460375"/>
        </p:xfrm>
        <a:graphic>
          <a:graphicData uri="http://schemas.openxmlformats.org/presentationml/2006/ole">
            <p:oleObj spid="_x0000_s10242" name="Формула" r:id="rId4" imgW="164880" imgH="190440" progId="Equation.3">
              <p:embed/>
            </p:oleObj>
          </a:graphicData>
        </a:graphic>
      </p:graphicFrame>
      <p:sp>
        <p:nvSpPr>
          <p:cNvPr id="139277" name="Freeform 13" descr="Широкий диагональный 1"/>
          <p:cNvSpPr>
            <a:spLocks/>
          </p:cNvSpPr>
          <p:nvPr/>
        </p:nvSpPr>
        <p:spPr bwMode="auto">
          <a:xfrm>
            <a:off x="3679825" y="1427163"/>
            <a:ext cx="501650" cy="642937"/>
          </a:xfrm>
          <a:custGeom>
            <a:avLst/>
            <a:gdLst>
              <a:gd name="T0" fmla="*/ 2147483647 w 316"/>
              <a:gd name="T1" fmla="*/ 2147483647 h 405"/>
              <a:gd name="T2" fmla="*/ 2147483647 w 316"/>
              <a:gd name="T3" fmla="*/ 2147483647 h 405"/>
              <a:gd name="T4" fmla="*/ 2147483647 w 316"/>
              <a:gd name="T5" fmla="*/ 2147483647 h 405"/>
              <a:gd name="T6" fmla="*/ 2147483647 w 316"/>
              <a:gd name="T7" fmla="*/ 2147483647 h 405"/>
              <a:gd name="T8" fmla="*/ 2147483647 w 316"/>
              <a:gd name="T9" fmla="*/ 2147483647 h 405"/>
              <a:gd name="T10" fmla="*/ 2147483647 w 316"/>
              <a:gd name="T11" fmla="*/ 2147483647 h 405"/>
              <a:gd name="T12" fmla="*/ 2147483647 w 316"/>
              <a:gd name="T13" fmla="*/ 2147483647 h 405"/>
              <a:gd name="T14" fmla="*/ 2147483647 w 316"/>
              <a:gd name="T15" fmla="*/ 2147483647 h 405"/>
              <a:gd name="T16" fmla="*/ 2147483647 w 316"/>
              <a:gd name="T17" fmla="*/ 2147483647 h 405"/>
              <a:gd name="T18" fmla="*/ 2147483647 w 316"/>
              <a:gd name="T19" fmla="*/ 2147483647 h 405"/>
              <a:gd name="T20" fmla="*/ 2147483647 w 316"/>
              <a:gd name="T21" fmla="*/ 2147483647 h 405"/>
              <a:gd name="T22" fmla="*/ 2147483647 w 316"/>
              <a:gd name="T23" fmla="*/ 2147483647 h 40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316"/>
              <a:gd name="T37" fmla="*/ 0 h 405"/>
              <a:gd name="T38" fmla="*/ 316 w 316"/>
              <a:gd name="T39" fmla="*/ 405 h 40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316" h="405">
                <a:moveTo>
                  <a:pt x="294" y="3"/>
                </a:moveTo>
                <a:cubicBezTo>
                  <a:pt x="270" y="0"/>
                  <a:pt x="202" y="17"/>
                  <a:pt x="165" y="34"/>
                </a:cubicBezTo>
                <a:cubicBezTo>
                  <a:pt x="128" y="51"/>
                  <a:pt x="95" y="77"/>
                  <a:pt x="70" y="108"/>
                </a:cubicBezTo>
                <a:cubicBezTo>
                  <a:pt x="45" y="139"/>
                  <a:pt x="24" y="185"/>
                  <a:pt x="12" y="219"/>
                </a:cubicBezTo>
                <a:cubicBezTo>
                  <a:pt x="0" y="253"/>
                  <a:pt x="0" y="279"/>
                  <a:pt x="1" y="310"/>
                </a:cubicBezTo>
                <a:cubicBezTo>
                  <a:pt x="2" y="341"/>
                  <a:pt x="6" y="378"/>
                  <a:pt x="18" y="403"/>
                </a:cubicBezTo>
                <a:cubicBezTo>
                  <a:pt x="52" y="405"/>
                  <a:pt x="103" y="394"/>
                  <a:pt x="139" y="378"/>
                </a:cubicBezTo>
                <a:cubicBezTo>
                  <a:pt x="175" y="362"/>
                  <a:pt x="209" y="334"/>
                  <a:pt x="234" y="309"/>
                </a:cubicBezTo>
                <a:cubicBezTo>
                  <a:pt x="259" y="284"/>
                  <a:pt x="279" y="257"/>
                  <a:pt x="292" y="226"/>
                </a:cubicBezTo>
                <a:cubicBezTo>
                  <a:pt x="305" y="195"/>
                  <a:pt x="310" y="152"/>
                  <a:pt x="313" y="123"/>
                </a:cubicBezTo>
                <a:cubicBezTo>
                  <a:pt x="316" y="94"/>
                  <a:pt x="311" y="72"/>
                  <a:pt x="309" y="52"/>
                </a:cubicBezTo>
                <a:cubicBezTo>
                  <a:pt x="307" y="32"/>
                  <a:pt x="306" y="28"/>
                  <a:pt x="294" y="3"/>
                </a:cubicBezTo>
                <a:close/>
              </a:path>
            </a:pathLst>
          </a:custGeom>
          <a:pattFill prst="wdDnDiag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9278" name="Rectangle 14"/>
          <p:cNvSpPr>
            <a:spLocks noChangeArrowheads="1"/>
          </p:cNvSpPr>
          <p:nvPr/>
        </p:nvSpPr>
        <p:spPr bwMode="auto">
          <a:xfrm>
            <a:off x="3778250" y="2501900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/>
              <a:t>A</a:t>
            </a:r>
            <a:r>
              <a:rPr lang="en-US" sz="3800">
                <a:cs typeface="Arial" charset="0"/>
              </a:rPr>
              <a:t>·</a:t>
            </a:r>
            <a:r>
              <a:rPr lang="en-US" sz="3800"/>
              <a:t>B</a:t>
            </a:r>
            <a:endParaRPr lang="ru-RU" sz="3800"/>
          </a:p>
        </p:txBody>
      </p:sp>
      <p:grpSp>
        <p:nvGrpSpPr>
          <p:cNvPr id="5" name="Group 50"/>
          <p:cNvGrpSpPr>
            <a:grpSpLocks/>
          </p:cNvGrpSpPr>
          <p:nvPr/>
        </p:nvGrpSpPr>
        <p:grpSpPr bwMode="auto">
          <a:xfrm>
            <a:off x="5891213" y="919163"/>
            <a:ext cx="2390775" cy="1485900"/>
            <a:chOff x="3711" y="579"/>
            <a:chExt cx="1506" cy="936"/>
          </a:xfrm>
        </p:grpSpPr>
        <p:sp>
          <p:nvSpPr>
            <p:cNvPr id="10276" name="Oval 15"/>
            <p:cNvSpPr>
              <a:spLocks noChangeArrowheads="1"/>
            </p:cNvSpPr>
            <p:nvPr/>
          </p:nvSpPr>
          <p:spPr bwMode="auto">
            <a:xfrm>
              <a:off x="3982" y="733"/>
              <a:ext cx="590" cy="59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77" name="Rectangle 16"/>
            <p:cNvSpPr>
              <a:spLocks noChangeArrowheads="1"/>
            </p:cNvSpPr>
            <p:nvPr/>
          </p:nvSpPr>
          <p:spPr bwMode="auto">
            <a:xfrm>
              <a:off x="3711" y="57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A</a:t>
              </a:r>
              <a:endParaRPr lang="ru-RU" sz="3800"/>
            </a:p>
          </p:txBody>
        </p:sp>
        <p:sp>
          <p:nvSpPr>
            <p:cNvPr id="10278" name="Oval 17"/>
            <p:cNvSpPr>
              <a:spLocks noChangeArrowheads="1"/>
            </p:cNvSpPr>
            <p:nvPr/>
          </p:nvSpPr>
          <p:spPr bwMode="auto">
            <a:xfrm>
              <a:off x="4260" y="925"/>
              <a:ext cx="590" cy="59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79" name="Rectangle 18"/>
            <p:cNvSpPr>
              <a:spLocks noChangeArrowheads="1"/>
            </p:cNvSpPr>
            <p:nvPr/>
          </p:nvSpPr>
          <p:spPr bwMode="auto">
            <a:xfrm>
              <a:off x="4862" y="100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B</a:t>
              </a:r>
              <a:endParaRPr lang="ru-RU" sz="3800"/>
            </a:p>
          </p:txBody>
        </p:sp>
      </p:grpSp>
      <p:sp>
        <p:nvSpPr>
          <p:cNvPr id="139285" name="Rectangle 21"/>
          <p:cNvSpPr>
            <a:spLocks noChangeArrowheads="1"/>
          </p:cNvSpPr>
          <p:nvPr/>
        </p:nvSpPr>
        <p:spPr bwMode="auto">
          <a:xfrm>
            <a:off x="6848475" y="2501900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/>
              <a:t>A+B</a:t>
            </a:r>
            <a:endParaRPr lang="ru-RU" sz="3800"/>
          </a:p>
        </p:txBody>
      </p:sp>
      <p:sp>
        <p:nvSpPr>
          <p:cNvPr id="139286" name="Freeform 22"/>
          <p:cNvSpPr>
            <a:spLocks/>
          </p:cNvSpPr>
          <p:nvPr/>
        </p:nvSpPr>
        <p:spPr bwMode="auto">
          <a:xfrm>
            <a:off x="6308725" y="1158875"/>
            <a:ext cx="1387475" cy="1247775"/>
          </a:xfrm>
          <a:custGeom>
            <a:avLst/>
            <a:gdLst>
              <a:gd name="T0" fmla="*/ 2147483647 w 874"/>
              <a:gd name="T1" fmla="*/ 2147483647 h 786"/>
              <a:gd name="T2" fmla="*/ 2147483647 w 874"/>
              <a:gd name="T3" fmla="*/ 2147483647 h 786"/>
              <a:gd name="T4" fmla="*/ 2147483647 w 874"/>
              <a:gd name="T5" fmla="*/ 2147483647 h 786"/>
              <a:gd name="T6" fmla="*/ 2147483647 w 874"/>
              <a:gd name="T7" fmla="*/ 2147483647 h 786"/>
              <a:gd name="T8" fmla="*/ 2147483647 w 874"/>
              <a:gd name="T9" fmla="*/ 2147483647 h 786"/>
              <a:gd name="T10" fmla="*/ 2147483647 w 874"/>
              <a:gd name="T11" fmla="*/ 2147483647 h 786"/>
              <a:gd name="T12" fmla="*/ 2147483647 w 874"/>
              <a:gd name="T13" fmla="*/ 2147483647 h 786"/>
              <a:gd name="T14" fmla="*/ 2147483647 w 874"/>
              <a:gd name="T15" fmla="*/ 2147483647 h 786"/>
              <a:gd name="T16" fmla="*/ 2147483647 w 874"/>
              <a:gd name="T17" fmla="*/ 2147483647 h 786"/>
              <a:gd name="T18" fmla="*/ 2147483647 w 874"/>
              <a:gd name="T19" fmla="*/ 2147483647 h 786"/>
              <a:gd name="T20" fmla="*/ 2147483647 w 874"/>
              <a:gd name="T21" fmla="*/ 2147483647 h 786"/>
              <a:gd name="T22" fmla="*/ 2147483647 w 874"/>
              <a:gd name="T23" fmla="*/ 2147483647 h 786"/>
              <a:gd name="T24" fmla="*/ 2147483647 w 874"/>
              <a:gd name="T25" fmla="*/ 2147483647 h 786"/>
              <a:gd name="T26" fmla="*/ 2147483647 w 874"/>
              <a:gd name="T27" fmla="*/ 2147483647 h 786"/>
              <a:gd name="T28" fmla="*/ 2147483647 w 874"/>
              <a:gd name="T29" fmla="*/ 2147483647 h 786"/>
              <a:gd name="T30" fmla="*/ 2147483647 w 874"/>
              <a:gd name="T31" fmla="*/ 2147483647 h 786"/>
              <a:gd name="T32" fmla="*/ 2147483647 w 874"/>
              <a:gd name="T33" fmla="*/ 2147483647 h 786"/>
              <a:gd name="T34" fmla="*/ 2147483647 w 874"/>
              <a:gd name="T35" fmla="*/ 2147483647 h 786"/>
              <a:gd name="T36" fmla="*/ 2147483647 w 874"/>
              <a:gd name="T37" fmla="*/ 2147483647 h 786"/>
              <a:gd name="T38" fmla="*/ 2147483647 w 874"/>
              <a:gd name="T39" fmla="*/ 2147483647 h 786"/>
              <a:gd name="T40" fmla="*/ 2147483647 w 874"/>
              <a:gd name="T41" fmla="*/ 2147483647 h 786"/>
              <a:gd name="T42" fmla="*/ 2147483647 w 874"/>
              <a:gd name="T43" fmla="*/ 2147483647 h 786"/>
              <a:gd name="T44" fmla="*/ 2147483647 w 874"/>
              <a:gd name="T45" fmla="*/ 2147483647 h 786"/>
              <a:gd name="T46" fmla="*/ 2147483647 w 874"/>
              <a:gd name="T47" fmla="*/ 2147483647 h 786"/>
              <a:gd name="T48" fmla="*/ 2147483647 w 874"/>
              <a:gd name="T49" fmla="*/ 2147483647 h 786"/>
              <a:gd name="T50" fmla="*/ 2147483647 w 874"/>
              <a:gd name="T51" fmla="*/ 2147483647 h 786"/>
              <a:gd name="T52" fmla="*/ 2147483647 w 874"/>
              <a:gd name="T53" fmla="*/ 2147483647 h 78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874"/>
              <a:gd name="T82" fmla="*/ 0 h 786"/>
              <a:gd name="T83" fmla="*/ 874 w 874"/>
              <a:gd name="T84" fmla="*/ 786 h 78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874" h="786">
                <a:moveTo>
                  <a:pt x="578" y="195"/>
                </a:moveTo>
                <a:cubicBezTo>
                  <a:pt x="570" y="179"/>
                  <a:pt x="551" y="138"/>
                  <a:pt x="530" y="113"/>
                </a:cubicBezTo>
                <a:cubicBezTo>
                  <a:pt x="509" y="88"/>
                  <a:pt x="483" y="65"/>
                  <a:pt x="453" y="47"/>
                </a:cubicBezTo>
                <a:cubicBezTo>
                  <a:pt x="423" y="29"/>
                  <a:pt x="389" y="12"/>
                  <a:pt x="351" y="6"/>
                </a:cubicBezTo>
                <a:cubicBezTo>
                  <a:pt x="313" y="0"/>
                  <a:pt x="265" y="2"/>
                  <a:pt x="227" y="11"/>
                </a:cubicBezTo>
                <a:cubicBezTo>
                  <a:pt x="189" y="20"/>
                  <a:pt x="151" y="42"/>
                  <a:pt x="122" y="63"/>
                </a:cubicBezTo>
                <a:cubicBezTo>
                  <a:pt x="93" y="84"/>
                  <a:pt x="70" y="104"/>
                  <a:pt x="51" y="137"/>
                </a:cubicBezTo>
                <a:cubicBezTo>
                  <a:pt x="32" y="170"/>
                  <a:pt x="12" y="219"/>
                  <a:pt x="6" y="260"/>
                </a:cubicBezTo>
                <a:cubicBezTo>
                  <a:pt x="0" y="301"/>
                  <a:pt x="4" y="343"/>
                  <a:pt x="15" y="381"/>
                </a:cubicBezTo>
                <a:cubicBezTo>
                  <a:pt x="26" y="419"/>
                  <a:pt x="52" y="459"/>
                  <a:pt x="72" y="486"/>
                </a:cubicBezTo>
                <a:cubicBezTo>
                  <a:pt x="92" y="513"/>
                  <a:pt x="109" y="526"/>
                  <a:pt x="134" y="542"/>
                </a:cubicBezTo>
                <a:cubicBezTo>
                  <a:pt x="159" y="558"/>
                  <a:pt x="194" y="573"/>
                  <a:pt x="222" y="582"/>
                </a:cubicBezTo>
                <a:cubicBezTo>
                  <a:pt x="250" y="591"/>
                  <a:pt x="270" y="593"/>
                  <a:pt x="300" y="594"/>
                </a:cubicBezTo>
                <a:cubicBezTo>
                  <a:pt x="311" y="621"/>
                  <a:pt x="333" y="658"/>
                  <a:pt x="351" y="681"/>
                </a:cubicBezTo>
                <a:cubicBezTo>
                  <a:pt x="369" y="704"/>
                  <a:pt x="387" y="720"/>
                  <a:pt x="411" y="735"/>
                </a:cubicBezTo>
                <a:cubicBezTo>
                  <a:pt x="435" y="750"/>
                  <a:pt x="467" y="766"/>
                  <a:pt x="497" y="774"/>
                </a:cubicBezTo>
                <a:cubicBezTo>
                  <a:pt x="527" y="782"/>
                  <a:pt x="563" y="786"/>
                  <a:pt x="591" y="786"/>
                </a:cubicBezTo>
                <a:cubicBezTo>
                  <a:pt x="619" y="786"/>
                  <a:pt x="639" y="784"/>
                  <a:pt x="668" y="773"/>
                </a:cubicBezTo>
                <a:cubicBezTo>
                  <a:pt x="697" y="762"/>
                  <a:pt x="740" y="741"/>
                  <a:pt x="768" y="717"/>
                </a:cubicBezTo>
                <a:cubicBezTo>
                  <a:pt x="796" y="693"/>
                  <a:pt x="821" y="662"/>
                  <a:pt x="837" y="632"/>
                </a:cubicBezTo>
                <a:cubicBezTo>
                  <a:pt x="853" y="602"/>
                  <a:pt x="862" y="568"/>
                  <a:pt x="867" y="534"/>
                </a:cubicBezTo>
                <a:cubicBezTo>
                  <a:pt x="872" y="500"/>
                  <a:pt x="874" y="459"/>
                  <a:pt x="867" y="425"/>
                </a:cubicBezTo>
                <a:cubicBezTo>
                  <a:pt x="860" y="391"/>
                  <a:pt x="844" y="357"/>
                  <a:pt x="827" y="329"/>
                </a:cubicBezTo>
                <a:cubicBezTo>
                  <a:pt x="810" y="301"/>
                  <a:pt x="784" y="276"/>
                  <a:pt x="762" y="258"/>
                </a:cubicBezTo>
                <a:cubicBezTo>
                  <a:pt x="740" y="240"/>
                  <a:pt x="720" y="229"/>
                  <a:pt x="696" y="219"/>
                </a:cubicBezTo>
                <a:cubicBezTo>
                  <a:pt x="672" y="209"/>
                  <a:pt x="641" y="202"/>
                  <a:pt x="621" y="198"/>
                </a:cubicBezTo>
                <a:cubicBezTo>
                  <a:pt x="601" y="194"/>
                  <a:pt x="606" y="195"/>
                  <a:pt x="578" y="195"/>
                </a:cubicBezTo>
                <a:close/>
              </a:path>
            </a:pathLst>
          </a:custGeom>
          <a:pattFill prst="wdDnDiag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9287" name="Rectangle 23"/>
          <p:cNvSpPr>
            <a:spLocks noChangeArrowheads="1"/>
          </p:cNvSpPr>
          <p:nvPr/>
        </p:nvSpPr>
        <p:spPr bwMode="auto">
          <a:xfrm>
            <a:off x="1203325" y="5786438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/>
              <a:t>A</a:t>
            </a:r>
            <a:r>
              <a:rPr lang="en-US" sz="3800">
                <a:sym typeface="Symbol" pitchFamily="18" charset="2"/>
              </a:rPr>
              <a:t></a:t>
            </a:r>
            <a:r>
              <a:rPr lang="en-US" sz="3800"/>
              <a:t>B</a:t>
            </a:r>
            <a:endParaRPr lang="ru-RU" sz="3800"/>
          </a:p>
        </p:txBody>
      </p:sp>
      <p:sp>
        <p:nvSpPr>
          <p:cNvPr id="139288" name="Rectangle 24"/>
          <p:cNvSpPr>
            <a:spLocks noChangeArrowheads="1"/>
          </p:cNvSpPr>
          <p:nvPr/>
        </p:nvSpPr>
        <p:spPr bwMode="auto">
          <a:xfrm>
            <a:off x="4184650" y="5786438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/>
              <a:t>A</a:t>
            </a:r>
            <a:r>
              <a:rPr lang="en-US" sz="3800">
                <a:sym typeface="Symbol" pitchFamily="18" charset="2"/>
              </a:rPr>
              <a:t></a:t>
            </a:r>
            <a:r>
              <a:rPr lang="en-US" sz="3800"/>
              <a:t>B</a:t>
            </a:r>
            <a:endParaRPr lang="ru-RU" sz="3800"/>
          </a:p>
        </p:txBody>
      </p:sp>
      <p:sp>
        <p:nvSpPr>
          <p:cNvPr id="139289" name="Rectangle 25"/>
          <p:cNvSpPr>
            <a:spLocks noChangeArrowheads="1"/>
          </p:cNvSpPr>
          <p:nvPr/>
        </p:nvSpPr>
        <p:spPr bwMode="auto">
          <a:xfrm>
            <a:off x="7165975" y="5786438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/>
              <a:t>A</a:t>
            </a:r>
            <a:r>
              <a:rPr lang="en-US" sz="3800">
                <a:sym typeface="Symbol" pitchFamily="18" charset="2"/>
              </a:rPr>
              <a:t></a:t>
            </a:r>
            <a:r>
              <a:rPr lang="en-US" sz="3800"/>
              <a:t>B</a:t>
            </a:r>
            <a:endParaRPr lang="ru-RU" sz="3800"/>
          </a:p>
        </p:txBody>
      </p:sp>
      <p:grpSp>
        <p:nvGrpSpPr>
          <p:cNvPr id="6" name="Group 51"/>
          <p:cNvGrpSpPr>
            <a:grpSpLocks/>
          </p:cNvGrpSpPr>
          <p:nvPr/>
        </p:nvGrpSpPr>
        <p:grpSpPr bwMode="auto">
          <a:xfrm>
            <a:off x="439738" y="3606800"/>
            <a:ext cx="2390775" cy="1485900"/>
            <a:chOff x="277" y="2272"/>
            <a:chExt cx="1506" cy="936"/>
          </a:xfrm>
        </p:grpSpPr>
        <p:sp>
          <p:nvSpPr>
            <p:cNvPr id="10272" name="Rectangle 26"/>
            <p:cNvSpPr>
              <a:spLocks noChangeArrowheads="1"/>
            </p:cNvSpPr>
            <p:nvPr/>
          </p:nvSpPr>
          <p:spPr bwMode="auto">
            <a:xfrm>
              <a:off x="277" y="2272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A</a:t>
              </a:r>
              <a:endParaRPr lang="ru-RU" sz="3800"/>
            </a:p>
          </p:txBody>
        </p:sp>
        <p:sp>
          <p:nvSpPr>
            <p:cNvPr id="10273" name="Rectangle 27"/>
            <p:cNvSpPr>
              <a:spLocks noChangeArrowheads="1"/>
            </p:cNvSpPr>
            <p:nvPr/>
          </p:nvSpPr>
          <p:spPr bwMode="auto">
            <a:xfrm>
              <a:off x="1428" y="269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B</a:t>
              </a:r>
              <a:endParaRPr lang="ru-RU" sz="3800"/>
            </a:p>
          </p:txBody>
        </p:sp>
        <p:sp>
          <p:nvSpPr>
            <p:cNvPr id="10274" name="Oval 29"/>
            <p:cNvSpPr>
              <a:spLocks noChangeArrowheads="1"/>
            </p:cNvSpPr>
            <p:nvPr/>
          </p:nvSpPr>
          <p:spPr bwMode="auto">
            <a:xfrm>
              <a:off x="548" y="2426"/>
              <a:ext cx="590" cy="59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75" name="Oval 30"/>
            <p:cNvSpPr>
              <a:spLocks noChangeArrowheads="1"/>
            </p:cNvSpPr>
            <p:nvPr/>
          </p:nvSpPr>
          <p:spPr bwMode="auto">
            <a:xfrm>
              <a:off x="826" y="2618"/>
              <a:ext cx="590" cy="59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39296" name="Freeform 32" descr="Широкий диагональный 1"/>
          <p:cNvSpPr>
            <a:spLocks/>
          </p:cNvSpPr>
          <p:nvPr/>
        </p:nvSpPr>
        <p:spPr bwMode="auto">
          <a:xfrm>
            <a:off x="869950" y="3849688"/>
            <a:ext cx="906463" cy="939800"/>
          </a:xfrm>
          <a:custGeom>
            <a:avLst/>
            <a:gdLst>
              <a:gd name="T0" fmla="*/ 2147483647 w 571"/>
              <a:gd name="T1" fmla="*/ 2147483647 h 592"/>
              <a:gd name="T2" fmla="*/ 2147483647 w 571"/>
              <a:gd name="T3" fmla="*/ 2147483647 h 592"/>
              <a:gd name="T4" fmla="*/ 2147483647 w 571"/>
              <a:gd name="T5" fmla="*/ 2147483647 h 592"/>
              <a:gd name="T6" fmla="*/ 2147483647 w 571"/>
              <a:gd name="T7" fmla="*/ 2147483647 h 592"/>
              <a:gd name="T8" fmla="*/ 2147483647 w 571"/>
              <a:gd name="T9" fmla="*/ 2147483647 h 592"/>
              <a:gd name="T10" fmla="*/ 2147483647 w 571"/>
              <a:gd name="T11" fmla="*/ 2147483647 h 592"/>
              <a:gd name="T12" fmla="*/ 2147483647 w 571"/>
              <a:gd name="T13" fmla="*/ 2147483647 h 592"/>
              <a:gd name="T14" fmla="*/ 2147483647 w 571"/>
              <a:gd name="T15" fmla="*/ 2147483647 h 592"/>
              <a:gd name="T16" fmla="*/ 2147483647 w 571"/>
              <a:gd name="T17" fmla="*/ 2147483647 h 592"/>
              <a:gd name="T18" fmla="*/ 2147483647 w 571"/>
              <a:gd name="T19" fmla="*/ 2147483647 h 592"/>
              <a:gd name="T20" fmla="*/ 2147483647 w 571"/>
              <a:gd name="T21" fmla="*/ 2147483647 h 592"/>
              <a:gd name="T22" fmla="*/ 2147483647 w 571"/>
              <a:gd name="T23" fmla="*/ 2147483647 h 592"/>
              <a:gd name="T24" fmla="*/ 2147483647 w 571"/>
              <a:gd name="T25" fmla="*/ 2147483647 h 592"/>
              <a:gd name="T26" fmla="*/ 2147483647 w 571"/>
              <a:gd name="T27" fmla="*/ 2147483647 h 592"/>
              <a:gd name="T28" fmla="*/ 2147483647 w 571"/>
              <a:gd name="T29" fmla="*/ 2147483647 h 592"/>
              <a:gd name="T30" fmla="*/ 2147483647 w 571"/>
              <a:gd name="T31" fmla="*/ 2147483647 h 592"/>
              <a:gd name="T32" fmla="*/ 2147483647 w 571"/>
              <a:gd name="T33" fmla="*/ 2147483647 h 59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71"/>
              <a:gd name="T52" fmla="*/ 0 h 592"/>
              <a:gd name="T53" fmla="*/ 571 w 571"/>
              <a:gd name="T54" fmla="*/ 592 h 59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71" h="592">
                <a:moveTo>
                  <a:pt x="571" y="191"/>
                </a:moveTo>
                <a:cubicBezTo>
                  <a:pt x="564" y="161"/>
                  <a:pt x="532" y="114"/>
                  <a:pt x="505" y="86"/>
                </a:cubicBezTo>
                <a:cubicBezTo>
                  <a:pt x="478" y="58"/>
                  <a:pt x="445" y="39"/>
                  <a:pt x="412" y="25"/>
                </a:cubicBezTo>
                <a:cubicBezTo>
                  <a:pt x="379" y="11"/>
                  <a:pt x="347" y="2"/>
                  <a:pt x="309" y="1"/>
                </a:cubicBezTo>
                <a:cubicBezTo>
                  <a:pt x="271" y="0"/>
                  <a:pt x="222" y="3"/>
                  <a:pt x="183" y="20"/>
                </a:cubicBezTo>
                <a:cubicBezTo>
                  <a:pt x="144" y="37"/>
                  <a:pt x="102" y="70"/>
                  <a:pt x="73" y="103"/>
                </a:cubicBezTo>
                <a:cubicBezTo>
                  <a:pt x="44" y="136"/>
                  <a:pt x="20" y="175"/>
                  <a:pt x="10" y="220"/>
                </a:cubicBezTo>
                <a:cubicBezTo>
                  <a:pt x="0" y="265"/>
                  <a:pt x="1" y="327"/>
                  <a:pt x="12" y="373"/>
                </a:cubicBezTo>
                <a:cubicBezTo>
                  <a:pt x="23" y="419"/>
                  <a:pt x="51" y="465"/>
                  <a:pt x="76" y="496"/>
                </a:cubicBezTo>
                <a:cubicBezTo>
                  <a:pt x="101" y="527"/>
                  <a:pt x="141" y="543"/>
                  <a:pt x="165" y="557"/>
                </a:cubicBezTo>
                <a:cubicBezTo>
                  <a:pt x="189" y="571"/>
                  <a:pt x="200" y="578"/>
                  <a:pt x="222" y="583"/>
                </a:cubicBezTo>
                <a:cubicBezTo>
                  <a:pt x="244" y="588"/>
                  <a:pt x="271" y="592"/>
                  <a:pt x="300" y="590"/>
                </a:cubicBezTo>
                <a:cubicBezTo>
                  <a:pt x="289" y="566"/>
                  <a:pt x="280" y="557"/>
                  <a:pt x="280" y="521"/>
                </a:cubicBezTo>
                <a:cubicBezTo>
                  <a:pt x="280" y="485"/>
                  <a:pt x="286" y="416"/>
                  <a:pt x="301" y="374"/>
                </a:cubicBezTo>
                <a:cubicBezTo>
                  <a:pt x="316" y="332"/>
                  <a:pt x="342" y="299"/>
                  <a:pt x="373" y="271"/>
                </a:cubicBezTo>
                <a:cubicBezTo>
                  <a:pt x="404" y="243"/>
                  <a:pt x="453" y="218"/>
                  <a:pt x="486" y="205"/>
                </a:cubicBezTo>
                <a:cubicBezTo>
                  <a:pt x="519" y="192"/>
                  <a:pt x="528" y="199"/>
                  <a:pt x="571" y="191"/>
                </a:cubicBezTo>
                <a:close/>
              </a:path>
            </a:pathLst>
          </a:custGeom>
          <a:pattFill prst="wdDnDiag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9297" name="Freeform 33" descr="Широкий диагональный 1"/>
          <p:cNvSpPr>
            <a:spLocks/>
          </p:cNvSpPr>
          <p:nvPr/>
        </p:nvSpPr>
        <p:spPr bwMode="auto">
          <a:xfrm>
            <a:off x="1343025" y="4156075"/>
            <a:ext cx="906463" cy="939800"/>
          </a:xfrm>
          <a:custGeom>
            <a:avLst/>
            <a:gdLst>
              <a:gd name="T0" fmla="*/ 0 w 571"/>
              <a:gd name="T1" fmla="*/ 2147483647 h 592"/>
              <a:gd name="T2" fmla="*/ 2147483647 w 571"/>
              <a:gd name="T3" fmla="*/ 2147483647 h 592"/>
              <a:gd name="T4" fmla="*/ 2147483647 w 571"/>
              <a:gd name="T5" fmla="*/ 2147483647 h 592"/>
              <a:gd name="T6" fmla="*/ 2147483647 w 571"/>
              <a:gd name="T7" fmla="*/ 2147483647 h 592"/>
              <a:gd name="T8" fmla="*/ 2147483647 w 571"/>
              <a:gd name="T9" fmla="*/ 2147483647 h 592"/>
              <a:gd name="T10" fmla="*/ 2147483647 w 571"/>
              <a:gd name="T11" fmla="*/ 2147483647 h 592"/>
              <a:gd name="T12" fmla="*/ 2147483647 w 571"/>
              <a:gd name="T13" fmla="*/ 2147483647 h 592"/>
              <a:gd name="T14" fmla="*/ 2147483647 w 571"/>
              <a:gd name="T15" fmla="*/ 2147483647 h 592"/>
              <a:gd name="T16" fmla="*/ 2147483647 w 571"/>
              <a:gd name="T17" fmla="*/ 2147483647 h 592"/>
              <a:gd name="T18" fmla="*/ 2147483647 w 571"/>
              <a:gd name="T19" fmla="*/ 2147483647 h 592"/>
              <a:gd name="T20" fmla="*/ 2147483647 w 571"/>
              <a:gd name="T21" fmla="*/ 2147483647 h 592"/>
              <a:gd name="T22" fmla="*/ 2147483647 w 571"/>
              <a:gd name="T23" fmla="*/ 2147483647 h 592"/>
              <a:gd name="T24" fmla="*/ 2147483647 w 571"/>
              <a:gd name="T25" fmla="*/ 2147483647 h 592"/>
              <a:gd name="T26" fmla="*/ 2147483647 w 571"/>
              <a:gd name="T27" fmla="*/ 2147483647 h 592"/>
              <a:gd name="T28" fmla="*/ 2147483647 w 571"/>
              <a:gd name="T29" fmla="*/ 2147483647 h 592"/>
              <a:gd name="T30" fmla="*/ 2147483647 w 571"/>
              <a:gd name="T31" fmla="*/ 2147483647 h 592"/>
              <a:gd name="T32" fmla="*/ 0 w 571"/>
              <a:gd name="T33" fmla="*/ 2147483647 h 59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71"/>
              <a:gd name="T52" fmla="*/ 0 h 592"/>
              <a:gd name="T53" fmla="*/ 571 w 571"/>
              <a:gd name="T54" fmla="*/ 592 h 59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71" h="592">
                <a:moveTo>
                  <a:pt x="0" y="401"/>
                </a:moveTo>
                <a:cubicBezTo>
                  <a:pt x="7" y="431"/>
                  <a:pt x="39" y="478"/>
                  <a:pt x="66" y="506"/>
                </a:cubicBezTo>
                <a:cubicBezTo>
                  <a:pt x="93" y="534"/>
                  <a:pt x="126" y="553"/>
                  <a:pt x="159" y="567"/>
                </a:cubicBezTo>
                <a:cubicBezTo>
                  <a:pt x="192" y="581"/>
                  <a:pt x="224" y="590"/>
                  <a:pt x="262" y="591"/>
                </a:cubicBezTo>
                <a:cubicBezTo>
                  <a:pt x="300" y="592"/>
                  <a:pt x="349" y="589"/>
                  <a:pt x="388" y="572"/>
                </a:cubicBezTo>
                <a:cubicBezTo>
                  <a:pt x="427" y="555"/>
                  <a:pt x="469" y="522"/>
                  <a:pt x="498" y="489"/>
                </a:cubicBezTo>
                <a:cubicBezTo>
                  <a:pt x="527" y="456"/>
                  <a:pt x="551" y="417"/>
                  <a:pt x="561" y="372"/>
                </a:cubicBezTo>
                <a:cubicBezTo>
                  <a:pt x="571" y="327"/>
                  <a:pt x="570" y="265"/>
                  <a:pt x="559" y="219"/>
                </a:cubicBezTo>
                <a:cubicBezTo>
                  <a:pt x="548" y="173"/>
                  <a:pt x="520" y="127"/>
                  <a:pt x="495" y="96"/>
                </a:cubicBezTo>
                <a:cubicBezTo>
                  <a:pt x="470" y="65"/>
                  <a:pt x="430" y="49"/>
                  <a:pt x="406" y="35"/>
                </a:cubicBezTo>
                <a:cubicBezTo>
                  <a:pt x="382" y="21"/>
                  <a:pt x="371" y="14"/>
                  <a:pt x="349" y="9"/>
                </a:cubicBezTo>
                <a:cubicBezTo>
                  <a:pt x="327" y="4"/>
                  <a:pt x="300" y="0"/>
                  <a:pt x="271" y="2"/>
                </a:cubicBezTo>
                <a:cubicBezTo>
                  <a:pt x="284" y="24"/>
                  <a:pt x="291" y="35"/>
                  <a:pt x="291" y="71"/>
                </a:cubicBezTo>
                <a:cubicBezTo>
                  <a:pt x="291" y="107"/>
                  <a:pt x="285" y="176"/>
                  <a:pt x="270" y="218"/>
                </a:cubicBezTo>
                <a:cubicBezTo>
                  <a:pt x="255" y="260"/>
                  <a:pt x="229" y="293"/>
                  <a:pt x="198" y="321"/>
                </a:cubicBezTo>
                <a:cubicBezTo>
                  <a:pt x="167" y="349"/>
                  <a:pt x="118" y="374"/>
                  <a:pt x="85" y="387"/>
                </a:cubicBezTo>
                <a:cubicBezTo>
                  <a:pt x="52" y="400"/>
                  <a:pt x="43" y="393"/>
                  <a:pt x="0" y="401"/>
                </a:cubicBezTo>
                <a:close/>
              </a:path>
            </a:pathLst>
          </a:custGeom>
          <a:pattFill prst="wdDnDiag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9298" name="Oval 34" descr="Широкий диагональный 1"/>
          <p:cNvSpPr>
            <a:spLocks noChangeArrowheads="1"/>
          </p:cNvSpPr>
          <p:nvPr/>
        </p:nvSpPr>
        <p:spPr bwMode="auto">
          <a:xfrm>
            <a:off x="3328988" y="3533775"/>
            <a:ext cx="2100262" cy="2100263"/>
          </a:xfrm>
          <a:prstGeom prst="ellipse">
            <a:avLst/>
          </a:prstGeom>
          <a:pattFill prst="wdDnDiag">
            <a:fgClr>
              <a:schemeClr val="tx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7" name="Group 52"/>
          <p:cNvGrpSpPr>
            <a:grpSpLocks/>
          </p:cNvGrpSpPr>
          <p:nvPr/>
        </p:nvGrpSpPr>
        <p:grpSpPr bwMode="auto">
          <a:xfrm>
            <a:off x="2944813" y="3514725"/>
            <a:ext cx="2898775" cy="1865313"/>
            <a:chOff x="1855" y="2214"/>
            <a:chExt cx="1826" cy="1175"/>
          </a:xfrm>
        </p:grpSpPr>
        <p:sp>
          <p:nvSpPr>
            <p:cNvPr id="10268" name="Rectangle 10"/>
            <p:cNvSpPr>
              <a:spLocks noChangeArrowheads="1"/>
            </p:cNvSpPr>
            <p:nvPr/>
          </p:nvSpPr>
          <p:spPr bwMode="auto">
            <a:xfrm>
              <a:off x="1855" y="2214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A</a:t>
              </a:r>
              <a:endParaRPr lang="ru-RU" sz="3800"/>
            </a:p>
          </p:txBody>
        </p:sp>
        <p:sp>
          <p:nvSpPr>
            <p:cNvPr id="10269" name="Rectangle 12"/>
            <p:cNvSpPr>
              <a:spLocks noChangeArrowheads="1"/>
            </p:cNvSpPr>
            <p:nvPr/>
          </p:nvSpPr>
          <p:spPr bwMode="auto">
            <a:xfrm>
              <a:off x="3326" y="3033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B</a:t>
              </a:r>
              <a:endParaRPr lang="ru-RU" sz="3800"/>
            </a:p>
          </p:txBody>
        </p:sp>
        <p:sp>
          <p:nvSpPr>
            <p:cNvPr id="10270" name="Oval 36"/>
            <p:cNvSpPr>
              <a:spLocks noChangeArrowheads="1"/>
            </p:cNvSpPr>
            <p:nvPr/>
          </p:nvSpPr>
          <p:spPr bwMode="auto">
            <a:xfrm>
              <a:off x="2311" y="2475"/>
              <a:ext cx="590" cy="59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71" name="Oval 37"/>
            <p:cNvSpPr>
              <a:spLocks noChangeArrowheads="1"/>
            </p:cNvSpPr>
            <p:nvPr/>
          </p:nvSpPr>
          <p:spPr bwMode="auto">
            <a:xfrm>
              <a:off x="2589" y="2667"/>
              <a:ext cx="590" cy="59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39309" name="Oval 45" descr="Широкий диагональный 1"/>
          <p:cNvSpPr>
            <a:spLocks noChangeArrowheads="1"/>
          </p:cNvSpPr>
          <p:nvPr/>
        </p:nvSpPr>
        <p:spPr bwMode="auto">
          <a:xfrm>
            <a:off x="4108450" y="4230688"/>
            <a:ext cx="936625" cy="936625"/>
          </a:xfrm>
          <a:prstGeom prst="ellipse">
            <a:avLst/>
          </a:prstGeom>
          <a:pattFill prst="wdDnDiag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9306" name="Freeform 42" descr="Широкий диагональный 1"/>
          <p:cNvSpPr>
            <a:spLocks/>
          </p:cNvSpPr>
          <p:nvPr/>
        </p:nvSpPr>
        <p:spPr bwMode="auto">
          <a:xfrm>
            <a:off x="7126288" y="4340225"/>
            <a:ext cx="501650" cy="642938"/>
          </a:xfrm>
          <a:custGeom>
            <a:avLst/>
            <a:gdLst>
              <a:gd name="T0" fmla="*/ 2147483647 w 316"/>
              <a:gd name="T1" fmla="*/ 2147483647 h 405"/>
              <a:gd name="T2" fmla="*/ 2147483647 w 316"/>
              <a:gd name="T3" fmla="*/ 2147483647 h 405"/>
              <a:gd name="T4" fmla="*/ 2147483647 w 316"/>
              <a:gd name="T5" fmla="*/ 2147483647 h 405"/>
              <a:gd name="T6" fmla="*/ 2147483647 w 316"/>
              <a:gd name="T7" fmla="*/ 2147483647 h 405"/>
              <a:gd name="T8" fmla="*/ 2147483647 w 316"/>
              <a:gd name="T9" fmla="*/ 2147483647 h 405"/>
              <a:gd name="T10" fmla="*/ 2147483647 w 316"/>
              <a:gd name="T11" fmla="*/ 2147483647 h 405"/>
              <a:gd name="T12" fmla="*/ 2147483647 w 316"/>
              <a:gd name="T13" fmla="*/ 2147483647 h 405"/>
              <a:gd name="T14" fmla="*/ 2147483647 w 316"/>
              <a:gd name="T15" fmla="*/ 2147483647 h 405"/>
              <a:gd name="T16" fmla="*/ 2147483647 w 316"/>
              <a:gd name="T17" fmla="*/ 2147483647 h 405"/>
              <a:gd name="T18" fmla="*/ 2147483647 w 316"/>
              <a:gd name="T19" fmla="*/ 2147483647 h 405"/>
              <a:gd name="T20" fmla="*/ 2147483647 w 316"/>
              <a:gd name="T21" fmla="*/ 2147483647 h 405"/>
              <a:gd name="T22" fmla="*/ 2147483647 w 316"/>
              <a:gd name="T23" fmla="*/ 2147483647 h 40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316"/>
              <a:gd name="T37" fmla="*/ 0 h 405"/>
              <a:gd name="T38" fmla="*/ 316 w 316"/>
              <a:gd name="T39" fmla="*/ 405 h 40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316" h="405">
                <a:moveTo>
                  <a:pt x="294" y="3"/>
                </a:moveTo>
                <a:cubicBezTo>
                  <a:pt x="270" y="0"/>
                  <a:pt x="202" y="17"/>
                  <a:pt x="165" y="34"/>
                </a:cubicBezTo>
                <a:cubicBezTo>
                  <a:pt x="128" y="51"/>
                  <a:pt x="95" y="77"/>
                  <a:pt x="70" y="108"/>
                </a:cubicBezTo>
                <a:cubicBezTo>
                  <a:pt x="45" y="139"/>
                  <a:pt x="24" y="185"/>
                  <a:pt x="12" y="219"/>
                </a:cubicBezTo>
                <a:cubicBezTo>
                  <a:pt x="0" y="253"/>
                  <a:pt x="0" y="279"/>
                  <a:pt x="1" y="310"/>
                </a:cubicBezTo>
                <a:cubicBezTo>
                  <a:pt x="2" y="341"/>
                  <a:pt x="6" y="378"/>
                  <a:pt x="18" y="403"/>
                </a:cubicBezTo>
                <a:cubicBezTo>
                  <a:pt x="52" y="405"/>
                  <a:pt x="103" y="394"/>
                  <a:pt x="139" y="378"/>
                </a:cubicBezTo>
                <a:cubicBezTo>
                  <a:pt x="175" y="362"/>
                  <a:pt x="209" y="334"/>
                  <a:pt x="234" y="309"/>
                </a:cubicBezTo>
                <a:cubicBezTo>
                  <a:pt x="259" y="284"/>
                  <a:pt x="279" y="257"/>
                  <a:pt x="292" y="226"/>
                </a:cubicBezTo>
                <a:cubicBezTo>
                  <a:pt x="305" y="195"/>
                  <a:pt x="310" y="152"/>
                  <a:pt x="313" y="123"/>
                </a:cubicBezTo>
                <a:cubicBezTo>
                  <a:pt x="316" y="94"/>
                  <a:pt x="311" y="72"/>
                  <a:pt x="309" y="52"/>
                </a:cubicBezTo>
                <a:cubicBezTo>
                  <a:pt x="307" y="32"/>
                  <a:pt x="306" y="28"/>
                  <a:pt x="294" y="3"/>
                </a:cubicBezTo>
                <a:close/>
              </a:path>
            </a:pathLst>
          </a:custGeom>
          <a:pattFill prst="wdDnDiag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66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0" name="Управляющая кнопка: домой 49">
            <a:hlinkClick r:id="rId5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9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9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9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9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39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39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39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39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39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39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39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39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303" grpId="0" animBg="1"/>
      <p:bldP spid="48" grpId="0" animBg="1"/>
      <p:bldP spid="48" grpId="1" animBg="1"/>
      <p:bldP spid="139271" grpId="0" animBg="1"/>
      <p:bldP spid="139277" grpId="0" animBg="1"/>
      <p:bldP spid="139278" grpId="0"/>
      <p:bldP spid="139285" grpId="0"/>
      <p:bldP spid="139286" grpId="0" animBg="1"/>
      <p:bldP spid="139287" grpId="0"/>
      <p:bldP spid="139288" grpId="0"/>
      <p:bldP spid="139289" grpId="0"/>
      <p:bldP spid="139296" grpId="0" animBg="1"/>
      <p:bldP spid="139297" grpId="0" animBg="1"/>
      <p:bldP spid="139298" grpId="0" animBg="1"/>
      <p:bldP spid="139309" grpId="0" animBg="1"/>
      <p:bldP spid="13930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4EB4DE-7AD5-4066-8342-6EF7ECEEECE1}" type="slidenum">
              <a:rPr lang="ru-RU"/>
              <a:pPr>
                <a:defRPr/>
              </a:pPr>
              <a:t>20</a:t>
            </a:fld>
            <a:endParaRPr lang="ru-RU"/>
          </a:p>
        </p:txBody>
      </p:sp>
      <p:sp>
        <p:nvSpPr>
          <p:cNvPr id="15374" name="Заголовок 33"/>
          <p:cNvSpPr>
            <a:spLocks noGrp="1"/>
          </p:cNvSpPr>
          <p:nvPr>
            <p:ph type="title" idx="4294967295"/>
          </p:nvPr>
        </p:nvSpPr>
        <p:spPr>
          <a:xfrm>
            <a:off x="533400" y="3524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Диаграмма с тремя переменными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79463" y="1335088"/>
            <a:ext cx="3554412" cy="3317875"/>
            <a:chOff x="342" y="698"/>
            <a:chExt cx="2239" cy="2090"/>
          </a:xfrm>
        </p:grpSpPr>
        <p:sp>
          <p:nvSpPr>
            <p:cNvPr id="11296" name="Oval 4"/>
            <p:cNvSpPr>
              <a:spLocks noChangeArrowheads="1"/>
            </p:cNvSpPr>
            <p:nvPr/>
          </p:nvSpPr>
          <p:spPr bwMode="auto">
            <a:xfrm>
              <a:off x="342" y="698"/>
              <a:ext cx="1322" cy="132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97" name="Oval 5"/>
            <p:cNvSpPr>
              <a:spLocks noChangeArrowheads="1"/>
            </p:cNvSpPr>
            <p:nvPr/>
          </p:nvSpPr>
          <p:spPr bwMode="auto">
            <a:xfrm>
              <a:off x="1259" y="698"/>
              <a:ext cx="1322" cy="132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98" name="Oval 6"/>
            <p:cNvSpPr>
              <a:spLocks noChangeArrowheads="1"/>
            </p:cNvSpPr>
            <p:nvPr/>
          </p:nvSpPr>
          <p:spPr bwMode="auto">
            <a:xfrm>
              <a:off x="811" y="1466"/>
              <a:ext cx="1322" cy="132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41320" name="Rectangle 8"/>
          <p:cNvSpPr>
            <a:spLocks noChangeArrowheads="1"/>
          </p:cNvSpPr>
          <p:nvPr/>
        </p:nvSpPr>
        <p:spPr bwMode="auto">
          <a:xfrm>
            <a:off x="3551238" y="760413"/>
            <a:ext cx="94773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800"/>
              <a:t>Х</a:t>
            </a:r>
            <a:r>
              <a:rPr lang="ru-RU" sz="2200"/>
              <a:t>очу</a:t>
            </a:r>
          </a:p>
        </p:txBody>
      </p:sp>
      <p:sp>
        <p:nvSpPr>
          <p:cNvPr id="141321" name="Rectangle 9"/>
          <p:cNvSpPr>
            <a:spLocks noChangeArrowheads="1"/>
          </p:cNvSpPr>
          <p:nvPr/>
        </p:nvSpPr>
        <p:spPr bwMode="auto">
          <a:xfrm>
            <a:off x="368300" y="768350"/>
            <a:ext cx="98266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800"/>
              <a:t>М</a:t>
            </a:r>
            <a:r>
              <a:rPr lang="ru-RU" sz="2200"/>
              <a:t>огу</a:t>
            </a:r>
          </a:p>
        </p:txBody>
      </p:sp>
      <p:sp>
        <p:nvSpPr>
          <p:cNvPr id="141323" name="Rectangle 11"/>
          <p:cNvSpPr>
            <a:spLocks noChangeArrowheads="1"/>
          </p:cNvSpPr>
          <p:nvPr/>
        </p:nvSpPr>
        <p:spPr bwMode="auto">
          <a:xfrm>
            <a:off x="3403600" y="4100513"/>
            <a:ext cx="100806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800"/>
              <a:t>Н</a:t>
            </a:r>
            <a:r>
              <a:rPr lang="ru-RU" sz="2200"/>
              <a:t>адо</a:t>
            </a:r>
          </a:p>
        </p:txBody>
      </p:sp>
      <p:sp>
        <p:nvSpPr>
          <p:cNvPr id="141324" name="Rectangle 12"/>
          <p:cNvSpPr>
            <a:spLocks noChangeArrowheads="1"/>
          </p:cNvSpPr>
          <p:nvPr/>
        </p:nvSpPr>
        <p:spPr bwMode="auto">
          <a:xfrm>
            <a:off x="592138" y="3141663"/>
            <a:ext cx="39528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000"/>
              <a:t>1</a:t>
            </a:r>
            <a:endParaRPr lang="ru-RU"/>
          </a:p>
        </p:txBody>
      </p:sp>
      <p:sp>
        <p:nvSpPr>
          <p:cNvPr id="141325" name="Rectangle 13"/>
          <p:cNvSpPr>
            <a:spLocks noChangeArrowheads="1"/>
          </p:cNvSpPr>
          <p:nvPr/>
        </p:nvSpPr>
        <p:spPr bwMode="auto">
          <a:xfrm>
            <a:off x="1201738" y="1955800"/>
            <a:ext cx="39528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000"/>
              <a:t>2</a:t>
            </a:r>
            <a:endParaRPr lang="ru-RU"/>
          </a:p>
        </p:txBody>
      </p:sp>
      <p:sp>
        <p:nvSpPr>
          <p:cNvPr id="141326" name="Rectangle 14"/>
          <p:cNvSpPr>
            <a:spLocks noChangeArrowheads="1"/>
          </p:cNvSpPr>
          <p:nvPr/>
        </p:nvSpPr>
        <p:spPr bwMode="auto">
          <a:xfrm>
            <a:off x="2330450" y="19224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000"/>
              <a:t>3</a:t>
            </a:r>
            <a:endParaRPr lang="ru-RU"/>
          </a:p>
        </p:txBody>
      </p:sp>
      <p:sp>
        <p:nvSpPr>
          <p:cNvPr id="141327" name="Rectangle 15"/>
          <p:cNvSpPr>
            <a:spLocks noChangeArrowheads="1"/>
          </p:cNvSpPr>
          <p:nvPr/>
        </p:nvSpPr>
        <p:spPr bwMode="auto">
          <a:xfrm>
            <a:off x="3403600" y="19224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000"/>
              <a:t>4</a:t>
            </a:r>
            <a:endParaRPr lang="ru-RU"/>
          </a:p>
        </p:txBody>
      </p:sp>
      <p:sp>
        <p:nvSpPr>
          <p:cNvPr id="141328" name="Rectangle 16"/>
          <p:cNvSpPr>
            <a:spLocks noChangeArrowheads="1"/>
          </p:cNvSpPr>
          <p:nvPr/>
        </p:nvSpPr>
        <p:spPr bwMode="auto">
          <a:xfrm>
            <a:off x="1846263" y="2803525"/>
            <a:ext cx="39528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000"/>
              <a:t>5</a:t>
            </a:r>
            <a:endParaRPr lang="ru-RU"/>
          </a:p>
        </p:txBody>
      </p:sp>
      <p:sp>
        <p:nvSpPr>
          <p:cNvPr id="141329" name="Rectangle 17"/>
          <p:cNvSpPr>
            <a:spLocks noChangeArrowheads="1"/>
          </p:cNvSpPr>
          <p:nvPr/>
        </p:nvSpPr>
        <p:spPr bwMode="auto">
          <a:xfrm>
            <a:off x="2355850" y="25431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000"/>
              <a:t>6</a:t>
            </a:r>
            <a:endParaRPr lang="ru-RU"/>
          </a:p>
        </p:txBody>
      </p:sp>
      <p:sp>
        <p:nvSpPr>
          <p:cNvPr id="141330" name="Rectangle 18"/>
          <p:cNvSpPr>
            <a:spLocks noChangeArrowheads="1"/>
          </p:cNvSpPr>
          <p:nvPr/>
        </p:nvSpPr>
        <p:spPr bwMode="auto">
          <a:xfrm>
            <a:off x="2851150" y="279241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000"/>
              <a:t>7</a:t>
            </a:r>
            <a:endParaRPr lang="ru-RU"/>
          </a:p>
        </p:txBody>
      </p:sp>
      <p:sp>
        <p:nvSpPr>
          <p:cNvPr id="141331" name="Rectangle 19"/>
          <p:cNvSpPr>
            <a:spLocks noChangeArrowheads="1"/>
          </p:cNvSpPr>
          <p:nvPr/>
        </p:nvSpPr>
        <p:spPr bwMode="auto">
          <a:xfrm>
            <a:off x="2365375" y="360521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000"/>
              <a:t>8</a:t>
            </a:r>
            <a:endParaRPr lang="ru-RU"/>
          </a:p>
        </p:txBody>
      </p:sp>
      <p:graphicFrame>
        <p:nvGraphicFramePr>
          <p:cNvPr id="141332" name="Object 20"/>
          <p:cNvGraphicFramePr>
            <a:graphicFrameLocks noChangeAspect="1"/>
          </p:cNvGraphicFramePr>
          <p:nvPr/>
        </p:nvGraphicFramePr>
        <p:xfrm>
          <a:off x="4710113" y="1597025"/>
          <a:ext cx="1887537" cy="539750"/>
        </p:xfrm>
        <a:graphic>
          <a:graphicData uri="http://schemas.openxmlformats.org/presentationml/2006/ole">
            <p:oleObj spid="_x0000_s11266" name="Формула" r:id="rId4" imgW="799920" imgH="228600" progId="Equation.3">
              <p:embed/>
            </p:oleObj>
          </a:graphicData>
        </a:graphic>
      </p:graphicFrame>
      <p:graphicFrame>
        <p:nvGraphicFramePr>
          <p:cNvPr id="141333" name="Object 21"/>
          <p:cNvGraphicFramePr>
            <a:graphicFrameLocks noChangeAspect="1"/>
          </p:cNvGraphicFramePr>
          <p:nvPr/>
        </p:nvGraphicFramePr>
        <p:xfrm>
          <a:off x="6915150" y="1597025"/>
          <a:ext cx="1858963" cy="539750"/>
        </p:xfrm>
        <a:graphic>
          <a:graphicData uri="http://schemas.openxmlformats.org/presentationml/2006/ole">
            <p:oleObj spid="_x0000_s11267" name="Формула" r:id="rId5" imgW="787320" imgH="228600" progId="Equation.3">
              <p:embed/>
            </p:oleObj>
          </a:graphicData>
        </a:graphic>
      </p:graphicFrame>
      <p:graphicFrame>
        <p:nvGraphicFramePr>
          <p:cNvPr id="141334" name="Object 22"/>
          <p:cNvGraphicFramePr>
            <a:graphicFrameLocks noChangeAspect="1"/>
          </p:cNvGraphicFramePr>
          <p:nvPr/>
        </p:nvGraphicFramePr>
        <p:xfrm>
          <a:off x="4710113" y="2241550"/>
          <a:ext cx="1917700" cy="539750"/>
        </p:xfrm>
        <a:graphic>
          <a:graphicData uri="http://schemas.openxmlformats.org/presentationml/2006/ole">
            <p:oleObj spid="_x0000_s11268" name="Формула" r:id="rId6" imgW="812520" imgH="228600" progId="Equation.3">
              <p:embed/>
            </p:oleObj>
          </a:graphicData>
        </a:graphic>
      </p:graphicFrame>
      <p:graphicFrame>
        <p:nvGraphicFramePr>
          <p:cNvPr id="141335" name="Object 23"/>
          <p:cNvGraphicFramePr>
            <a:graphicFrameLocks noChangeAspect="1"/>
          </p:cNvGraphicFramePr>
          <p:nvPr/>
        </p:nvGraphicFramePr>
        <p:xfrm>
          <a:off x="6915150" y="2260600"/>
          <a:ext cx="1857375" cy="479425"/>
        </p:xfrm>
        <a:graphic>
          <a:graphicData uri="http://schemas.openxmlformats.org/presentationml/2006/ole">
            <p:oleObj spid="_x0000_s11269" name="Формула" r:id="rId7" imgW="787320" imgH="203040" progId="Equation.3">
              <p:embed/>
            </p:oleObj>
          </a:graphicData>
        </a:graphic>
      </p:graphicFrame>
      <p:graphicFrame>
        <p:nvGraphicFramePr>
          <p:cNvPr id="141336" name="Object 24"/>
          <p:cNvGraphicFramePr>
            <a:graphicFrameLocks noChangeAspect="1"/>
          </p:cNvGraphicFramePr>
          <p:nvPr/>
        </p:nvGraphicFramePr>
        <p:xfrm>
          <a:off x="4710113" y="2886075"/>
          <a:ext cx="1917700" cy="539750"/>
        </p:xfrm>
        <a:graphic>
          <a:graphicData uri="http://schemas.openxmlformats.org/presentationml/2006/ole">
            <p:oleObj spid="_x0000_s11270" name="Формула" r:id="rId8" imgW="812520" imgH="228600" progId="Equation.3">
              <p:embed/>
            </p:oleObj>
          </a:graphicData>
        </a:graphic>
      </p:graphicFrame>
      <p:graphicFrame>
        <p:nvGraphicFramePr>
          <p:cNvPr id="141337" name="Object 25"/>
          <p:cNvGraphicFramePr>
            <a:graphicFrameLocks noChangeAspect="1"/>
          </p:cNvGraphicFramePr>
          <p:nvPr/>
        </p:nvGraphicFramePr>
        <p:xfrm>
          <a:off x="6915150" y="2865438"/>
          <a:ext cx="1916113" cy="539750"/>
        </p:xfrm>
        <a:graphic>
          <a:graphicData uri="http://schemas.openxmlformats.org/presentationml/2006/ole">
            <p:oleObj spid="_x0000_s11271" name="Формула" r:id="rId9" imgW="812520" imgH="228600" progId="Equation.3">
              <p:embed/>
            </p:oleObj>
          </a:graphicData>
        </a:graphic>
      </p:graphicFrame>
      <p:graphicFrame>
        <p:nvGraphicFramePr>
          <p:cNvPr id="141338" name="Object 26"/>
          <p:cNvGraphicFramePr>
            <a:graphicFrameLocks noChangeAspect="1"/>
          </p:cNvGraphicFramePr>
          <p:nvPr/>
        </p:nvGraphicFramePr>
        <p:xfrm>
          <a:off x="4681538" y="3530600"/>
          <a:ext cx="1976437" cy="539750"/>
        </p:xfrm>
        <a:graphic>
          <a:graphicData uri="http://schemas.openxmlformats.org/presentationml/2006/ole">
            <p:oleObj spid="_x0000_s11272" name="Формула" r:id="rId10" imgW="838080" imgH="228600" progId="Equation.3">
              <p:embed/>
            </p:oleObj>
          </a:graphicData>
        </a:graphic>
      </p:graphicFrame>
      <p:graphicFrame>
        <p:nvGraphicFramePr>
          <p:cNvPr id="141339" name="Object 27"/>
          <p:cNvGraphicFramePr>
            <a:graphicFrameLocks noChangeAspect="1"/>
          </p:cNvGraphicFramePr>
          <p:nvPr/>
        </p:nvGraphicFramePr>
        <p:xfrm>
          <a:off x="6915150" y="3530600"/>
          <a:ext cx="1887538" cy="539750"/>
        </p:xfrm>
        <a:graphic>
          <a:graphicData uri="http://schemas.openxmlformats.org/presentationml/2006/ole">
            <p:oleObj spid="_x0000_s11273" name="Формула" r:id="rId11" imgW="799920" imgH="228600" progId="Equation.3">
              <p:embed/>
            </p:oleObj>
          </a:graphicData>
        </a:graphic>
      </p:graphicFrame>
      <p:graphicFrame>
        <p:nvGraphicFramePr>
          <p:cNvPr id="141340" name="Object 28"/>
          <p:cNvGraphicFramePr>
            <a:graphicFrameLocks noChangeAspect="1"/>
          </p:cNvGraphicFramePr>
          <p:nvPr/>
        </p:nvGraphicFramePr>
        <p:xfrm>
          <a:off x="585788" y="5089525"/>
          <a:ext cx="1317625" cy="479425"/>
        </p:xfrm>
        <a:graphic>
          <a:graphicData uri="http://schemas.openxmlformats.org/presentationml/2006/ole">
            <p:oleObj spid="_x0000_s11274" name="Формула" r:id="rId12" imgW="558720" imgH="203040" progId="Equation.3">
              <p:embed/>
            </p:oleObj>
          </a:graphicData>
        </a:graphic>
      </p:graphicFrame>
      <p:graphicFrame>
        <p:nvGraphicFramePr>
          <p:cNvPr id="141341" name="Object 29"/>
          <p:cNvGraphicFramePr>
            <a:graphicFrameLocks noChangeAspect="1"/>
          </p:cNvGraphicFramePr>
          <p:nvPr/>
        </p:nvGraphicFramePr>
        <p:xfrm>
          <a:off x="5676900" y="5014913"/>
          <a:ext cx="2068513" cy="539750"/>
        </p:xfrm>
        <a:graphic>
          <a:graphicData uri="http://schemas.openxmlformats.org/presentationml/2006/ole">
            <p:oleObj spid="_x0000_s11275" name="Формула" r:id="rId13" imgW="876240" imgH="228600" progId="Equation.3">
              <p:embed/>
            </p:oleObj>
          </a:graphicData>
        </a:graphic>
      </p:graphicFrame>
      <p:graphicFrame>
        <p:nvGraphicFramePr>
          <p:cNvPr id="141342" name="Object 30"/>
          <p:cNvGraphicFramePr>
            <a:graphicFrameLocks noChangeAspect="1"/>
          </p:cNvGraphicFramePr>
          <p:nvPr/>
        </p:nvGraphicFramePr>
        <p:xfrm>
          <a:off x="1847850" y="5033963"/>
          <a:ext cx="2787650" cy="449262"/>
        </p:xfrm>
        <a:graphic>
          <a:graphicData uri="http://schemas.openxmlformats.org/presentationml/2006/ole">
            <p:oleObj spid="_x0000_s11276" name="Формула" r:id="rId14" imgW="1180800" imgH="190440" progId="Equation.3">
              <p:embed/>
            </p:oleObj>
          </a:graphicData>
        </a:graphic>
      </p:graphicFrame>
      <p:grpSp>
        <p:nvGrpSpPr>
          <p:cNvPr id="3" name="Group 31"/>
          <p:cNvGrpSpPr>
            <a:grpSpLocks/>
          </p:cNvGrpSpPr>
          <p:nvPr/>
        </p:nvGrpSpPr>
        <p:grpSpPr bwMode="auto">
          <a:xfrm>
            <a:off x="498475" y="5749925"/>
            <a:ext cx="8183563" cy="663575"/>
            <a:chOff x="274" y="1191"/>
            <a:chExt cx="5155" cy="418"/>
          </a:xfrm>
        </p:grpSpPr>
        <p:sp>
          <p:nvSpPr>
            <p:cNvPr id="11294" name="Text Box 32"/>
            <p:cNvSpPr txBox="1">
              <a:spLocks noChangeArrowheads="1"/>
            </p:cNvSpPr>
            <p:nvPr/>
          </p:nvSpPr>
          <p:spPr bwMode="auto">
            <a:xfrm>
              <a:off x="568" y="1258"/>
              <a:ext cx="4861" cy="291"/>
            </a:xfrm>
            <a:prstGeom prst="rect">
              <a:avLst/>
            </a:prstGeom>
            <a:solidFill>
              <a:srgbClr val="D1D1FF"/>
            </a:solidFill>
            <a:ln w="127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eaLnBrk="0" hangingPunct="0">
                <a:spcBef>
                  <a:spcPct val="50000"/>
                </a:spcBef>
              </a:pPr>
              <a:r>
                <a:rPr lang="ru-RU" sz="2400" b="1"/>
                <a:t>  Логические выражения можно упрощать!</a:t>
              </a:r>
            </a:p>
          </p:txBody>
        </p:sp>
        <p:sp>
          <p:nvSpPr>
            <p:cNvPr id="11295" name="Oval 33"/>
            <p:cNvSpPr>
              <a:spLocks noChangeArrowheads="1"/>
            </p:cNvSpPr>
            <p:nvPr/>
          </p:nvSpPr>
          <p:spPr bwMode="auto">
            <a:xfrm>
              <a:off x="274" y="1191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ru-RU" sz="4400" b="1">
                  <a:solidFill>
                    <a:schemeClr val="bg1"/>
                  </a:solidFill>
                  <a:latin typeface="Arial Black" pitchFamily="34" charset="0"/>
                </a:rPr>
                <a:t>!</a:t>
              </a:r>
            </a:p>
          </p:txBody>
        </p:sp>
      </p:grpSp>
      <p:sp>
        <p:nvSpPr>
          <p:cNvPr id="11292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" name="Управляющая кнопка: домой 33">
            <a:hlinkClick r:id="rId15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41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1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41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1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41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41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41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4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1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41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41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4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41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41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4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41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41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41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20" grpId="0"/>
      <p:bldP spid="141321" grpId="0"/>
      <p:bldP spid="141323" grpId="0"/>
      <p:bldP spid="141324" grpId="0"/>
      <p:bldP spid="141325" grpId="0"/>
      <p:bldP spid="141326" grpId="0"/>
      <p:bldP spid="141327" grpId="0"/>
      <p:bldP spid="141328" grpId="0"/>
      <p:bldP spid="141329" grpId="0"/>
      <p:bldP spid="141330" grpId="0"/>
      <p:bldP spid="1413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1"/>
          <p:cNvSpPr>
            <a:spLocks noChangeArrowheads="1"/>
          </p:cNvSpPr>
          <p:nvPr/>
        </p:nvSpPr>
        <p:spPr bwMode="auto">
          <a:xfrm>
            <a:off x="388938" y="804863"/>
            <a:ext cx="8405812" cy="40941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eaLnBrk="0" hangingPunct="0"/>
            <a:r>
              <a:rPr lang="ru-RU" sz="2400" i="1">
                <a:ea typeface="Calibri" pitchFamily="34" charset="0"/>
                <a:cs typeface="Times New Roman" pitchFamily="18" charset="0"/>
              </a:rPr>
              <a:t>Известно количество сайтов, которых находит поисковый сервер по следующим запросам :</a:t>
            </a:r>
          </a:p>
          <a:p>
            <a:pPr eaLnBrk="0" hangingPunct="0"/>
            <a:endParaRPr lang="ru-RU" sz="2400" i="1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 i="1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>
              <a:spcBef>
                <a:spcPts val="1200"/>
              </a:spcBef>
            </a:pPr>
            <a:endParaRPr lang="ru-RU" sz="2400" i="1">
              <a:ea typeface="Calibri" pitchFamily="34" charset="0"/>
              <a:cs typeface="Times New Roman" pitchFamily="18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ru-RU" sz="2400" i="1">
                <a:ea typeface="Calibri" pitchFamily="34" charset="0"/>
                <a:cs typeface="Times New Roman" pitchFamily="18" charset="0"/>
              </a:rPr>
              <a:t>Сколько сайтов будет найдено по запросу </a:t>
            </a:r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    огурцы | помидоры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758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FECAC-CE7D-4185-BBBB-32E2C668B323}" type="slidenum">
              <a:rPr lang="ru-RU"/>
              <a:pPr>
                <a:defRPr/>
              </a:pPr>
              <a:t>21</a:t>
            </a:fld>
            <a:endParaRPr lang="ru-RU"/>
          </a:p>
        </p:txBody>
      </p:sp>
      <p:sp>
        <p:nvSpPr>
          <p:cNvPr id="67587" name="Заголовок 10"/>
          <p:cNvSpPr>
            <a:spLocks noGrp="1"/>
          </p:cNvSpPr>
          <p:nvPr>
            <p:ph type="title" idx="4294967295"/>
          </p:nvPr>
        </p:nvSpPr>
        <p:spPr>
          <a:xfrm>
            <a:off x="768350" y="3270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Задача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63600" y="1676400"/>
          <a:ext cx="7294563" cy="2141538"/>
        </p:xfrm>
        <a:graphic>
          <a:graphicData uri="http://schemas.openxmlformats.org/drawingml/2006/table">
            <a:tbl>
              <a:tblPr/>
              <a:tblGrid>
                <a:gridCol w="3975100"/>
                <a:gridCol w="3319463"/>
              </a:tblGrid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Запрос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Количество сайтов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огурцы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100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помидоры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200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огурцы </a:t>
                      </a:r>
                      <a:r>
                        <a:rPr kumimoji="0" lang="en-US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&amp; 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помидоры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50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6518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620CD8-17CD-4189-977F-1495C4CAFEE8}" type="slidenum">
              <a:rPr lang="ru-RU"/>
              <a:pPr>
                <a:defRPr/>
              </a:pPr>
              <a:t>22</a:t>
            </a:fld>
            <a:endParaRPr lang="ru-RU"/>
          </a:p>
        </p:txBody>
      </p:sp>
      <p:sp>
        <p:nvSpPr>
          <p:cNvPr id="107523" name="Овал 3"/>
          <p:cNvSpPr>
            <a:spLocks noChangeArrowheads="1"/>
          </p:cNvSpPr>
          <p:nvPr/>
        </p:nvSpPr>
        <p:spPr bwMode="auto">
          <a:xfrm>
            <a:off x="523875" y="1201738"/>
            <a:ext cx="143827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7524" name="Овал 4"/>
          <p:cNvSpPr>
            <a:spLocks noChangeArrowheads="1"/>
          </p:cNvSpPr>
          <p:nvPr/>
        </p:nvSpPr>
        <p:spPr bwMode="auto">
          <a:xfrm>
            <a:off x="2157413" y="1201738"/>
            <a:ext cx="143827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4859338" y="1487488"/>
            <a:ext cx="2659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i="1"/>
              <a:t>N</a:t>
            </a:r>
            <a:r>
              <a:rPr lang="en-US" sz="3200" i="1" baseline="-25000"/>
              <a:t>A|B </a:t>
            </a:r>
            <a:r>
              <a:rPr lang="en-US" sz="3200" i="1"/>
              <a:t>= N</a:t>
            </a:r>
            <a:r>
              <a:rPr lang="en-US" sz="3200" i="1" baseline="-25000"/>
              <a:t>A</a:t>
            </a:r>
            <a:r>
              <a:rPr lang="en-US" sz="3200" i="1"/>
              <a:t>+ N</a:t>
            </a:r>
            <a:r>
              <a:rPr lang="en-US" sz="3200" i="1" baseline="-25000"/>
              <a:t>B</a:t>
            </a:r>
            <a:endParaRPr lang="ru-RU" sz="3200"/>
          </a:p>
        </p:txBody>
      </p:sp>
      <p:sp>
        <p:nvSpPr>
          <p:cNvPr id="107526" name="Прямоугольник 6"/>
          <p:cNvSpPr>
            <a:spLocks noChangeArrowheads="1"/>
          </p:cNvSpPr>
          <p:nvPr/>
        </p:nvSpPr>
        <p:spPr bwMode="auto">
          <a:xfrm>
            <a:off x="246063" y="1108075"/>
            <a:ext cx="3381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/>
              <a:t>A</a:t>
            </a:r>
            <a:endParaRPr lang="ru-RU"/>
          </a:p>
        </p:txBody>
      </p:sp>
      <p:sp>
        <p:nvSpPr>
          <p:cNvPr id="107527" name="Прямоугольник 7"/>
          <p:cNvSpPr>
            <a:spLocks noChangeArrowheads="1"/>
          </p:cNvSpPr>
          <p:nvPr/>
        </p:nvSpPr>
        <p:spPr bwMode="auto">
          <a:xfrm>
            <a:off x="3554413" y="1108075"/>
            <a:ext cx="3381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/>
              <a:t>B</a:t>
            </a:r>
            <a:endParaRPr lang="ru-RU"/>
          </a:p>
        </p:txBody>
      </p:sp>
      <p:sp>
        <p:nvSpPr>
          <p:cNvPr id="9" name="Овал 8"/>
          <p:cNvSpPr>
            <a:spLocks noChangeArrowheads="1"/>
          </p:cNvSpPr>
          <p:nvPr/>
        </p:nvSpPr>
        <p:spPr bwMode="auto">
          <a:xfrm>
            <a:off x="955675" y="3030538"/>
            <a:ext cx="143827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" name="Овал 9"/>
          <p:cNvSpPr>
            <a:spLocks noChangeArrowheads="1"/>
          </p:cNvSpPr>
          <p:nvPr/>
        </p:nvSpPr>
        <p:spPr bwMode="auto">
          <a:xfrm>
            <a:off x="1778000" y="3030538"/>
            <a:ext cx="143827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627063" y="3070225"/>
            <a:ext cx="3381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/>
              <a:t>A</a:t>
            </a:r>
            <a:endParaRPr lang="ru-RU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3184525" y="3100388"/>
            <a:ext cx="338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/>
              <a:t>B</a:t>
            </a: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397375" y="3398838"/>
            <a:ext cx="4065588" cy="674687"/>
          </a:xfrm>
          <a:prstGeom prst="rect">
            <a:avLst/>
          </a:prstGeo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144000" tIns="72000" rIns="144000" bIns="108000">
            <a:spAutoFit/>
          </a:bodyPr>
          <a:lstStyle/>
          <a:p>
            <a:pPr>
              <a:defRPr/>
            </a:pPr>
            <a:r>
              <a:rPr lang="en-US" sz="3200" i="1"/>
              <a:t>N</a:t>
            </a:r>
            <a:r>
              <a:rPr lang="en-US" sz="3200" i="1" baseline="-25000"/>
              <a:t>A|B </a:t>
            </a:r>
            <a:r>
              <a:rPr lang="en-US" sz="3200" i="1"/>
              <a:t>= N</a:t>
            </a:r>
            <a:r>
              <a:rPr lang="en-US" sz="3200" i="1" baseline="-25000"/>
              <a:t>A</a:t>
            </a:r>
            <a:r>
              <a:rPr lang="en-US" sz="3200" i="1"/>
              <a:t>+ N</a:t>
            </a:r>
            <a:r>
              <a:rPr lang="en-US" sz="3200" i="1" baseline="-25000"/>
              <a:t>B</a:t>
            </a:r>
            <a:r>
              <a:rPr lang="en-US" sz="3200" i="1"/>
              <a:t> – N</a:t>
            </a:r>
            <a:r>
              <a:rPr lang="en-US" sz="3200" i="1" baseline="-25000"/>
              <a:t>A&amp;B</a:t>
            </a:r>
            <a:endParaRPr lang="ru-RU" sz="3200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6092825" y="1428750"/>
            <a:ext cx="1582738" cy="760413"/>
          </a:xfrm>
          <a:prstGeom prst="rect">
            <a:avLst/>
          </a:prstGeom>
          <a:solidFill>
            <a:schemeClr val="bg1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6" name="Скругленная прямоугольная выноска 15"/>
          <p:cNvSpPr/>
          <p:nvPr/>
        </p:nvSpPr>
        <p:spPr bwMode="auto">
          <a:xfrm>
            <a:off x="1376363" y="4933950"/>
            <a:ext cx="3725862" cy="495300"/>
          </a:xfrm>
          <a:prstGeom prst="wedgeRoundRectCallout">
            <a:avLst>
              <a:gd name="adj1" fmla="val 36043"/>
              <a:gd name="adj2" fmla="val -221591"/>
              <a:gd name="adj3" fmla="val 16667"/>
            </a:avLst>
          </a:prstGeom>
          <a:solidFill>
            <a:srgbClr val="E6E6FF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огурцы | помидоры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7710488" y="2082800"/>
            <a:ext cx="6127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i="1">
                <a:ea typeface="Calibri" pitchFamily="34" charset="0"/>
                <a:cs typeface="Times New Roman" pitchFamily="18" charset="0"/>
              </a:rPr>
              <a:t>50 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8" name="Скругленная прямоугольная выноска 17"/>
          <p:cNvSpPr/>
          <p:nvPr/>
        </p:nvSpPr>
        <p:spPr bwMode="auto">
          <a:xfrm>
            <a:off x="5265738" y="4933950"/>
            <a:ext cx="1738312" cy="495300"/>
          </a:xfrm>
          <a:prstGeom prst="wedgeRoundRectCallout">
            <a:avLst>
              <a:gd name="adj1" fmla="val -9412"/>
              <a:gd name="adj2" fmla="val -232955"/>
              <a:gd name="adj3" fmla="val 16667"/>
            </a:avLst>
          </a:prstGeom>
          <a:solidFill>
            <a:srgbClr val="E6E6FF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огурцы</a:t>
            </a:r>
          </a:p>
        </p:txBody>
      </p:sp>
      <p:sp>
        <p:nvSpPr>
          <p:cNvPr id="19" name="Скругленная прямоугольная выноска 18"/>
          <p:cNvSpPr/>
          <p:nvPr/>
        </p:nvSpPr>
        <p:spPr bwMode="auto">
          <a:xfrm>
            <a:off x="7169150" y="4933950"/>
            <a:ext cx="1771650" cy="495300"/>
          </a:xfrm>
          <a:prstGeom prst="wedgeRoundRectCallout">
            <a:avLst>
              <a:gd name="adj1" fmla="val -62046"/>
              <a:gd name="adj2" fmla="val -237500"/>
              <a:gd name="adj3" fmla="val 16667"/>
            </a:avLst>
          </a:prstGeom>
          <a:solidFill>
            <a:srgbClr val="E6E6FF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помидоры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5711825" y="5480050"/>
            <a:ext cx="698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i="1">
                <a:ea typeface="Calibri" pitchFamily="34" charset="0"/>
                <a:cs typeface="Times New Roman" pitchFamily="18" charset="0"/>
              </a:rPr>
              <a:t>10</a:t>
            </a:r>
            <a:r>
              <a:rPr lang="en-US" sz="2400" i="1">
                <a:ea typeface="Calibri" pitchFamily="34" charset="0"/>
                <a:cs typeface="Times New Roman" pitchFamily="18" charset="0"/>
              </a:rPr>
              <a:t>0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7721600" y="5480050"/>
            <a:ext cx="6985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>
                <a:ea typeface="Calibri" pitchFamily="34" charset="0"/>
                <a:cs typeface="Times New Roman" pitchFamily="18" charset="0"/>
              </a:rPr>
              <a:t>2</a:t>
            </a:r>
            <a:r>
              <a:rPr lang="ru-RU" sz="2400" i="1">
                <a:ea typeface="Calibri" pitchFamily="34" charset="0"/>
                <a:cs typeface="Times New Roman" pitchFamily="18" charset="0"/>
              </a:rPr>
              <a:t>0</a:t>
            </a:r>
            <a:r>
              <a:rPr lang="en-US" sz="2400" i="1">
                <a:ea typeface="Calibri" pitchFamily="34" charset="0"/>
                <a:cs typeface="Times New Roman" pitchFamily="18" charset="0"/>
              </a:rPr>
              <a:t>0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3" name="Скругленная прямоугольная выноска 22"/>
          <p:cNvSpPr/>
          <p:nvPr/>
        </p:nvSpPr>
        <p:spPr bwMode="auto">
          <a:xfrm>
            <a:off x="4797425" y="2581275"/>
            <a:ext cx="3725863" cy="495300"/>
          </a:xfrm>
          <a:prstGeom prst="wedgeRoundRectCallout">
            <a:avLst>
              <a:gd name="adj1" fmla="val 28045"/>
              <a:gd name="adj2" fmla="val 122748"/>
              <a:gd name="adj3" fmla="val 16667"/>
            </a:avLst>
          </a:prstGeom>
          <a:solidFill>
            <a:srgbClr val="E6E6FF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огурцы </a:t>
            </a:r>
            <a:r>
              <a:rPr lang="en-US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&amp;</a:t>
            </a: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 помидоры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>
            <a:spLocks noChangeArrowheads="1"/>
          </p:cNvSpPr>
          <p:nvPr/>
        </p:nvSpPr>
        <p:spPr bwMode="auto">
          <a:xfrm>
            <a:off x="2732088" y="5457825"/>
            <a:ext cx="784225" cy="461963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i="1">
                <a:ea typeface="Calibri" pitchFamily="34" charset="0"/>
                <a:cs typeface="Times New Roman" pitchFamily="18" charset="0"/>
              </a:rPr>
              <a:t>2</a:t>
            </a:r>
            <a:r>
              <a:rPr lang="ru-RU" sz="2400" i="1">
                <a:ea typeface="Calibri" pitchFamily="34" charset="0"/>
                <a:cs typeface="Times New Roman" pitchFamily="18" charset="0"/>
              </a:rPr>
              <a:t>50 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07542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" name="Заголовок 10"/>
          <p:cNvSpPr txBox="1">
            <a:spLocks/>
          </p:cNvSpPr>
          <p:nvPr/>
        </p:nvSpPr>
        <p:spPr>
          <a:xfrm>
            <a:off x="768350" y="3270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Решение задачи</a:t>
            </a:r>
          </a:p>
        </p:txBody>
      </p:sp>
      <p:sp>
        <p:nvSpPr>
          <p:cNvPr id="27" name="Управляющая кнопка: домой 26">
            <a:hlinkClick r:id="rId2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 animBg="1"/>
      <p:bldP spid="11" grpId="0"/>
      <p:bldP spid="12" grpId="0"/>
      <p:bldP spid="13" grpId="0" animBg="1"/>
      <p:bldP spid="14" grpId="0" animBg="1"/>
      <p:bldP spid="16" grpId="0" animBg="1"/>
      <p:bldP spid="17" grpId="0"/>
      <p:bldP spid="18" grpId="0" animBg="1"/>
      <p:bldP spid="19" grpId="0" animBg="1"/>
      <p:bldP spid="20" grpId="0"/>
      <p:bldP spid="21" grpId="0"/>
      <p:bldP spid="23" grpId="0" animBg="1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1"/>
          <p:cNvSpPr>
            <a:spLocks noChangeArrowheads="1"/>
          </p:cNvSpPr>
          <p:nvPr/>
        </p:nvSpPr>
        <p:spPr bwMode="auto">
          <a:xfrm>
            <a:off x="388938" y="804863"/>
            <a:ext cx="8405812" cy="41703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eaLnBrk="0" hangingPunct="0"/>
            <a:r>
              <a:rPr lang="ru-RU" sz="2400" i="1">
                <a:ea typeface="Calibri" pitchFamily="34" charset="0"/>
                <a:cs typeface="Times New Roman" pitchFamily="18" charset="0"/>
              </a:rPr>
              <a:t>Известно количество сайтов, которых находит поисковый сервер по следующим запросам :</a:t>
            </a:r>
          </a:p>
          <a:p>
            <a:pPr eaLnBrk="0" hangingPunct="0"/>
            <a:endParaRPr lang="ru-RU" sz="2400" i="1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 i="1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>
              <a:spcBef>
                <a:spcPts val="1200"/>
              </a:spcBef>
            </a:pPr>
            <a:endParaRPr lang="ru-RU" sz="2400" i="1">
              <a:ea typeface="Calibri" pitchFamily="34" charset="0"/>
              <a:cs typeface="Times New Roman" pitchFamily="18" charset="0"/>
            </a:endParaRPr>
          </a:p>
          <a:p>
            <a:pPr eaLnBrk="0" hangingPunct="0">
              <a:spcBef>
                <a:spcPts val="1800"/>
              </a:spcBef>
            </a:pPr>
            <a:r>
              <a:rPr lang="ru-RU" sz="2400" i="1">
                <a:ea typeface="Calibri" pitchFamily="34" charset="0"/>
                <a:cs typeface="Times New Roman" pitchFamily="18" charset="0"/>
              </a:rPr>
              <a:t>Сколько сайтов будет найдено по запросу </a:t>
            </a:r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    Динамо </a:t>
            </a:r>
            <a:r>
              <a:rPr lang="en-US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&amp;</a:t>
            </a:r>
            <a:r>
              <a:rPr lang="ru-RU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 Спартак</a:t>
            </a:r>
            <a:r>
              <a:rPr lang="en-US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 &amp; </a:t>
            </a:r>
            <a:r>
              <a:rPr lang="ru-RU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Рубин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963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D205FF-16D8-4629-AE3D-01D5BFF681D5}" type="slidenum">
              <a:rPr lang="ru-RU"/>
              <a:pPr>
                <a:defRPr/>
              </a:pPr>
              <a:t>23</a:t>
            </a:fld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96925" y="1676400"/>
          <a:ext cx="7634288" cy="2312988"/>
        </p:xfrm>
        <a:graphic>
          <a:graphicData uri="http://schemas.openxmlformats.org/drawingml/2006/table">
            <a:tbl>
              <a:tblPr/>
              <a:tblGrid>
                <a:gridCol w="4953000"/>
                <a:gridCol w="2681288"/>
              </a:tblGrid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Запрос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Количество сайтов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Динамо </a:t>
                      </a:r>
                      <a:r>
                        <a:rPr kumimoji="0" lang="en-US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&amp; 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Рубин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320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Спартак </a:t>
                      </a:r>
                      <a:r>
                        <a:rPr kumimoji="0" lang="en-US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&amp; 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Рубин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280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Динамо </a:t>
                      </a:r>
                      <a:r>
                        <a:rPr kumimoji="0" lang="en-US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| 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Спартак) </a:t>
                      </a:r>
                      <a:r>
                        <a:rPr kumimoji="0" lang="en-US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&amp; </a:t>
                      </a: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Рубин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430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856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Заголовок 10"/>
          <p:cNvSpPr txBox="1">
            <a:spLocks/>
          </p:cNvSpPr>
          <p:nvPr/>
        </p:nvSpPr>
        <p:spPr>
          <a:xfrm>
            <a:off x="768350" y="3270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Задача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 noChangeArrowheads="1"/>
          </p:cNvSpPr>
          <p:nvPr/>
        </p:nvSpPr>
        <p:spPr bwMode="auto">
          <a:xfrm rot="17663036" flipV="1">
            <a:off x="3298032" y="1697831"/>
            <a:ext cx="1016000" cy="919163"/>
          </a:xfrm>
          <a:custGeom>
            <a:avLst/>
            <a:gdLst>
              <a:gd name="T0" fmla="*/ 1002687 w 1018045"/>
              <a:gd name="T1" fmla="*/ 132826 h 919172"/>
              <a:gd name="T2" fmla="*/ 0 w 1018045"/>
              <a:gd name="T3" fmla="*/ 757692 h 919172"/>
              <a:gd name="T4" fmla="*/ 1002687 w 1018045"/>
              <a:gd name="T5" fmla="*/ 132826 h 919172"/>
              <a:gd name="T6" fmla="*/ 0 60000 65536"/>
              <a:gd name="T7" fmla="*/ 0 60000 65536"/>
              <a:gd name="T8" fmla="*/ 0 60000 65536"/>
              <a:gd name="T9" fmla="*/ 0 w 1018045"/>
              <a:gd name="T10" fmla="*/ 0 h 919172"/>
              <a:gd name="T11" fmla="*/ 1018045 w 1018045"/>
              <a:gd name="T12" fmla="*/ 919172 h 9191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18045" h="919172">
                <a:moveTo>
                  <a:pt x="1018045" y="132787"/>
                </a:moveTo>
                <a:cubicBezTo>
                  <a:pt x="643227" y="0"/>
                  <a:pt x="115800" y="100066"/>
                  <a:pt x="0" y="757478"/>
                </a:cubicBezTo>
                <a:cubicBezTo>
                  <a:pt x="388665" y="919172"/>
                  <a:pt x="952378" y="747153"/>
                  <a:pt x="1018045" y="132787"/>
                </a:cubicBezTo>
                <a:close/>
              </a:path>
            </a:pathLst>
          </a:custGeom>
          <a:solidFill>
            <a:srgbClr val="66FFFF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1" name="Полилиния 20"/>
          <p:cNvSpPr>
            <a:spLocks noChangeArrowheads="1"/>
          </p:cNvSpPr>
          <p:nvPr/>
        </p:nvSpPr>
        <p:spPr bwMode="auto">
          <a:xfrm rot="3936964">
            <a:off x="3756819" y="1710532"/>
            <a:ext cx="1016000" cy="919162"/>
          </a:xfrm>
          <a:custGeom>
            <a:avLst/>
            <a:gdLst>
              <a:gd name="T0" fmla="*/ 1002687 w 1018045"/>
              <a:gd name="T1" fmla="*/ 132826 h 919172"/>
              <a:gd name="T2" fmla="*/ 0 w 1018045"/>
              <a:gd name="T3" fmla="*/ 757685 h 919172"/>
              <a:gd name="T4" fmla="*/ 1002687 w 1018045"/>
              <a:gd name="T5" fmla="*/ 132826 h 919172"/>
              <a:gd name="T6" fmla="*/ 0 60000 65536"/>
              <a:gd name="T7" fmla="*/ 0 60000 65536"/>
              <a:gd name="T8" fmla="*/ 0 60000 65536"/>
              <a:gd name="T9" fmla="*/ 0 w 1018045"/>
              <a:gd name="T10" fmla="*/ 0 h 919172"/>
              <a:gd name="T11" fmla="*/ 1018045 w 1018045"/>
              <a:gd name="T12" fmla="*/ 919172 h 9191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18045" h="919172">
                <a:moveTo>
                  <a:pt x="1018045" y="132787"/>
                </a:moveTo>
                <a:cubicBezTo>
                  <a:pt x="643227" y="0"/>
                  <a:pt x="115800" y="100066"/>
                  <a:pt x="0" y="757478"/>
                </a:cubicBezTo>
                <a:cubicBezTo>
                  <a:pt x="388665" y="919172"/>
                  <a:pt x="952378" y="747153"/>
                  <a:pt x="1018045" y="132787"/>
                </a:cubicBezTo>
                <a:close/>
              </a:path>
            </a:pathLst>
          </a:custGeom>
          <a:solidFill>
            <a:srgbClr val="FF99FF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" name="Полилиния 9"/>
          <p:cNvSpPr>
            <a:spLocks noChangeArrowheads="1"/>
          </p:cNvSpPr>
          <p:nvPr/>
        </p:nvSpPr>
        <p:spPr bwMode="auto">
          <a:xfrm rot="3936964">
            <a:off x="3513932" y="1558131"/>
            <a:ext cx="1016000" cy="1446213"/>
          </a:xfrm>
          <a:custGeom>
            <a:avLst/>
            <a:gdLst>
              <a:gd name="T0" fmla="*/ 1002687 w 1018045"/>
              <a:gd name="T1" fmla="*/ 133183 h 1445671"/>
              <a:gd name="T2" fmla="*/ 0 w 1018045"/>
              <a:gd name="T3" fmla="*/ 759730 h 1445671"/>
              <a:gd name="T4" fmla="*/ 412667 w 1018045"/>
              <a:gd name="T5" fmla="*/ 1449971 h 1445671"/>
              <a:gd name="T6" fmla="*/ 606843 w 1018045"/>
              <a:gd name="T7" fmla="*/ 742585 h 1445671"/>
              <a:gd name="T8" fmla="*/ 1002687 w 1018045"/>
              <a:gd name="T9" fmla="*/ 133183 h 14456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18045"/>
              <a:gd name="T16" fmla="*/ 0 h 1445671"/>
              <a:gd name="T17" fmla="*/ 1018045 w 1018045"/>
              <a:gd name="T18" fmla="*/ 1445671 h 14456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18045" h="1445671">
                <a:moveTo>
                  <a:pt x="1018045" y="132787"/>
                </a:moveTo>
                <a:cubicBezTo>
                  <a:pt x="643227" y="0"/>
                  <a:pt x="115800" y="100066"/>
                  <a:pt x="0" y="757478"/>
                </a:cubicBezTo>
                <a:cubicBezTo>
                  <a:pt x="21918" y="1003090"/>
                  <a:pt x="83438" y="1273429"/>
                  <a:pt x="418989" y="1445671"/>
                </a:cubicBezTo>
                <a:cubicBezTo>
                  <a:pt x="550769" y="1338382"/>
                  <a:pt x="698277" y="1031110"/>
                  <a:pt x="616137" y="740382"/>
                </a:cubicBezTo>
                <a:cubicBezTo>
                  <a:pt x="770334" y="678589"/>
                  <a:pt x="965521" y="498762"/>
                  <a:pt x="1018045" y="132787"/>
                </a:cubicBezTo>
                <a:close/>
              </a:path>
            </a:pathLst>
          </a:custGeom>
          <a:solidFill>
            <a:srgbClr val="66FF66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2" name="Полилиния 21"/>
          <p:cNvSpPr>
            <a:spLocks noChangeArrowheads="1"/>
          </p:cNvSpPr>
          <p:nvPr/>
        </p:nvSpPr>
        <p:spPr bwMode="auto">
          <a:xfrm rot="17663036" flipV="1">
            <a:off x="3706813" y="1744662"/>
            <a:ext cx="603250" cy="574675"/>
          </a:xfrm>
          <a:custGeom>
            <a:avLst/>
            <a:gdLst>
              <a:gd name="T0" fmla="*/ 600894 w 603530"/>
              <a:gd name="T1" fmla="*/ 101634 h 573324"/>
              <a:gd name="T2" fmla="*/ 388443 w 603530"/>
              <a:gd name="T3" fmla="*/ 583049 h 573324"/>
              <a:gd name="T4" fmla="*/ 0 w 603530"/>
              <a:gd name="T5" fmla="*/ 108440 h 573324"/>
              <a:gd name="T6" fmla="*/ 600894 w 603530"/>
              <a:gd name="T7" fmla="*/ 101634 h 573324"/>
              <a:gd name="T8" fmla="*/ 0 60000 65536"/>
              <a:gd name="T9" fmla="*/ 0 60000 65536"/>
              <a:gd name="T10" fmla="*/ 0 60000 65536"/>
              <a:gd name="T11" fmla="*/ 0 60000 65536"/>
              <a:gd name="T12" fmla="*/ 0 w 603530"/>
              <a:gd name="T13" fmla="*/ 0 h 573324"/>
              <a:gd name="T14" fmla="*/ 603530 w 603530"/>
              <a:gd name="T15" fmla="*/ 573324 h 57332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03530" h="573324">
                <a:moveTo>
                  <a:pt x="603530" y="99938"/>
                </a:moveTo>
                <a:cubicBezTo>
                  <a:pt x="581936" y="269698"/>
                  <a:pt x="556376" y="419369"/>
                  <a:pt x="390148" y="573324"/>
                </a:cubicBezTo>
                <a:cubicBezTo>
                  <a:pt x="177803" y="460261"/>
                  <a:pt x="61829" y="305404"/>
                  <a:pt x="0" y="106631"/>
                </a:cubicBezTo>
                <a:cubicBezTo>
                  <a:pt x="109967" y="48341"/>
                  <a:pt x="341349" y="0"/>
                  <a:pt x="603530" y="99938"/>
                </a:cubicBezTo>
                <a:close/>
              </a:path>
            </a:pathLst>
          </a:custGeom>
          <a:solidFill>
            <a:srgbClr val="FF0000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7066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E5F7C6-C493-49B9-8DFD-7C72DA4AE963}" type="slidenum">
              <a:rPr lang="ru-RU"/>
              <a:pPr>
                <a:defRPr/>
              </a:pPr>
              <a:t>24</a:t>
            </a:fld>
            <a:endParaRPr lang="ru-RU"/>
          </a:p>
        </p:txBody>
      </p:sp>
      <p:sp>
        <p:nvSpPr>
          <p:cNvPr id="109575" name="Овал 3"/>
          <p:cNvSpPr>
            <a:spLocks noChangeArrowheads="1"/>
          </p:cNvSpPr>
          <p:nvPr/>
        </p:nvSpPr>
        <p:spPr bwMode="auto">
          <a:xfrm>
            <a:off x="2867025" y="1106488"/>
            <a:ext cx="143827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9576" name="Прямоугольник 6"/>
          <p:cNvSpPr>
            <a:spLocks noChangeArrowheads="1"/>
          </p:cNvSpPr>
          <p:nvPr/>
        </p:nvSpPr>
        <p:spPr bwMode="auto">
          <a:xfrm>
            <a:off x="2122488" y="965200"/>
            <a:ext cx="101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Динамо</a:t>
            </a:r>
            <a:endParaRPr lang="ru-RU"/>
          </a:p>
        </p:txBody>
      </p:sp>
      <p:sp>
        <p:nvSpPr>
          <p:cNvPr id="109577" name="Прямоугольник 6"/>
          <p:cNvSpPr>
            <a:spLocks noChangeArrowheads="1"/>
          </p:cNvSpPr>
          <p:nvPr/>
        </p:nvSpPr>
        <p:spPr bwMode="auto">
          <a:xfrm>
            <a:off x="4999038" y="898525"/>
            <a:ext cx="1162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Спартак</a:t>
            </a:r>
            <a:endParaRPr lang="ru-RU"/>
          </a:p>
        </p:txBody>
      </p:sp>
      <p:sp>
        <p:nvSpPr>
          <p:cNvPr id="109578" name="Овал 6"/>
          <p:cNvSpPr>
            <a:spLocks noChangeArrowheads="1"/>
          </p:cNvSpPr>
          <p:nvPr/>
        </p:nvSpPr>
        <p:spPr bwMode="auto">
          <a:xfrm>
            <a:off x="3781425" y="1106488"/>
            <a:ext cx="143827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9579" name="Овал 7"/>
          <p:cNvSpPr>
            <a:spLocks noChangeArrowheads="1"/>
          </p:cNvSpPr>
          <p:nvPr/>
        </p:nvSpPr>
        <p:spPr bwMode="auto">
          <a:xfrm>
            <a:off x="3324225" y="1782763"/>
            <a:ext cx="143827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9580" name="Прямоугольник 6"/>
          <p:cNvSpPr>
            <a:spLocks noChangeArrowheads="1"/>
          </p:cNvSpPr>
          <p:nvPr/>
        </p:nvSpPr>
        <p:spPr bwMode="auto">
          <a:xfrm>
            <a:off x="3614738" y="3289300"/>
            <a:ext cx="844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Рубин</a:t>
            </a:r>
            <a:endParaRPr lang="ru-RU"/>
          </a:p>
        </p:txBody>
      </p:sp>
      <p:sp>
        <p:nvSpPr>
          <p:cNvPr id="109581" name="Прямоугольник 6"/>
          <p:cNvSpPr>
            <a:spLocks noChangeArrowheads="1"/>
          </p:cNvSpPr>
          <p:nvPr/>
        </p:nvSpPr>
        <p:spPr bwMode="auto">
          <a:xfrm>
            <a:off x="3481388" y="2095500"/>
            <a:ext cx="312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1</a:t>
            </a:r>
            <a:endParaRPr lang="ru-RU"/>
          </a:p>
        </p:txBody>
      </p:sp>
      <p:sp>
        <p:nvSpPr>
          <p:cNvPr id="109582" name="Прямоугольник 6"/>
          <p:cNvSpPr>
            <a:spLocks noChangeArrowheads="1"/>
          </p:cNvSpPr>
          <p:nvPr/>
        </p:nvSpPr>
        <p:spPr bwMode="auto">
          <a:xfrm>
            <a:off x="3875088" y="1822450"/>
            <a:ext cx="312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2</a:t>
            </a:r>
            <a:endParaRPr lang="ru-RU"/>
          </a:p>
        </p:txBody>
      </p:sp>
      <p:sp>
        <p:nvSpPr>
          <p:cNvPr id="109583" name="Прямоугольник 6"/>
          <p:cNvSpPr>
            <a:spLocks noChangeArrowheads="1"/>
          </p:cNvSpPr>
          <p:nvPr/>
        </p:nvSpPr>
        <p:spPr bwMode="auto">
          <a:xfrm>
            <a:off x="4294188" y="2114550"/>
            <a:ext cx="312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3</a:t>
            </a:r>
            <a:endParaRPr lang="ru-RU"/>
          </a:p>
        </p:txBody>
      </p:sp>
      <p:sp>
        <p:nvSpPr>
          <p:cNvPr id="16" name="Прямоугольник 6"/>
          <p:cNvSpPr>
            <a:spLocks noChangeArrowheads="1"/>
          </p:cNvSpPr>
          <p:nvPr/>
        </p:nvSpPr>
        <p:spPr bwMode="auto">
          <a:xfrm>
            <a:off x="531813" y="2270125"/>
            <a:ext cx="26463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Динамо 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&amp; 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Рубин 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 = 1 + 2 = 320</a:t>
            </a:r>
          </a:p>
        </p:txBody>
      </p:sp>
      <p:sp>
        <p:nvSpPr>
          <p:cNvPr id="17" name="Полилиния 16"/>
          <p:cNvSpPr>
            <a:spLocks noChangeArrowheads="1"/>
          </p:cNvSpPr>
          <p:nvPr/>
        </p:nvSpPr>
        <p:spPr bwMode="auto">
          <a:xfrm flipH="1">
            <a:off x="1790700" y="1587500"/>
            <a:ext cx="1801813" cy="731838"/>
          </a:xfrm>
          <a:custGeom>
            <a:avLst/>
            <a:gdLst>
              <a:gd name="T0" fmla="*/ 3683 w 4364331"/>
              <a:gd name="T1" fmla="*/ 65948 h 1032074"/>
              <a:gd name="T2" fmla="*/ 1255 w 4364331"/>
              <a:gd name="T3" fmla="*/ 3074 h 1032074"/>
              <a:gd name="T4" fmla="*/ 95 w 4364331"/>
              <a:gd name="T5" fmla="*/ 47504 h 1032074"/>
              <a:gd name="T6" fmla="*/ 0 60000 65536"/>
              <a:gd name="T7" fmla="*/ 0 60000 65536"/>
              <a:gd name="T8" fmla="*/ 0 60000 65536"/>
              <a:gd name="T9" fmla="*/ 0 w 4364331"/>
              <a:gd name="T10" fmla="*/ 0 h 1032074"/>
              <a:gd name="T11" fmla="*/ 4364331 w 4364331"/>
              <a:gd name="T12" fmla="*/ 1032074 h 10320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64331" h="1032074">
                <a:moveTo>
                  <a:pt x="4364331" y="1032074"/>
                </a:moveTo>
                <a:cubicBezTo>
                  <a:pt x="3495968" y="827286"/>
                  <a:pt x="2196825" y="96214"/>
                  <a:pt x="1488222" y="48107"/>
                </a:cubicBezTo>
                <a:cubicBezTo>
                  <a:pt x="779619" y="0"/>
                  <a:pt x="0" y="424344"/>
                  <a:pt x="112713" y="743432"/>
                </a:cubicBezTo>
              </a:path>
            </a:pathLst>
          </a:custGeom>
          <a:noFill/>
          <a:ln w="12700" algn="ctr">
            <a:solidFill>
              <a:srgbClr val="0000FF"/>
            </a:solidFill>
            <a:round/>
            <a:headEnd/>
            <a:tailEnd type="triangle" w="sm" len="lg"/>
          </a:ln>
        </p:spPr>
        <p:txBody>
          <a:bodyPr/>
          <a:lstStyle/>
          <a:p>
            <a:endParaRPr lang="ru-RU"/>
          </a:p>
        </p:txBody>
      </p:sp>
      <p:sp>
        <p:nvSpPr>
          <p:cNvPr id="18" name="Прямоугольник 6"/>
          <p:cNvSpPr>
            <a:spLocks noChangeArrowheads="1"/>
          </p:cNvSpPr>
          <p:nvPr/>
        </p:nvSpPr>
        <p:spPr bwMode="auto">
          <a:xfrm>
            <a:off x="5378450" y="1465263"/>
            <a:ext cx="26463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Спартак 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&amp; 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Рубин 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 = 2 + 3 = 280</a:t>
            </a:r>
          </a:p>
        </p:txBody>
      </p:sp>
      <p:sp>
        <p:nvSpPr>
          <p:cNvPr id="19" name="Полилиния 18"/>
          <p:cNvSpPr>
            <a:spLocks noChangeArrowheads="1"/>
          </p:cNvSpPr>
          <p:nvPr/>
        </p:nvSpPr>
        <p:spPr bwMode="auto">
          <a:xfrm>
            <a:off x="4391025" y="1608138"/>
            <a:ext cx="1076325" cy="449262"/>
          </a:xfrm>
          <a:custGeom>
            <a:avLst/>
            <a:gdLst>
              <a:gd name="T0" fmla="*/ 1076325 w 1076325"/>
              <a:gd name="T1" fmla="*/ 39687 h 449262"/>
              <a:gd name="T2" fmla="*/ 257175 w 1076325"/>
              <a:gd name="T3" fmla="*/ 68262 h 449262"/>
              <a:gd name="T4" fmla="*/ 0 w 1076325"/>
              <a:gd name="T5" fmla="*/ 449262 h 449262"/>
              <a:gd name="T6" fmla="*/ 0 60000 65536"/>
              <a:gd name="T7" fmla="*/ 0 60000 65536"/>
              <a:gd name="T8" fmla="*/ 0 60000 65536"/>
              <a:gd name="T9" fmla="*/ 0 w 1076325"/>
              <a:gd name="T10" fmla="*/ 0 h 449262"/>
              <a:gd name="T11" fmla="*/ 1076325 w 1076325"/>
              <a:gd name="T12" fmla="*/ 449262 h 44926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76325" h="449262">
                <a:moveTo>
                  <a:pt x="1076325" y="39687"/>
                </a:moveTo>
                <a:cubicBezTo>
                  <a:pt x="756444" y="19843"/>
                  <a:pt x="436563" y="0"/>
                  <a:pt x="257175" y="68262"/>
                </a:cubicBezTo>
                <a:cubicBezTo>
                  <a:pt x="77788" y="136525"/>
                  <a:pt x="38894" y="292893"/>
                  <a:pt x="0" y="449262"/>
                </a:cubicBezTo>
              </a:path>
            </a:pathLst>
          </a:custGeom>
          <a:noFill/>
          <a:ln w="12700" algn="ctr">
            <a:solidFill>
              <a:srgbClr val="CC00CC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0" name="Прямоугольник 6"/>
          <p:cNvSpPr>
            <a:spLocks noChangeArrowheads="1"/>
          </p:cNvSpPr>
          <p:nvPr/>
        </p:nvSpPr>
        <p:spPr bwMode="auto">
          <a:xfrm>
            <a:off x="4865688" y="2736850"/>
            <a:ext cx="43402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(Динамо 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| 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Спартак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)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&amp; 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Рубин 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 = 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1 + 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2 + 3 = 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43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0</a:t>
            </a:r>
          </a:p>
        </p:txBody>
      </p:sp>
      <p:sp>
        <p:nvSpPr>
          <p:cNvPr id="23" name="Полилиния 22"/>
          <p:cNvSpPr>
            <a:spLocks noChangeArrowheads="1"/>
          </p:cNvSpPr>
          <p:nvPr/>
        </p:nvSpPr>
        <p:spPr bwMode="auto">
          <a:xfrm>
            <a:off x="4324350" y="2486025"/>
            <a:ext cx="647700" cy="571500"/>
          </a:xfrm>
          <a:custGeom>
            <a:avLst/>
            <a:gdLst>
              <a:gd name="T0" fmla="*/ 1105482 w 600075"/>
              <a:gd name="T1" fmla="*/ 363760 h 609600"/>
              <a:gd name="T2" fmla="*/ 263211 w 600075"/>
              <a:gd name="T3" fmla="*/ 233035 h 609600"/>
              <a:gd name="T4" fmla="*/ 0 w 600075"/>
              <a:gd name="T5" fmla="*/ 0 h 609600"/>
              <a:gd name="T6" fmla="*/ 0 60000 65536"/>
              <a:gd name="T7" fmla="*/ 0 60000 65536"/>
              <a:gd name="T8" fmla="*/ 0 60000 65536"/>
              <a:gd name="T9" fmla="*/ 0 w 600075"/>
              <a:gd name="T10" fmla="*/ 0 h 609600"/>
              <a:gd name="T11" fmla="*/ 600075 w 600075"/>
              <a:gd name="T12" fmla="*/ 609600 h 609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00075" h="609600">
                <a:moveTo>
                  <a:pt x="600075" y="609600"/>
                </a:moveTo>
                <a:cubicBezTo>
                  <a:pt x="421481" y="550862"/>
                  <a:pt x="242888" y="492125"/>
                  <a:pt x="142875" y="390525"/>
                </a:cubicBezTo>
                <a:cubicBezTo>
                  <a:pt x="42863" y="288925"/>
                  <a:pt x="21431" y="144462"/>
                  <a:pt x="0" y="0"/>
                </a:cubicBezTo>
              </a:path>
            </a:pathLst>
          </a:custGeom>
          <a:noFill/>
          <a:ln w="12700" algn="ctr">
            <a:solidFill>
              <a:srgbClr val="008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4" name="Прямоугольник 6"/>
          <p:cNvSpPr>
            <a:spLocks noChangeArrowheads="1"/>
          </p:cNvSpPr>
          <p:nvPr/>
        </p:nvSpPr>
        <p:spPr bwMode="auto">
          <a:xfrm>
            <a:off x="550863" y="3841750"/>
            <a:ext cx="47926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ourier New" pitchFamily="49" charset="0"/>
                <a:cs typeface="Courier New" pitchFamily="49" charset="0"/>
              </a:rPr>
              <a:t>Динамо </a:t>
            </a:r>
            <a:r>
              <a:rPr lang="en-US" sz="2400" b="1">
                <a:latin typeface="Courier New" pitchFamily="49" charset="0"/>
                <a:cs typeface="Courier New" pitchFamily="49" charset="0"/>
              </a:rPr>
              <a:t>&amp; </a:t>
            </a:r>
            <a:r>
              <a:rPr lang="ru-RU" sz="2400" b="1">
                <a:latin typeface="Courier New" pitchFamily="49" charset="0"/>
                <a:cs typeface="Courier New" pitchFamily="49" charset="0"/>
              </a:rPr>
              <a:t>Спартак </a:t>
            </a:r>
            <a:r>
              <a:rPr lang="en-US" sz="2400" b="1">
                <a:latin typeface="Courier New" pitchFamily="49" charset="0"/>
                <a:cs typeface="Courier New" pitchFamily="49" charset="0"/>
              </a:rPr>
              <a:t>&amp; </a:t>
            </a:r>
            <a:r>
              <a:rPr lang="ru-RU" sz="2400" b="1">
                <a:latin typeface="Courier New" pitchFamily="49" charset="0"/>
                <a:cs typeface="Courier New" pitchFamily="49" charset="0"/>
              </a:rPr>
              <a:t>Рубин </a:t>
            </a:r>
          </a:p>
          <a:p>
            <a:r>
              <a:rPr lang="ru-RU" sz="2400" b="1">
                <a:latin typeface="Courier New" pitchFamily="49" charset="0"/>
                <a:cs typeface="Courier New" pitchFamily="49" charset="0"/>
              </a:rPr>
              <a:t>   = 2 </a:t>
            </a:r>
            <a:endParaRPr lang="en-US" sz="2400" b="1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>
                <a:latin typeface="Courier New" pitchFamily="49" charset="0"/>
                <a:cs typeface="Courier New" pitchFamily="49" charset="0"/>
              </a:rPr>
              <a:t>   </a:t>
            </a:r>
            <a:r>
              <a:rPr lang="ru-RU" sz="2400" b="1">
                <a:latin typeface="Courier New" pitchFamily="49" charset="0"/>
                <a:cs typeface="Courier New" pitchFamily="49" charset="0"/>
              </a:rPr>
              <a:t>= </a:t>
            </a:r>
            <a:r>
              <a:rPr lang="en-US" sz="2400" b="1">
                <a:latin typeface="Courier New" pitchFamily="49" charset="0"/>
                <a:cs typeface="Courier New" pitchFamily="49" charset="0"/>
              </a:rPr>
              <a:t>(320 + 280) – 43</a:t>
            </a:r>
            <a:r>
              <a:rPr lang="ru-RU" sz="2400" b="1">
                <a:latin typeface="Courier New" pitchFamily="49" charset="0"/>
                <a:cs typeface="Courier New" pitchFamily="49" charset="0"/>
              </a:rPr>
              <a:t>0</a:t>
            </a:r>
            <a:r>
              <a:rPr lang="en-US" sz="2400" b="1">
                <a:latin typeface="Courier New" pitchFamily="49" charset="0"/>
                <a:cs typeface="Courier New" pitchFamily="49" charset="0"/>
              </a:rPr>
              <a:t> =</a:t>
            </a:r>
            <a:endParaRPr lang="ru-RU" sz="2400" b="1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5" name="Прямоугольник 24"/>
          <p:cNvSpPr/>
          <p:nvPr/>
        </p:nvSpPr>
        <p:spPr bwMode="auto">
          <a:xfrm>
            <a:off x="5089525" y="4494213"/>
            <a:ext cx="858838" cy="550862"/>
          </a:xfrm>
          <a:prstGeom prst="rect">
            <a:avLst/>
          </a:prstGeom>
          <a:solidFill>
            <a:srgbClr val="66FF66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sz="2800" b="1"/>
              <a:t>170</a:t>
            </a:r>
            <a:endParaRPr lang="ru-RU" sz="2800" b="1"/>
          </a:p>
        </p:txBody>
      </p:sp>
      <p:sp>
        <p:nvSpPr>
          <p:cNvPr id="26" name="Полилиния 25"/>
          <p:cNvSpPr>
            <a:spLocks noChangeArrowheads="1"/>
          </p:cNvSpPr>
          <p:nvPr/>
        </p:nvSpPr>
        <p:spPr bwMode="auto">
          <a:xfrm>
            <a:off x="2314575" y="2343150"/>
            <a:ext cx="1820863" cy="1590675"/>
          </a:xfrm>
          <a:custGeom>
            <a:avLst/>
            <a:gdLst>
              <a:gd name="T0" fmla="*/ 0 w 1820862"/>
              <a:gd name="T1" fmla="*/ 1590675 h 1590675"/>
              <a:gd name="T2" fmla="*/ 1533532 w 1820862"/>
              <a:gd name="T3" fmla="*/ 571500 h 1590675"/>
              <a:gd name="T4" fmla="*/ 1724032 w 1820862"/>
              <a:gd name="T5" fmla="*/ 0 h 1590675"/>
              <a:gd name="T6" fmla="*/ 0 60000 65536"/>
              <a:gd name="T7" fmla="*/ 0 60000 65536"/>
              <a:gd name="T8" fmla="*/ 0 60000 65536"/>
              <a:gd name="T9" fmla="*/ 0 w 1820862"/>
              <a:gd name="T10" fmla="*/ 0 h 1590675"/>
              <a:gd name="T11" fmla="*/ 1820862 w 1820862"/>
              <a:gd name="T12" fmla="*/ 1590675 h 159067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0862" h="1590675">
                <a:moveTo>
                  <a:pt x="0" y="1590675"/>
                </a:moveTo>
                <a:cubicBezTo>
                  <a:pt x="623094" y="1213643"/>
                  <a:pt x="1246188" y="836612"/>
                  <a:pt x="1533525" y="571500"/>
                </a:cubicBezTo>
                <a:cubicBezTo>
                  <a:pt x="1820862" y="306388"/>
                  <a:pt x="1724025" y="0"/>
                  <a:pt x="1724025" y="0"/>
                </a:cubicBezTo>
              </a:path>
            </a:pathLst>
          </a:custGeom>
          <a:noFill/>
          <a:ln w="12700" algn="ctr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0959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8" name="Заголовок 10"/>
          <p:cNvSpPr txBox="1">
            <a:spLocks/>
          </p:cNvSpPr>
          <p:nvPr/>
        </p:nvSpPr>
        <p:spPr>
          <a:xfrm>
            <a:off x="768350" y="3270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Решение задачи</a:t>
            </a:r>
          </a:p>
        </p:txBody>
      </p:sp>
      <p:sp>
        <p:nvSpPr>
          <p:cNvPr id="29" name="Управляющая кнопка: домой 28">
            <a:hlinkClick r:id="rId2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21" grpId="0" animBg="1"/>
      <p:bldP spid="21" grpId="1" animBg="1"/>
      <p:bldP spid="10" grpId="0" animBg="1"/>
      <p:bldP spid="10" grpId="1" animBg="1"/>
      <p:bldP spid="22" grpId="0" animBg="1"/>
      <p:bldP spid="16" grpId="0" build="p"/>
      <p:bldP spid="17" grpId="0" animBg="1"/>
      <p:bldP spid="17" grpId="1" animBg="1"/>
      <p:bldP spid="18" grpId="0" build="p"/>
      <p:bldP spid="19" grpId="0" animBg="1"/>
      <p:bldP spid="19" grpId="1" animBg="1"/>
      <p:bldP spid="20" grpId="0" build="p"/>
      <p:bldP spid="23" grpId="0" animBg="1"/>
      <p:bldP spid="23" grpId="1" animBg="1"/>
      <p:bldP spid="24" grpId="0" build="p"/>
      <p:bldP spid="25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auto">
          <a:xfrm>
            <a:off x="5275263" y="5381625"/>
            <a:ext cx="568325" cy="361950"/>
          </a:xfrm>
          <a:prstGeom prst="rect">
            <a:avLst/>
          </a:prstGeom>
          <a:solidFill>
            <a:srgbClr val="FFFF99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endParaRPr lang="ru-RU" sz="2800" b="1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5464175" y="3128963"/>
            <a:ext cx="858838" cy="650875"/>
          </a:xfrm>
          <a:prstGeom prst="rect">
            <a:avLst/>
          </a:prstGeom>
          <a:solidFill>
            <a:srgbClr val="FFFF99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endParaRPr lang="ru-RU" sz="2800" b="1"/>
          </a:p>
        </p:txBody>
      </p:sp>
      <p:sp>
        <p:nvSpPr>
          <p:cNvPr id="110596" name="Rectangle 1"/>
          <p:cNvSpPr>
            <a:spLocks noChangeArrowheads="1"/>
          </p:cNvSpPr>
          <p:nvPr/>
        </p:nvSpPr>
        <p:spPr bwMode="auto">
          <a:xfrm>
            <a:off x="388938" y="804863"/>
            <a:ext cx="8405812" cy="57864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eaLnBrk="0" hangingPunct="0"/>
            <a:r>
              <a:rPr lang="ru-RU" sz="2400" i="1">
                <a:ea typeface="Calibri" pitchFamily="34" charset="0"/>
                <a:cs typeface="Times New Roman" pitchFamily="18" charset="0"/>
              </a:rPr>
              <a:t>Некоторый сегмент сети Интернет состоит из 1000 сайтов. Поисковый сервер в автоматическом режиме составил таблицу ключевых слов для сайтов этого сегмента. Вот ее фрагмент:</a:t>
            </a:r>
          </a:p>
          <a:p>
            <a:pPr eaLnBrk="0" hangingPunct="0"/>
            <a:endParaRPr lang="ru-RU" sz="2400" i="1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 i="1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ru-RU" sz="2400" i="1">
                <a:ea typeface="Calibri" pitchFamily="34" charset="0"/>
                <a:cs typeface="Times New Roman" pitchFamily="18" charset="0"/>
              </a:rPr>
              <a:t>Сколько сайтов будет найдено по запросу </a:t>
            </a:r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    (принтер | сканер) &amp; монитор</a:t>
            </a:r>
            <a:endParaRPr lang="ru-RU" sz="24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sz="2400" i="1">
                <a:ea typeface="Calibri" pitchFamily="34" charset="0"/>
                <a:cs typeface="Times New Roman" pitchFamily="18" charset="0"/>
              </a:rPr>
              <a:t>если  по трем следующим запросам найдено:</a:t>
            </a:r>
          </a:p>
          <a:p>
            <a:pPr eaLnBrk="0" hangingPunct="0"/>
            <a:r>
              <a:rPr lang="ru-RU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принтер | сканер</a:t>
            </a:r>
            <a:r>
              <a:rPr lang="ru-RU" sz="2400" i="1">
                <a:ea typeface="Calibri" pitchFamily="34" charset="0"/>
                <a:cs typeface="Times New Roman" pitchFamily="18" charset="0"/>
              </a:rPr>
              <a:t> 	– 450 сайтов, </a:t>
            </a:r>
          </a:p>
          <a:p>
            <a:pPr eaLnBrk="0" hangingPunct="0"/>
            <a:r>
              <a:rPr lang="ru-RU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принтер &amp; монитор</a:t>
            </a:r>
            <a:r>
              <a:rPr lang="ru-RU" sz="2400" i="1">
                <a:ea typeface="Calibri" pitchFamily="34" charset="0"/>
                <a:cs typeface="Times New Roman" pitchFamily="18" charset="0"/>
              </a:rPr>
              <a:t> 	– 40 сайтов</a:t>
            </a:r>
          </a:p>
          <a:p>
            <a:pPr eaLnBrk="0" hangingPunct="0"/>
            <a:r>
              <a:rPr lang="ru-RU" sz="2400" b="1">
                <a:latin typeface="Courier New" pitchFamily="49" charset="0"/>
                <a:ea typeface="Calibri" pitchFamily="34" charset="0"/>
                <a:cs typeface="Times New Roman" pitchFamily="18" charset="0"/>
              </a:rPr>
              <a:t>сканер &amp; монитор</a:t>
            </a:r>
            <a:r>
              <a:rPr lang="ru-RU" sz="2400" i="1">
                <a:ea typeface="Calibri" pitchFamily="34" charset="0"/>
                <a:cs typeface="Times New Roman" pitchFamily="18" charset="0"/>
              </a:rPr>
              <a:t> 	– 50 сайтов.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168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7848C5-1D6A-472D-B806-4EB2EDCCF28E}" type="slidenum">
              <a:rPr lang="ru-RU"/>
              <a:pPr>
                <a:defRPr/>
              </a:pPr>
              <a:t>25</a:t>
            </a:fld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322388" y="2395538"/>
          <a:ext cx="6877050" cy="1752600"/>
        </p:xfrm>
        <a:graphic>
          <a:graphicData uri="http://schemas.openxmlformats.org/drawingml/2006/table">
            <a:tbl>
              <a:tblPr/>
              <a:tblGrid>
                <a:gridCol w="2239962"/>
                <a:gridCol w="4637088"/>
              </a:tblGrid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Ключевое слово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Количество сайтов, для которых данное слово является ключевым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сканер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200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принтер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250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монитор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450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061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Заголовок 10"/>
          <p:cNvSpPr txBox="1">
            <a:spLocks/>
          </p:cNvSpPr>
          <p:nvPr/>
        </p:nvSpPr>
        <p:spPr>
          <a:xfrm>
            <a:off x="768350" y="3270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Задача</a:t>
            </a:r>
          </a:p>
        </p:txBody>
      </p:sp>
      <p:sp>
        <p:nvSpPr>
          <p:cNvPr id="12" name="Управляющая кнопка: домой 11">
            <a:hlinkClick r:id="rId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олилиния 28"/>
          <p:cNvSpPr>
            <a:spLocks noChangeArrowheads="1"/>
          </p:cNvSpPr>
          <p:nvPr/>
        </p:nvSpPr>
        <p:spPr bwMode="auto">
          <a:xfrm>
            <a:off x="1630363" y="5003800"/>
            <a:ext cx="931862" cy="731838"/>
          </a:xfrm>
          <a:custGeom>
            <a:avLst/>
            <a:gdLst>
              <a:gd name="T0" fmla="*/ 939829 w 931069"/>
              <a:gd name="T1" fmla="*/ 0 h 732632"/>
              <a:gd name="T2" fmla="*/ 0 w 931069"/>
              <a:gd name="T3" fmla="*/ 632963 h 732632"/>
              <a:gd name="T4" fmla="*/ 694658 w 931069"/>
              <a:gd name="T5" fmla="*/ 489427 h 732632"/>
              <a:gd name="T6" fmla="*/ 939829 w 931069"/>
              <a:gd name="T7" fmla="*/ 0 h 732632"/>
              <a:gd name="T8" fmla="*/ 0 60000 65536"/>
              <a:gd name="T9" fmla="*/ 0 60000 65536"/>
              <a:gd name="T10" fmla="*/ 0 60000 65536"/>
              <a:gd name="T11" fmla="*/ 0 60000 65536"/>
              <a:gd name="T12" fmla="*/ 0 w 931069"/>
              <a:gd name="T13" fmla="*/ 0 h 732632"/>
              <a:gd name="T14" fmla="*/ 931069 w 931069"/>
              <a:gd name="T15" fmla="*/ 732632 h 7326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31069" h="732632">
                <a:moveTo>
                  <a:pt x="931069" y="0"/>
                </a:moveTo>
                <a:cubicBezTo>
                  <a:pt x="465138" y="74216"/>
                  <a:pt x="61913" y="298451"/>
                  <a:pt x="0" y="640557"/>
                </a:cubicBezTo>
                <a:cubicBezTo>
                  <a:pt x="338138" y="732632"/>
                  <a:pt x="533401" y="602457"/>
                  <a:pt x="688182" y="495301"/>
                </a:cubicBezTo>
                <a:cubicBezTo>
                  <a:pt x="828676" y="404814"/>
                  <a:pt x="892175" y="249634"/>
                  <a:pt x="931069" y="0"/>
                </a:cubicBezTo>
                <a:close/>
              </a:path>
            </a:pathLst>
          </a:custGeom>
          <a:solidFill>
            <a:srgbClr val="33CC33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30" name="Полилиния 29"/>
          <p:cNvSpPr>
            <a:spLocks noChangeArrowheads="1"/>
          </p:cNvSpPr>
          <p:nvPr/>
        </p:nvSpPr>
        <p:spPr bwMode="auto">
          <a:xfrm rot="3936964">
            <a:off x="3252787" y="4922838"/>
            <a:ext cx="995363" cy="808038"/>
          </a:xfrm>
          <a:custGeom>
            <a:avLst/>
            <a:gdLst>
              <a:gd name="T0" fmla="*/ 960673 w 996485"/>
              <a:gd name="T1" fmla="*/ 75060 h 807757"/>
              <a:gd name="T2" fmla="*/ 0 w 996485"/>
              <a:gd name="T3" fmla="*/ 717523 h 807757"/>
              <a:gd name="T4" fmla="*/ 668285 w 996485"/>
              <a:gd name="T5" fmla="*/ 632061 h 807757"/>
              <a:gd name="T6" fmla="*/ 960673 w 996485"/>
              <a:gd name="T7" fmla="*/ 75060 h 807757"/>
              <a:gd name="T8" fmla="*/ 0 60000 65536"/>
              <a:gd name="T9" fmla="*/ 0 60000 65536"/>
              <a:gd name="T10" fmla="*/ 0 60000 65536"/>
              <a:gd name="T11" fmla="*/ 0 60000 65536"/>
              <a:gd name="T12" fmla="*/ 0 w 996485"/>
              <a:gd name="T13" fmla="*/ 0 h 807757"/>
              <a:gd name="T14" fmla="*/ 996485 w 996485"/>
              <a:gd name="T15" fmla="*/ 807757 h 8077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96485" h="807757">
                <a:moveTo>
                  <a:pt x="972652" y="74774"/>
                </a:moveTo>
                <a:cubicBezTo>
                  <a:pt x="697135" y="0"/>
                  <a:pt x="271674" y="255987"/>
                  <a:pt x="0" y="714783"/>
                </a:cubicBezTo>
                <a:cubicBezTo>
                  <a:pt x="230537" y="807757"/>
                  <a:pt x="521836" y="736803"/>
                  <a:pt x="676617" y="629647"/>
                </a:cubicBezTo>
                <a:cubicBezTo>
                  <a:pt x="817111" y="539160"/>
                  <a:pt x="996485" y="247916"/>
                  <a:pt x="972652" y="74774"/>
                </a:cubicBezTo>
                <a:close/>
              </a:path>
            </a:pathLst>
          </a:custGeom>
          <a:solidFill>
            <a:srgbClr val="FF99FF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72709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09FBBE-380B-4665-A366-9ED79F486BF5}" type="slidenum">
              <a:rPr lang="ru-RU"/>
              <a:pPr>
                <a:defRPr/>
              </a:pPr>
              <a:t>26</a:t>
            </a:fld>
            <a:endParaRPr lang="ru-RU"/>
          </a:p>
        </p:txBody>
      </p:sp>
      <p:sp>
        <p:nvSpPr>
          <p:cNvPr id="9" name="Овал 8"/>
          <p:cNvSpPr>
            <a:spLocks noChangeArrowheads="1"/>
          </p:cNvSpPr>
          <p:nvPr/>
        </p:nvSpPr>
        <p:spPr bwMode="auto">
          <a:xfrm>
            <a:off x="766763" y="2133600"/>
            <a:ext cx="1052512" cy="1052513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" name="Овал 9"/>
          <p:cNvSpPr>
            <a:spLocks noChangeArrowheads="1"/>
          </p:cNvSpPr>
          <p:nvPr/>
        </p:nvSpPr>
        <p:spPr bwMode="auto">
          <a:xfrm>
            <a:off x="1589088" y="2133600"/>
            <a:ext cx="1052512" cy="1052513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244475" y="1717675"/>
            <a:ext cx="1292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А (сканер)</a:t>
            </a:r>
            <a:endParaRPr lang="ru-RU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890713" y="1728788"/>
            <a:ext cx="15144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/>
              <a:t>B</a:t>
            </a:r>
            <a:r>
              <a:rPr lang="ru-RU" i="1"/>
              <a:t> (принтер)</a:t>
            </a: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221163" y="2243138"/>
            <a:ext cx="4065587" cy="674687"/>
          </a:xfrm>
          <a:prstGeom prst="rect">
            <a:avLst/>
          </a:prstGeo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144000" tIns="72000" rIns="144000" bIns="108000">
            <a:spAutoFit/>
          </a:bodyPr>
          <a:lstStyle/>
          <a:p>
            <a:pPr>
              <a:defRPr/>
            </a:pPr>
            <a:r>
              <a:rPr lang="en-US" sz="3200" i="1"/>
              <a:t>N</a:t>
            </a:r>
            <a:r>
              <a:rPr lang="en-US" sz="3200" i="1" baseline="-25000"/>
              <a:t>A|B </a:t>
            </a:r>
            <a:r>
              <a:rPr lang="en-US" sz="3200" i="1"/>
              <a:t>= N</a:t>
            </a:r>
            <a:r>
              <a:rPr lang="en-US" sz="3200" i="1" baseline="-25000"/>
              <a:t>A</a:t>
            </a:r>
            <a:r>
              <a:rPr lang="en-US" sz="3200" i="1"/>
              <a:t>+ N</a:t>
            </a:r>
            <a:r>
              <a:rPr lang="en-US" sz="3200" i="1" baseline="-25000"/>
              <a:t>B</a:t>
            </a:r>
            <a:r>
              <a:rPr lang="en-US" sz="3200" i="1"/>
              <a:t> – N</a:t>
            </a:r>
            <a:r>
              <a:rPr lang="en-US" sz="3200" i="1" baseline="-25000"/>
              <a:t>A&amp;B</a:t>
            </a:r>
            <a:endParaRPr lang="ru-RU" sz="3200"/>
          </a:p>
        </p:txBody>
      </p:sp>
      <p:sp>
        <p:nvSpPr>
          <p:cNvPr id="16" name="Скругленная прямоугольная выноска 15"/>
          <p:cNvSpPr/>
          <p:nvPr/>
        </p:nvSpPr>
        <p:spPr bwMode="auto">
          <a:xfrm>
            <a:off x="4527550" y="1530350"/>
            <a:ext cx="3306763" cy="495300"/>
          </a:xfrm>
          <a:prstGeom prst="wedgeRoundRectCallout">
            <a:avLst>
              <a:gd name="adj1" fmla="val -37697"/>
              <a:gd name="adj2" fmla="val 150204"/>
              <a:gd name="adj3" fmla="val 16667"/>
            </a:avLst>
          </a:prstGeom>
          <a:solidFill>
            <a:srgbClr val="E6E6FF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принтер | сканер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3732213" y="1555750"/>
            <a:ext cx="784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i="1">
                <a:ea typeface="Calibri" pitchFamily="34" charset="0"/>
                <a:cs typeface="Times New Roman" pitchFamily="18" charset="0"/>
              </a:rPr>
              <a:t>450 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8" name="Скругленная прямоугольная выноска 17"/>
          <p:cNvSpPr/>
          <p:nvPr/>
        </p:nvSpPr>
        <p:spPr bwMode="auto">
          <a:xfrm>
            <a:off x="3324225" y="3143250"/>
            <a:ext cx="1738313" cy="495300"/>
          </a:xfrm>
          <a:prstGeom prst="wedgeRoundRectCallout">
            <a:avLst>
              <a:gd name="adj1" fmla="val 82643"/>
              <a:gd name="adj2" fmla="val -115006"/>
              <a:gd name="adj3" fmla="val 16667"/>
            </a:avLst>
          </a:prstGeom>
          <a:solidFill>
            <a:srgbClr val="E6E6FF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сканер</a:t>
            </a:r>
          </a:p>
        </p:txBody>
      </p:sp>
      <p:sp>
        <p:nvSpPr>
          <p:cNvPr id="19" name="Скругленная прямоугольная выноска 18"/>
          <p:cNvSpPr/>
          <p:nvPr/>
        </p:nvSpPr>
        <p:spPr bwMode="auto">
          <a:xfrm>
            <a:off x="5926138" y="3155950"/>
            <a:ext cx="1771650" cy="495300"/>
          </a:xfrm>
          <a:prstGeom prst="wedgeRoundRectCallout">
            <a:avLst>
              <a:gd name="adj1" fmla="val -11150"/>
              <a:gd name="adj2" fmla="val -124679"/>
              <a:gd name="adj3" fmla="val 16667"/>
            </a:avLst>
          </a:prstGeom>
          <a:solidFill>
            <a:srgbClr val="E6E6FF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принтер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5065713" y="3181350"/>
            <a:ext cx="698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>
                <a:ea typeface="Calibri" pitchFamily="34" charset="0"/>
                <a:cs typeface="Times New Roman" pitchFamily="18" charset="0"/>
              </a:rPr>
              <a:t>2</a:t>
            </a:r>
            <a:r>
              <a:rPr lang="ru-RU" sz="2400" i="1">
                <a:ea typeface="Calibri" pitchFamily="34" charset="0"/>
                <a:cs typeface="Times New Roman" pitchFamily="18" charset="0"/>
              </a:rPr>
              <a:t>0</a:t>
            </a:r>
            <a:r>
              <a:rPr lang="en-US" sz="2400" i="1">
                <a:ea typeface="Calibri" pitchFamily="34" charset="0"/>
                <a:cs typeface="Times New Roman" pitchFamily="18" charset="0"/>
              </a:rPr>
              <a:t>0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7685088" y="3194050"/>
            <a:ext cx="698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>
                <a:ea typeface="Calibri" pitchFamily="34" charset="0"/>
                <a:cs typeface="Times New Roman" pitchFamily="18" charset="0"/>
              </a:rPr>
              <a:t>250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" name="Скругленная прямоугольная выноска 21"/>
          <p:cNvSpPr/>
          <p:nvPr/>
        </p:nvSpPr>
        <p:spPr bwMode="auto">
          <a:xfrm>
            <a:off x="8428038" y="1908175"/>
            <a:ext cx="552450" cy="496888"/>
          </a:xfrm>
          <a:prstGeom prst="wedgeRoundRectCallout">
            <a:avLst>
              <a:gd name="adj1" fmla="val -137651"/>
              <a:gd name="adj2" fmla="val 77581"/>
              <a:gd name="adj3" fmla="val 16667"/>
            </a:avLst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0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3" name="Овал 22"/>
          <p:cNvSpPr>
            <a:spLocks noChangeArrowheads="1"/>
          </p:cNvSpPr>
          <p:nvPr/>
        </p:nvSpPr>
        <p:spPr bwMode="auto">
          <a:xfrm>
            <a:off x="1125538" y="4238625"/>
            <a:ext cx="143827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4" name="Овал 23"/>
          <p:cNvSpPr>
            <a:spLocks noChangeArrowheads="1"/>
          </p:cNvSpPr>
          <p:nvPr/>
        </p:nvSpPr>
        <p:spPr bwMode="auto">
          <a:xfrm>
            <a:off x="3257550" y="4238625"/>
            <a:ext cx="143827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244475" y="4059238"/>
            <a:ext cx="1085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200" i="1"/>
              <a:t>сканер</a:t>
            </a:r>
            <a:endParaRPr lang="ru-RU" sz="2200"/>
          </a:p>
        </p:txBody>
      </p:sp>
      <p:sp>
        <p:nvSpPr>
          <p:cNvPr id="26" name="Прямоугольник 25"/>
          <p:cNvSpPr>
            <a:spLocks noChangeArrowheads="1"/>
          </p:cNvSpPr>
          <p:nvPr/>
        </p:nvSpPr>
        <p:spPr bwMode="auto">
          <a:xfrm>
            <a:off x="4389438" y="4008438"/>
            <a:ext cx="13589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200" i="1"/>
              <a:t>принтер</a:t>
            </a:r>
            <a:endParaRPr lang="ru-RU" sz="2200"/>
          </a:p>
        </p:txBody>
      </p:sp>
      <p:sp>
        <p:nvSpPr>
          <p:cNvPr id="27" name="Овал 26"/>
          <p:cNvSpPr>
            <a:spLocks noChangeArrowheads="1"/>
          </p:cNvSpPr>
          <p:nvPr/>
        </p:nvSpPr>
        <p:spPr bwMode="auto">
          <a:xfrm>
            <a:off x="1631950" y="4972050"/>
            <a:ext cx="2613025" cy="1438275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" name="Прямоугольник 27"/>
          <p:cNvSpPr>
            <a:spLocks noChangeArrowheads="1"/>
          </p:cNvSpPr>
          <p:nvPr/>
        </p:nvSpPr>
        <p:spPr bwMode="auto">
          <a:xfrm>
            <a:off x="4149725" y="6049963"/>
            <a:ext cx="1393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200" i="1"/>
              <a:t>монитор</a:t>
            </a:r>
            <a:endParaRPr lang="ru-RU" sz="2200"/>
          </a:p>
        </p:txBody>
      </p:sp>
      <p:sp>
        <p:nvSpPr>
          <p:cNvPr id="31" name="Прямоугольник 30"/>
          <p:cNvSpPr/>
          <p:nvPr/>
        </p:nvSpPr>
        <p:spPr bwMode="auto">
          <a:xfrm>
            <a:off x="8024813" y="5948363"/>
            <a:ext cx="858837" cy="550862"/>
          </a:xfrm>
          <a:prstGeom prst="rect">
            <a:avLst/>
          </a:prstGeom>
          <a:solidFill>
            <a:srgbClr val="66FF66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800" b="1" dirty="0"/>
              <a:t>90</a:t>
            </a:r>
          </a:p>
        </p:txBody>
      </p:sp>
      <p:sp>
        <p:nvSpPr>
          <p:cNvPr id="32" name="Прямоугольник 31"/>
          <p:cNvSpPr>
            <a:spLocks noChangeArrowheads="1"/>
          </p:cNvSpPr>
          <p:nvPr/>
        </p:nvSpPr>
        <p:spPr bwMode="auto">
          <a:xfrm>
            <a:off x="6364288" y="5962650"/>
            <a:ext cx="17033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>
                <a:ea typeface="Calibri" pitchFamily="34" charset="0"/>
                <a:cs typeface="Times New Roman" pitchFamily="18" charset="0"/>
              </a:rPr>
              <a:t>40 + 50 =</a:t>
            </a:r>
            <a:endParaRPr lang="ru-RU" sz="28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>
            <a:spLocks noChangeArrowheads="1"/>
          </p:cNvSpPr>
          <p:nvPr/>
        </p:nvSpPr>
        <p:spPr bwMode="auto">
          <a:xfrm>
            <a:off x="4914900" y="4514850"/>
            <a:ext cx="40005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2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принтер &amp; монитор = 40</a:t>
            </a:r>
            <a:r>
              <a:rPr lang="ru-RU" sz="2200" i="1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 </a:t>
            </a:r>
            <a:endParaRPr lang="ru-RU" sz="22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>
            <a:spLocks noChangeArrowheads="1"/>
          </p:cNvSpPr>
          <p:nvPr/>
        </p:nvSpPr>
        <p:spPr bwMode="auto">
          <a:xfrm>
            <a:off x="4914900" y="4946650"/>
            <a:ext cx="38306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2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сканер &amp; монитор = 50</a:t>
            </a:r>
            <a:r>
              <a:rPr lang="ru-RU" sz="2200" i="1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 </a:t>
            </a:r>
            <a:endParaRPr lang="ru-RU" sz="22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>
            <a:spLocks noChangeArrowheads="1"/>
          </p:cNvSpPr>
          <p:nvPr/>
        </p:nvSpPr>
        <p:spPr bwMode="auto">
          <a:xfrm>
            <a:off x="1789113" y="5162550"/>
            <a:ext cx="612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i="1">
                <a:ea typeface="Calibri" pitchFamily="34" charset="0"/>
                <a:cs typeface="Times New Roman" pitchFamily="18" charset="0"/>
              </a:rPr>
              <a:t>50 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>
            <a:spLocks noChangeArrowheads="1"/>
          </p:cNvSpPr>
          <p:nvPr/>
        </p:nvSpPr>
        <p:spPr bwMode="auto">
          <a:xfrm>
            <a:off x="3427413" y="5099050"/>
            <a:ext cx="612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i="1">
                <a:ea typeface="Calibri" pitchFamily="34" charset="0"/>
                <a:cs typeface="Times New Roman" pitchFamily="18" charset="0"/>
              </a:rPr>
              <a:t>40 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90525" y="914400"/>
            <a:ext cx="6083300" cy="461963"/>
          </a:xfrm>
          <a:prstGeom prst="rect">
            <a:avLst/>
          </a:prstGeo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(принтер | сканер) &amp; монитор = </a:t>
            </a:r>
            <a:r>
              <a:rPr lang="en-US" sz="2400" b="1">
                <a:solidFill>
                  <a:srgbClr val="000000"/>
                </a:solidFill>
                <a:latin typeface="Courier New" pitchFamily="49" charset="0"/>
                <a:ea typeface="Calibri" pitchFamily="34" charset="0"/>
                <a:cs typeface="Times New Roman" pitchFamily="18" charset="0"/>
              </a:rPr>
              <a:t>?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1646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9" name="Заголовок 10"/>
          <p:cNvSpPr txBox="1">
            <a:spLocks/>
          </p:cNvSpPr>
          <p:nvPr/>
        </p:nvSpPr>
        <p:spPr>
          <a:xfrm>
            <a:off x="768350" y="3270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Решение задачи</a:t>
            </a:r>
          </a:p>
        </p:txBody>
      </p:sp>
      <p:sp>
        <p:nvSpPr>
          <p:cNvPr id="40" name="Управляющая кнопка: домой 39">
            <a:hlinkClick r:id="rId2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9" grpId="0" animBg="1"/>
      <p:bldP spid="10" grpId="0" animBg="1"/>
      <p:bldP spid="11" grpId="0"/>
      <p:bldP spid="12" grpId="0"/>
      <p:bldP spid="13" grpId="0" animBg="1"/>
      <p:bldP spid="16" grpId="0" animBg="1"/>
      <p:bldP spid="17" grpId="0"/>
      <p:bldP spid="18" grpId="0" animBg="1"/>
      <p:bldP spid="19" grpId="0" animBg="1"/>
      <p:bldP spid="20" grpId="0"/>
      <p:bldP spid="21" grpId="0"/>
      <p:bldP spid="22" grpId="0" animBg="1"/>
      <p:bldP spid="23" grpId="0" animBg="1"/>
      <p:bldP spid="24" grpId="0" animBg="1"/>
      <p:bldP spid="25" grpId="0"/>
      <p:bldP spid="26" grpId="0"/>
      <p:bldP spid="27" grpId="0" animBg="1"/>
      <p:bldP spid="28" grpId="0"/>
      <p:bldP spid="31" grpId="0" animBg="1"/>
      <p:bldP spid="32" grpId="0"/>
      <p:bldP spid="33" grpId="0"/>
      <p:bldP spid="34" grpId="0"/>
      <p:bldP spid="35" grpId="0"/>
      <p:bldP spid="36" grpId="0"/>
      <p:bldP spid="3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2EFBE-54A5-4605-B732-7EB475A27FA0}" type="slidenum">
              <a:rPr lang="ru-RU"/>
              <a:pPr>
                <a:defRPr/>
              </a:pPr>
              <a:t>27</a:t>
            </a:fld>
            <a:endParaRPr lang="ru-RU"/>
          </a:p>
        </p:txBody>
      </p:sp>
      <p:sp>
        <p:nvSpPr>
          <p:cNvPr id="112643" name="Прямоугольник 4"/>
          <p:cNvSpPr>
            <a:spLocks noChangeArrowheads="1"/>
          </p:cNvSpPr>
          <p:nvPr/>
        </p:nvSpPr>
        <p:spPr bwMode="auto">
          <a:xfrm>
            <a:off x="411163" y="822325"/>
            <a:ext cx="818832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/>
              <a:t>Ниже приведены запросы и количество страниц, которые нашел поисковый сервер по этим запросам в некотором сегменте Интернета: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мезозой                                 500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кроманьонец                             600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неандерталец                            700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мезозой | кроманьонец                   800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мезозой | неандерталец                 1000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неандерталец &amp; (мезозой | кроманьонец)  200</a:t>
            </a:r>
          </a:p>
          <a:p>
            <a:endParaRPr lang="ru-RU" sz="2000"/>
          </a:p>
          <a:p>
            <a:r>
              <a:rPr lang="ru-RU" sz="2000"/>
              <a:t>Сколько страниц будет найдено по запросу</a:t>
            </a:r>
          </a:p>
          <a:p>
            <a:r>
              <a:rPr lang="ru-RU" sz="2000" b="1">
                <a:latin typeface="Courier New" pitchFamily="49" charset="0"/>
                <a:cs typeface="Courier New" pitchFamily="49" charset="0"/>
              </a:rPr>
              <a:t>  кроманьонец &amp; (мезозой | неандерталец)</a:t>
            </a:r>
          </a:p>
        </p:txBody>
      </p:sp>
      <p:sp>
        <p:nvSpPr>
          <p:cNvPr id="112644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Заголовок 10"/>
          <p:cNvSpPr txBox="1">
            <a:spLocks/>
          </p:cNvSpPr>
          <p:nvPr/>
        </p:nvSpPr>
        <p:spPr>
          <a:xfrm>
            <a:off x="768350" y="3270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Задача</a:t>
            </a: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19928E-B1BC-4430-8E8C-98C709D61350}" type="slidenum">
              <a:rPr lang="ru-RU"/>
              <a:pPr>
                <a:defRPr/>
              </a:pPr>
              <a:t>28</a:t>
            </a:fld>
            <a:endParaRPr lang="ru-RU"/>
          </a:p>
        </p:txBody>
      </p:sp>
      <p:sp>
        <p:nvSpPr>
          <p:cNvPr id="176132" name="Rectangle 4"/>
          <p:cNvSpPr>
            <a:spLocks noChangeArrowheads="1"/>
          </p:cNvSpPr>
          <p:nvPr/>
        </p:nvSpPr>
        <p:spPr bwMode="auto">
          <a:xfrm>
            <a:off x="358775" y="812800"/>
            <a:ext cx="8594725" cy="12684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/>
          <a:lstStyle/>
          <a:p>
            <a:pPr marL="182563" indent="-182563"/>
            <a:r>
              <a:rPr lang="ru-RU" sz="2000" b="1"/>
              <a:t>Задача 3. </a:t>
            </a:r>
            <a:r>
              <a:rPr lang="ru-RU" sz="2000"/>
              <a:t>Следующие два высказывания истинны:</a:t>
            </a:r>
          </a:p>
          <a:p>
            <a:pPr marL="800100" lvl="1" indent="-438150"/>
            <a:r>
              <a:rPr lang="ru-RU" sz="2000">
                <a:solidFill>
                  <a:schemeClr val="accent2"/>
                </a:solidFill>
              </a:rPr>
              <a:t>1. Неверно, что если корабль </a:t>
            </a:r>
            <a:r>
              <a:rPr lang="en-US" sz="2000" b="1">
                <a:solidFill>
                  <a:schemeClr val="accent2"/>
                </a:solidFill>
              </a:rPr>
              <a:t>A </a:t>
            </a:r>
            <a:r>
              <a:rPr lang="ru-RU" sz="2000">
                <a:solidFill>
                  <a:schemeClr val="accent2"/>
                </a:solidFill>
              </a:rPr>
              <a:t>вышел в море, то корабль </a:t>
            </a:r>
            <a:r>
              <a:rPr lang="en-US" sz="2000" b="1">
                <a:solidFill>
                  <a:schemeClr val="accent2"/>
                </a:solidFill>
              </a:rPr>
              <a:t>C</a:t>
            </a:r>
            <a:r>
              <a:rPr lang="ru-RU" sz="2000">
                <a:solidFill>
                  <a:schemeClr val="accent2"/>
                </a:solidFill>
              </a:rPr>
              <a:t> – нет.</a:t>
            </a:r>
          </a:p>
          <a:p>
            <a:pPr marL="800100" lvl="1" indent="-438150"/>
            <a:r>
              <a:rPr lang="ru-RU" sz="2000">
                <a:solidFill>
                  <a:schemeClr val="accent2"/>
                </a:solidFill>
              </a:rPr>
              <a:t>2. В море вышел корабль </a:t>
            </a:r>
            <a:r>
              <a:rPr lang="en-US" sz="2000" b="1">
                <a:solidFill>
                  <a:schemeClr val="accent2"/>
                </a:solidFill>
              </a:rPr>
              <a:t>B</a:t>
            </a:r>
            <a:r>
              <a:rPr lang="ru-RU" sz="2000">
                <a:solidFill>
                  <a:schemeClr val="accent2"/>
                </a:solidFill>
              </a:rPr>
              <a:t> или корабль </a:t>
            </a:r>
            <a:r>
              <a:rPr lang="en-US" sz="2000" b="1">
                <a:solidFill>
                  <a:schemeClr val="accent2"/>
                </a:solidFill>
              </a:rPr>
              <a:t>C</a:t>
            </a:r>
            <a:r>
              <a:rPr lang="ru-RU" sz="2000">
                <a:solidFill>
                  <a:schemeClr val="accent2"/>
                </a:solidFill>
              </a:rPr>
              <a:t>, но не оба вместе.</a:t>
            </a:r>
          </a:p>
          <a:p>
            <a:pPr marL="182563" indent="-182563"/>
            <a:r>
              <a:rPr lang="ru-RU" sz="2000"/>
              <a:t>Определить, какие корабли вышли в море. </a:t>
            </a:r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468313" y="2536825"/>
            <a:ext cx="5907087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/>
              <a:t>… если корабль </a:t>
            </a:r>
            <a:r>
              <a:rPr lang="en-US" b="1"/>
              <a:t>A </a:t>
            </a:r>
            <a:r>
              <a:rPr lang="ru-RU"/>
              <a:t>вышел в море, то корабль </a:t>
            </a:r>
            <a:r>
              <a:rPr lang="en-US" b="1"/>
              <a:t>C</a:t>
            </a:r>
            <a:r>
              <a:rPr lang="ru-RU"/>
              <a:t> – нет.</a:t>
            </a:r>
          </a:p>
        </p:txBody>
      </p:sp>
      <p:graphicFrame>
        <p:nvGraphicFramePr>
          <p:cNvPr id="176134" name="Object 6"/>
          <p:cNvGraphicFramePr>
            <a:graphicFrameLocks noChangeAspect="1"/>
          </p:cNvGraphicFramePr>
          <p:nvPr/>
        </p:nvGraphicFramePr>
        <p:xfrm>
          <a:off x="6805613" y="2435225"/>
          <a:ext cx="1471612" cy="447675"/>
        </p:xfrm>
        <a:graphic>
          <a:graphicData uri="http://schemas.openxmlformats.org/presentationml/2006/ole">
            <p:oleObj spid="_x0000_s12290" name="Формула" r:id="rId4" imgW="698400" imgH="215640" progId="Equation.3">
              <p:embed/>
            </p:oleObj>
          </a:graphicData>
        </a:graphic>
      </p:graphicFrame>
      <p:sp>
        <p:nvSpPr>
          <p:cNvPr id="176135" name="Rectangle 7"/>
          <p:cNvSpPr>
            <a:spLocks noChangeArrowheads="1"/>
          </p:cNvSpPr>
          <p:nvPr/>
        </p:nvSpPr>
        <p:spPr bwMode="auto">
          <a:xfrm>
            <a:off x="420688" y="3094038"/>
            <a:ext cx="5116512" cy="6413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263525" indent="-263525"/>
            <a:r>
              <a:rPr lang="ru-RU"/>
              <a:t>1. Неверно, что если корабль </a:t>
            </a:r>
            <a:r>
              <a:rPr lang="en-US" b="1"/>
              <a:t>A </a:t>
            </a:r>
            <a:r>
              <a:rPr lang="ru-RU"/>
              <a:t>вышел в море, то корабль </a:t>
            </a:r>
            <a:r>
              <a:rPr lang="en-US" b="1"/>
              <a:t>C</a:t>
            </a:r>
            <a:r>
              <a:rPr lang="ru-RU"/>
              <a:t> – нет.</a:t>
            </a:r>
          </a:p>
        </p:txBody>
      </p:sp>
      <p:graphicFrame>
        <p:nvGraphicFramePr>
          <p:cNvPr id="176137" name="Object 9"/>
          <p:cNvGraphicFramePr>
            <a:graphicFrameLocks noChangeAspect="1"/>
          </p:cNvGraphicFramePr>
          <p:nvPr/>
        </p:nvGraphicFramePr>
        <p:xfrm>
          <a:off x="5149850" y="3249613"/>
          <a:ext cx="1522413" cy="447675"/>
        </p:xfrm>
        <a:graphic>
          <a:graphicData uri="http://schemas.openxmlformats.org/presentationml/2006/ole">
            <p:oleObj spid="_x0000_s12291" name="Формула" r:id="rId5" imgW="723600" imgH="215640" progId="Equation.3">
              <p:embed/>
            </p:oleObj>
          </a:graphicData>
        </a:graphic>
      </p:graphicFrame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6916738" y="3163888"/>
            <a:ext cx="1692275" cy="531812"/>
            <a:chOff x="2498" y="1969"/>
            <a:chExt cx="1066" cy="335"/>
          </a:xfrm>
        </p:grpSpPr>
        <p:sp>
          <p:nvSpPr>
            <p:cNvPr id="12313" name="AutoShape 13"/>
            <p:cNvSpPr>
              <a:spLocks noChangeArrowheads="1"/>
            </p:cNvSpPr>
            <p:nvPr/>
          </p:nvSpPr>
          <p:spPr bwMode="auto">
            <a:xfrm>
              <a:off x="2498" y="1980"/>
              <a:ext cx="1066" cy="324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12700">
              <a:solidFill>
                <a:srgbClr val="FF0000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2298" name="Object 10"/>
            <p:cNvGraphicFramePr>
              <a:graphicFrameLocks noChangeAspect="1"/>
            </p:cNvGraphicFramePr>
            <p:nvPr/>
          </p:nvGraphicFramePr>
          <p:xfrm>
            <a:off x="2581" y="1969"/>
            <a:ext cx="926" cy="315"/>
          </p:xfrm>
          <a:graphic>
            <a:graphicData uri="http://schemas.openxmlformats.org/presentationml/2006/ole">
              <p:oleObj spid="_x0000_s12298" name="Формула" r:id="rId6" imgW="698400" imgH="241200" progId="Equation.3">
                <p:embed/>
              </p:oleObj>
            </a:graphicData>
          </a:graphic>
        </p:graphicFrame>
      </p:grpSp>
      <p:sp>
        <p:nvSpPr>
          <p:cNvPr id="176139" name="Rectangle 11"/>
          <p:cNvSpPr>
            <a:spLocks noChangeArrowheads="1"/>
          </p:cNvSpPr>
          <p:nvPr/>
        </p:nvSpPr>
        <p:spPr bwMode="auto">
          <a:xfrm>
            <a:off x="434975" y="3962400"/>
            <a:ext cx="5992813" cy="6413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263525" indent="-263525"/>
            <a:r>
              <a:rPr lang="ru-RU"/>
              <a:t>2. В море вышел корабль </a:t>
            </a:r>
            <a:r>
              <a:rPr lang="en-US" b="1"/>
              <a:t>B</a:t>
            </a:r>
            <a:r>
              <a:rPr lang="ru-RU"/>
              <a:t> или корабль </a:t>
            </a:r>
            <a:r>
              <a:rPr lang="en-US" b="1"/>
              <a:t>C</a:t>
            </a:r>
            <a:r>
              <a:rPr lang="ru-RU"/>
              <a:t>, но не оба вместе.</a:t>
            </a:r>
          </a:p>
        </p:txBody>
      </p:sp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6470650" y="3989388"/>
            <a:ext cx="1635125" cy="514350"/>
            <a:chOff x="2164" y="2548"/>
            <a:chExt cx="1030" cy="324"/>
          </a:xfrm>
        </p:grpSpPr>
        <p:sp>
          <p:nvSpPr>
            <p:cNvPr id="12312" name="AutoShape 14"/>
            <p:cNvSpPr>
              <a:spLocks noChangeArrowheads="1"/>
            </p:cNvSpPr>
            <p:nvPr/>
          </p:nvSpPr>
          <p:spPr bwMode="auto">
            <a:xfrm>
              <a:off x="2164" y="2548"/>
              <a:ext cx="1030" cy="324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12700">
              <a:solidFill>
                <a:srgbClr val="FF0000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2297" name="Object 12"/>
            <p:cNvGraphicFramePr>
              <a:graphicFrameLocks noChangeAspect="1"/>
            </p:cNvGraphicFramePr>
            <p:nvPr/>
          </p:nvGraphicFramePr>
          <p:xfrm>
            <a:off x="2284" y="2604"/>
            <a:ext cx="808" cy="232"/>
          </p:xfrm>
          <a:graphic>
            <a:graphicData uri="http://schemas.openxmlformats.org/presentationml/2006/ole">
              <p:oleObj spid="_x0000_s12297" name="Формула" r:id="rId7" imgW="609480" imgH="177480" progId="Equation.3">
                <p:embed/>
              </p:oleObj>
            </a:graphicData>
          </a:graphic>
        </p:graphicFrame>
      </p:grpSp>
      <p:sp>
        <p:nvSpPr>
          <p:cNvPr id="176144" name="Rectangle 16"/>
          <p:cNvSpPr>
            <a:spLocks noChangeArrowheads="1"/>
          </p:cNvSpPr>
          <p:nvPr/>
        </p:nvSpPr>
        <p:spPr bwMode="auto">
          <a:xfrm>
            <a:off x="382588" y="2135188"/>
            <a:ext cx="1382712" cy="3968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accent2"/>
                </a:solidFill>
              </a:rPr>
              <a:t>Решение:</a:t>
            </a:r>
          </a:p>
        </p:txBody>
      </p:sp>
      <p:graphicFrame>
        <p:nvGraphicFramePr>
          <p:cNvPr id="176145" name="Object 17"/>
          <p:cNvGraphicFramePr>
            <a:graphicFrameLocks noChangeAspect="1"/>
          </p:cNvGraphicFramePr>
          <p:nvPr/>
        </p:nvGraphicFramePr>
        <p:xfrm>
          <a:off x="1000125" y="4897438"/>
          <a:ext cx="2887663" cy="552450"/>
        </p:xfrm>
        <a:graphic>
          <a:graphicData uri="http://schemas.openxmlformats.org/presentationml/2006/ole">
            <p:oleObj spid="_x0000_s12292" name="Формула" r:id="rId8" imgW="1371600" imgH="266400" progId="Equation.3">
              <p:embed/>
            </p:oleObj>
          </a:graphicData>
        </a:graphic>
      </p:graphicFrame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4833938" y="6069013"/>
            <a:ext cx="3168650" cy="468312"/>
            <a:chOff x="3282" y="3686"/>
            <a:chExt cx="1996" cy="295"/>
          </a:xfrm>
        </p:grpSpPr>
        <p:sp>
          <p:nvSpPr>
            <p:cNvPr id="12311" name="AutoShape 21"/>
            <p:cNvSpPr>
              <a:spLocks noChangeArrowheads="1"/>
            </p:cNvSpPr>
            <p:nvPr/>
          </p:nvSpPr>
          <p:spPr bwMode="auto">
            <a:xfrm>
              <a:off x="3282" y="3686"/>
              <a:ext cx="1996" cy="295"/>
            </a:xfrm>
            <a:prstGeom prst="roundRect">
              <a:avLst>
                <a:gd name="adj" fmla="val 16667"/>
              </a:avLst>
            </a:prstGeom>
            <a:solidFill>
              <a:srgbClr val="EAEAEA"/>
            </a:solidFill>
            <a:ln w="12700">
              <a:solidFill>
                <a:schemeClr val="accent2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2296" name="Object 20"/>
            <p:cNvGraphicFramePr>
              <a:graphicFrameLocks noChangeAspect="1"/>
            </p:cNvGraphicFramePr>
            <p:nvPr/>
          </p:nvGraphicFramePr>
          <p:xfrm>
            <a:off x="3401" y="3716"/>
            <a:ext cx="1732" cy="265"/>
          </p:xfrm>
          <a:graphic>
            <a:graphicData uri="http://schemas.openxmlformats.org/presentationml/2006/ole">
              <p:oleObj spid="_x0000_s12296" name="Формула" r:id="rId9" imgW="1307880" imgH="203040" progId="Equation.3">
                <p:embed/>
              </p:oleObj>
            </a:graphicData>
          </a:graphic>
        </p:graphicFrame>
      </p:grpSp>
      <p:graphicFrame>
        <p:nvGraphicFramePr>
          <p:cNvPr id="176151" name="Object 23"/>
          <p:cNvGraphicFramePr>
            <a:graphicFrameLocks noChangeAspect="1"/>
          </p:cNvGraphicFramePr>
          <p:nvPr/>
        </p:nvGraphicFramePr>
        <p:xfrm>
          <a:off x="4873625" y="4887913"/>
          <a:ext cx="3475038" cy="552450"/>
        </p:xfrm>
        <a:graphic>
          <a:graphicData uri="http://schemas.openxmlformats.org/presentationml/2006/ole">
            <p:oleObj spid="_x0000_s12293" name="Формула" r:id="rId10" imgW="1650960" imgH="266400" progId="Equation.3">
              <p:embed/>
            </p:oleObj>
          </a:graphicData>
        </a:graphic>
      </p:graphicFrame>
      <p:graphicFrame>
        <p:nvGraphicFramePr>
          <p:cNvPr id="176152" name="Object 24"/>
          <p:cNvGraphicFramePr>
            <a:graphicFrameLocks noChangeAspect="1"/>
          </p:cNvGraphicFramePr>
          <p:nvPr/>
        </p:nvGraphicFramePr>
        <p:xfrm>
          <a:off x="1073150" y="5524500"/>
          <a:ext cx="2992438" cy="500063"/>
        </p:xfrm>
        <a:graphic>
          <a:graphicData uri="http://schemas.openxmlformats.org/presentationml/2006/ole">
            <p:oleObj spid="_x0000_s12294" name="Формула" r:id="rId11" imgW="1422360" imgH="241200" progId="Equation.3">
              <p:embed/>
            </p:oleObj>
          </a:graphicData>
        </a:graphic>
      </p:graphicFrame>
      <p:graphicFrame>
        <p:nvGraphicFramePr>
          <p:cNvPr id="176153" name="Object 25"/>
          <p:cNvGraphicFramePr>
            <a:graphicFrameLocks noChangeAspect="1"/>
          </p:cNvGraphicFramePr>
          <p:nvPr/>
        </p:nvGraphicFramePr>
        <p:xfrm>
          <a:off x="1709738" y="6084888"/>
          <a:ext cx="1522412" cy="420687"/>
        </p:xfrm>
        <a:graphic>
          <a:graphicData uri="http://schemas.openxmlformats.org/presentationml/2006/ole">
            <p:oleObj spid="_x0000_s12295" name="Формула" r:id="rId12" imgW="723600" imgH="203040" progId="Equation.3">
              <p:embed/>
            </p:oleObj>
          </a:graphicData>
        </a:graphic>
      </p:graphicFrame>
      <p:sp>
        <p:nvSpPr>
          <p:cNvPr id="12308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" name="Заголовок 31"/>
          <p:cNvSpPr txBox="1">
            <a:spLocks/>
          </p:cNvSpPr>
          <p:nvPr/>
        </p:nvSpPr>
        <p:spPr>
          <a:xfrm>
            <a:off x="615950" y="3397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Использование алгебры логики</a:t>
            </a:r>
          </a:p>
        </p:txBody>
      </p:sp>
      <p:sp>
        <p:nvSpPr>
          <p:cNvPr id="26" name="Управляющая кнопка: домой 25">
            <a:hlinkClick r:id="rId1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6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6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76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76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6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76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7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7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2" grpId="0"/>
      <p:bldP spid="176133" grpId="0"/>
      <p:bldP spid="176135" grpId="0"/>
      <p:bldP spid="176139" grpId="0"/>
      <p:bldP spid="17614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D25C4C-1D95-47C0-846F-B7B85D555064}" type="slidenum">
              <a:rPr lang="ru-RU"/>
              <a:pPr>
                <a:defRPr/>
              </a:pPr>
              <a:t>29</a:t>
            </a:fld>
            <a:endParaRPr lang="ru-RU"/>
          </a:p>
        </p:txBody>
      </p:sp>
      <p:sp>
        <p:nvSpPr>
          <p:cNvPr id="40971" name="Заголовок 31"/>
          <p:cNvSpPr>
            <a:spLocks noGrp="1"/>
          </p:cNvSpPr>
          <p:nvPr>
            <p:ph type="title" idx="4294967295"/>
          </p:nvPr>
        </p:nvSpPr>
        <p:spPr>
          <a:xfrm>
            <a:off x="615950" y="339725"/>
            <a:ext cx="8375650" cy="4714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kern="0" spc="1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Impact" pitchFamily="34" charset="0"/>
              </a:rPr>
              <a:t>Использование алгебры логики</a:t>
            </a:r>
          </a:p>
        </p:txBody>
      </p:sp>
      <p:sp>
        <p:nvSpPr>
          <p:cNvPr id="13325" name="Rectangle 4"/>
          <p:cNvSpPr>
            <a:spLocks noChangeArrowheads="1"/>
          </p:cNvSpPr>
          <p:nvPr/>
        </p:nvSpPr>
        <p:spPr bwMode="auto">
          <a:xfrm>
            <a:off x="301625" y="812800"/>
            <a:ext cx="8651875" cy="1508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/>
          <a:lstStyle/>
          <a:p>
            <a:pPr marL="182563" indent="-182563"/>
            <a:r>
              <a:rPr lang="ru-RU" sz="2000" b="1"/>
              <a:t>Задача 4. </a:t>
            </a:r>
            <a:r>
              <a:rPr lang="ru-RU"/>
              <a:t>Когда сломался компьютер, его хозяин сказал «Память не могла выйти из строя». Его сын предположил, что сгорел процессор, а винчестер исправен. Мастер по ремонту сказал, что с процессором все в порядке, а память неисправна. В результате оказалось, что двое из них сказали все верно, а третий – все неверно. Что же сломалось? </a:t>
            </a:r>
          </a:p>
        </p:txBody>
      </p:sp>
      <p:sp>
        <p:nvSpPr>
          <p:cNvPr id="178181" name="Rectangle 5"/>
          <p:cNvSpPr>
            <a:spLocks noChangeArrowheads="1"/>
          </p:cNvSpPr>
          <p:nvPr/>
        </p:nvSpPr>
        <p:spPr bwMode="auto">
          <a:xfrm>
            <a:off x="369888" y="2238375"/>
            <a:ext cx="1382712" cy="3968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accent2"/>
                </a:solidFill>
              </a:rPr>
              <a:t>Решение:</a:t>
            </a:r>
          </a:p>
        </p:txBody>
      </p:sp>
      <p:sp>
        <p:nvSpPr>
          <p:cNvPr id="178182" name="Rectangle 6"/>
          <p:cNvSpPr>
            <a:spLocks noChangeArrowheads="1"/>
          </p:cNvSpPr>
          <p:nvPr/>
        </p:nvSpPr>
        <p:spPr bwMode="auto">
          <a:xfrm>
            <a:off x="777875" y="2571750"/>
            <a:ext cx="5983288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en-US" b="1"/>
              <a:t>A </a:t>
            </a:r>
            <a:r>
              <a:rPr lang="ru-RU" b="1"/>
              <a:t>– </a:t>
            </a:r>
            <a:r>
              <a:rPr lang="ru-RU"/>
              <a:t>неисправен процессор, </a:t>
            </a:r>
            <a:r>
              <a:rPr lang="en-US" b="1"/>
              <a:t>B </a:t>
            </a:r>
            <a:r>
              <a:rPr lang="ru-RU" b="1"/>
              <a:t>– </a:t>
            </a:r>
            <a:r>
              <a:rPr lang="ru-RU"/>
              <a:t>память, </a:t>
            </a:r>
            <a:r>
              <a:rPr lang="en-US" b="1"/>
              <a:t>C </a:t>
            </a:r>
            <a:r>
              <a:rPr lang="ru-RU" b="1"/>
              <a:t>– </a:t>
            </a:r>
            <a:r>
              <a:rPr lang="ru-RU"/>
              <a:t>винчестер</a:t>
            </a:r>
          </a:p>
        </p:txBody>
      </p:sp>
      <p:sp>
        <p:nvSpPr>
          <p:cNvPr id="178184" name="Rectangle 8"/>
          <p:cNvSpPr>
            <a:spLocks noChangeArrowheads="1"/>
          </p:cNvSpPr>
          <p:nvPr/>
        </p:nvSpPr>
        <p:spPr bwMode="auto">
          <a:xfrm>
            <a:off x="801688" y="2994025"/>
            <a:ext cx="989012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ru-RU"/>
              <a:t>хозяин:</a:t>
            </a:r>
          </a:p>
        </p:txBody>
      </p:sp>
      <p:graphicFrame>
        <p:nvGraphicFramePr>
          <p:cNvPr id="178185" name="Object 9"/>
          <p:cNvGraphicFramePr>
            <a:graphicFrameLocks noChangeAspect="1"/>
          </p:cNvGraphicFramePr>
          <p:nvPr/>
        </p:nvGraphicFramePr>
        <p:xfrm>
          <a:off x="1841500" y="2927350"/>
          <a:ext cx="1684338" cy="473075"/>
        </p:xfrm>
        <a:graphic>
          <a:graphicData uri="http://schemas.openxmlformats.org/presentationml/2006/ole">
            <p:oleObj spid="_x0000_s13314" name="Формула" r:id="rId4" imgW="799920" imgH="228600" progId="Equation.3">
              <p:embed/>
            </p:oleObj>
          </a:graphicData>
        </a:graphic>
      </p:graphicFrame>
      <p:sp>
        <p:nvSpPr>
          <p:cNvPr id="178186" name="Rectangle 10"/>
          <p:cNvSpPr>
            <a:spLocks noChangeArrowheads="1"/>
          </p:cNvSpPr>
          <p:nvPr/>
        </p:nvSpPr>
        <p:spPr bwMode="auto">
          <a:xfrm>
            <a:off x="4013200" y="2984500"/>
            <a:ext cx="681038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ru-RU"/>
              <a:t>сын:</a:t>
            </a:r>
          </a:p>
        </p:txBody>
      </p:sp>
      <p:sp>
        <p:nvSpPr>
          <p:cNvPr id="178187" name="Rectangle 11"/>
          <p:cNvSpPr>
            <a:spLocks noChangeArrowheads="1"/>
          </p:cNvSpPr>
          <p:nvPr/>
        </p:nvSpPr>
        <p:spPr bwMode="auto">
          <a:xfrm>
            <a:off x="6381750" y="2994025"/>
            <a:ext cx="1079500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ru-RU"/>
              <a:t>мастер:</a:t>
            </a:r>
          </a:p>
        </p:txBody>
      </p:sp>
      <p:graphicFrame>
        <p:nvGraphicFramePr>
          <p:cNvPr id="178188" name="Object 12"/>
          <p:cNvGraphicFramePr>
            <a:graphicFrameLocks noChangeAspect="1"/>
          </p:cNvGraphicFramePr>
          <p:nvPr/>
        </p:nvGraphicFramePr>
        <p:xfrm>
          <a:off x="4676775" y="2908300"/>
          <a:ext cx="1177925" cy="446088"/>
        </p:xfrm>
        <a:graphic>
          <a:graphicData uri="http://schemas.openxmlformats.org/presentationml/2006/ole">
            <p:oleObj spid="_x0000_s13315" name="Формула" r:id="rId5" imgW="558720" imgH="215640" progId="Equation.3">
              <p:embed/>
            </p:oleObj>
          </a:graphicData>
        </a:graphic>
      </p:graphicFrame>
      <p:graphicFrame>
        <p:nvGraphicFramePr>
          <p:cNvPr id="178189" name="Object 13"/>
          <p:cNvGraphicFramePr>
            <a:graphicFrameLocks noChangeAspect="1"/>
          </p:cNvGraphicFramePr>
          <p:nvPr/>
        </p:nvGraphicFramePr>
        <p:xfrm>
          <a:off x="7389813" y="2932113"/>
          <a:ext cx="1123950" cy="393700"/>
        </p:xfrm>
        <a:graphic>
          <a:graphicData uri="http://schemas.openxmlformats.org/presentationml/2006/ole">
            <p:oleObj spid="_x0000_s13316" name="Формула" r:id="rId6" imgW="533160" imgH="190440" progId="Equation.3">
              <p:embed/>
            </p:oleObj>
          </a:graphicData>
        </a:graphic>
      </p:graphicFrame>
      <p:sp>
        <p:nvSpPr>
          <p:cNvPr id="178190" name="Rectangle 14"/>
          <p:cNvSpPr>
            <a:spLocks noChangeArrowheads="1"/>
          </p:cNvSpPr>
          <p:nvPr/>
        </p:nvSpPr>
        <p:spPr bwMode="auto">
          <a:xfrm>
            <a:off x="496888" y="3521075"/>
            <a:ext cx="2619375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Если ошибся хозяин:</a:t>
            </a:r>
          </a:p>
        </p:txBody>
      </p:sp>
      <p:graphicFrame>
        <p:nvGraphicFramePr>
          <p:cNvPr id="178191" name="Object 15"/>
          <p:cNvGraphicFramePr>
            <a:graphicFrameLocks noChangeAspect="1"/>
          </p:cNvGraphicFramePr>
          <p:nvPr/>
        </p:nvGraphicFramePr>
        <p:xfrm>
          <a:off x="3140075" y="3367088"/>
          <a:ext cx="3048000" cy="552450"/>
        </p:xfrm>
        <a:graphic>
          <a:graphicData uri="http://schemas.openxmlformats.org/presentationml/2006/ole">
            <p:oleObj spid="_x0000_s13317" name="Формула" r:id="rId7" imgW="1447560" imgH="266400" progId="Equation.3">
              <p:embed/>
            </p:oleObj>
          </a:graphicData>
        </a:graphic>
      </p:graphicFrame>
      <p:sp>
        <p:nvSpPr>
          <p:cNvPr id="178192" name="AutoShape 16"/>
          <p:cNvSpPr>
            <a:spLocks noChangeArrowheads="1"/>
          </p:cNvSpPr>
          <p:nvPr/>
        </p:nvSpPr>
        <p:spPr bwMode="auto">
          <a:xfrm rot="2700000">
            <a:off x="4562475" y="3333750"/>
            <a:ext cx="668338" cy="668338"/>
          </a:xfrm>
          <a:prstGeom prst="plus">
            <a:avLst>
              <a:gd name="adj" fmla="val 42519"/>
            </a:avLst>
          </a:prstGeom>
          <a:solidFill>
            <a:srgbClr val="FF0000"/>
          </a:solidFill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8193" name="Rectangle 17"/>
          <p:cNvSpPr>
            <a:spLocks noChangeArrowheads="1"/>
          </p:cNvSpPr>
          <p:nvPr/>
        </p:nvSpPr>
        <p:spPr bwMode="auto">
          <a:xfrm>
            <a:off x="519113" y="4125913"/>
            <a:ext cx="2286000" cy="3667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Если ошибся сын:</a:t>
            </a:r>
          </a:p>
        </p:txBody>
      </p:sp>
      <p:graphicFrame>
        <p:nvGraphicFramePr>
          <p:cNvPr id="178194" name="Object 18"/>
          <p:cNvGraphicFramePr>
            <a:graphicFrameLocks noChangeAspect="1"/>
          </p:cNvGraphicFramePr>
          <p:nvPr/>
        </p:nvGraphicFramePr>
        <p:xfrm>
          <a:off x="3127375" y="3962400"/>
          <a:ext cx="3048000" cy="552450"/>
        </p:xfrm>
        <a:graphic>
          <a:graphicData uri="http://schemas.openxmlformats.org/presentationml/2006/ole">
            <p:oleObj spid="_x0000_s13318" name="Формула" r:id="rId8" imgW="1447560" imgH="266400" progId="Equation.3">
              <p:embed/>
            </p:oleObj>
          </a:graphicData>
        </a:graphic>
      </p:graphicFrame>
      <p:sp>
        <p:nvSpPr>
          <p:cNvPr id="178195" name="AutoShape 19"/>
          <p:cNvSpPr>
            <a:spLocks noChangeArrowheads="1"/>
          </p:cNvSpPr>
          <p:nvPr/>
        </p:nvSpPr>
        <p:spPr bwMode="auto">
          <a:xfrm rot="2700000">
            <a:off x="4608513" y="3962400"/>
            <a:ext cx="668338" cy="668337"/>
          </a:xfrm>
          <a:prstGeom prst="plus">
            <a:avLst>
              <a:gd name="adj" fmla="val 42519"/>
            </a:avLst>
          </a:prstGeom>
          <a:solidFill>
            <a:srgbClr val="FF0000"/>
          </a:solidFill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8196" name="Rectangle 20"/>
          <p:cNvSpPr>
            <a:spLocks noChangeArrowheads="1"/>
          </p:cNvSpPr>
          <p:nvPr/>
        </p:nvSpPr>
        <p:spPr bwMode="auto">
          <a:xfrm>
            <a:off x="519113" y="4697413"/>
            <a:ext cx="2628900" cy="3667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Если ошибся мастер:</a:t>
            </a:r>
          </a:p>
        </p:txBody>
      </p:sp>
      <p:graphicFrame>
        <p:nvGraphicFramePr>
          <p:cNvPr id="178198" name="Object 22"/>
          <p:cNvGraphicFramePr>
            <a:graphicFrameLocks noChangeAspect="1"/>
          </p:cNvGraphicFramePr>
          <p:nvPr/>
        </p:nvGraphicFramePr>
        <p:xfrm>
          <a:off x="3175000" y="4532313"/>
          <a:ext cx="3048000" cy="579437"/>
        </p:xfrm>
        <a:graphic>
          <a:graphicData uri="http://schemas.openxmlformats.org/presentationml/2006/ole">
            <p:oleObj spid="_x0000_s13319" name="Формула" r:id="rId9" imgW="1447560" imgH="279360" progId="Equation.3">
              <p:embed/>
            </p:oleObj>
          </a:graphicData>
        </a:graphic>
      </p:graphicFrame>
      <p:graphicFrame>
        <p:nvGraphicFramePr>
          <p:cNvPr id="178199" name="Object 23"/>
          <p:cNvGraphicFramePr>
            <a:graphicFrameLocks noChangeAspect="1"/>
          </p:cNvGraphicFramePr>
          <p:nvPr/>
        </p:nvGraphicFramePr>
        <p:xfrm>
          <a:off x="3179763" y="5048250"/>
          <a:ext cx="3449637" cy="527050"/>
        </p:xfrm>
        <a:graphic>
          <a:graphicData uri="http://schemas.openxmlformats.org/presentationml/2006/ole">
            <p:oleObj spid="_x0000_s13320" name="Формула" r:id="rId10" imgW="1638000" imgH="253800" progId="Equation.3">
              <p:embed/>
            </p:oleObj>
          </a:graphicData>
        </a:graphic>
      </p:graphicFrame>
      <p:graphicFrame>
        <p:nvGraphicFramePr>
          <p:cNvPr id="178200" name="Object 24"/>
          <p:cNvGraphicFramePr>
            <a:graphicFrameLocks noChangeAspect="1"/>
          </p:cNvGraphicFramePr>
          <p:nvPr/>
        </p:nvGraphicFramePr>
        <p:xfrm>
          <a:off x="3157538" y="5507038"/>
          <a:ext cx="2325687" cy="527050"/>
        </p:xfrm>
        <a:graphic>
          <a:graphicData uri="http://schemas.openxmlformats.org/presentationml/2006/ole">
            <p:oleObj spid="_x0000_s13321" name="Формула" r:id="rId11" imgW="1104840" imgH="253800" progId="Equation.3">
              <p:embed/>
            </p:oleObj>
          </a:graphicData>
        </a:graphic>
      </p:graphicFrame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7280275" y="4197350"/>
            <a:ext cx="1054100" cy="1474788"/>
            <a:chOff x="4290" y="2240"/>
            <a:chExt cx="664" cy="929"/>
          </a:xfrm>
        </p:grpSpPr>
        <p:sp>
          <p:nvSpPr>
            <p:cNvPr id="13339" name="AutoShape 32"/>
            <p:cNvSpPr>
              <a:spLocks noChangeArrowheads="1"/>
            </p:cNvSpPr>
            <p:nvPr/>
          </p:nvSpPr>
          <p:spPr bwMode="auto">
            <a:xfrm>
              <a:off x="4290" y="2240"/>
              <a:ext cx="664" cy="929"/>
            </a:xfrm>
            <a:prstGeom prst="roundRect">
              <a:avLst>
                <a:gd name="adj" fmla="val 16667"/>
              </a:avLst>
            </a:prstGeom>
            <a:solidFill>
              <a:srgbClr val="EAEAEA"/>
            </a:solidFill>
            <a:ln w="12700">
              <a:solidFill>
                <a:schemeClr val="accent2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3322" name="Object 33"/>
            <p:cNvGraphicFramePr>
              <a:graphicFrameLocks noChangeAspect="1"/>
            </p:cNvGraphicFramePr>
            <p:nvPr/>
          </p:nvGraphicFramePr>
          <p:xfrm>
            <a:off x="4368" y="2297"/>
            <a:ext cx="504" cy="829"/>
          </p:xfrm>
          <a:graphic>
            <a:graphicData uri="http://schemas.openxmlformats.org/presentationml/2006/ole">
              <p:oleObj spid="_x0000_s13322" name="Формула" r:id="rId12" imgW="380880" imgH="634680" progId="Equation.3">
                <p:embed/>
              </p:oleObj>
            </a:graphicData>
          </a:graphic>
        </p:graphicFrame>
      </p:grpSp>
      <p:sp>
        <p:nvSpPr>
          <p:cNvPr id="13337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" name="Управляющая кнопка: домой 26">
            <a:hlinkClick r:id="rId13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7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7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78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7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7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8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7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7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7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7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7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7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1" grpId="0"/>
      <p:bldP spid="178182" grpId="0"/>
      <p:bldP spid="178184" grpId="0"/>
      <p:bldP spid="178186" grpId="0"/>
      <p:bldP spid="178187" grpId="0"/>
      <p:bldP spid="178190" grpId="0"/>
      <p:bldP spid="178192" grpId="0" animBg="1"/>
      <p:bldP spid="178193" grpId="0"/>
      <p:bldP spid="178195" grpId="0" animBg="1"/>
      <p:bldP spid="17819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D173A9-5453-46A5-91B5-E4014F9F4FE7}" type="slidenum">
              <a:rPr lang="ru-RU"/>
              <a:pPr>
                <a:defRPr/>
              </a:pPr>
              <a:t>30</a:t>
            </a:fld>
            <a:endParaRPr lang="ru-RU"/>
          </a:p>
        </p:txBody>
      </p:sp>
      <p:sp>
        <p:nvSpPr>
          <p:cNvPr id="14347" name="Rectangle 4"/>
          <p:cNvSpPr>
            <a:spLocks noChangeArrowheads="1"/>
          </p:cNvSpPr>
          <p:nvPr/>
        </p:nvSpPr>
        <p:spPr bwMode="auto">
          <a:xfrm>
            <a:off x="301625" y="812800"/>
            <a:ext cx="8651875" cy="1508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/>
          <a:lstStyle/>
          <a:p>
            <a:pPr marL="182563" indent="-182563"/>
            <a:r>
              <a:rPr lang="ru-RU" sz="2400" b="1"/>
              <a:t>Задача 5. </a:t>
            </a:r>
            <a:r>
              <a:rPr lang="ru-RU" sz="2000"/>
              <a:t>На вопрос «Кто из твоих учеников изучал логику?» учитель ответил: </a:t>
            </a:r>
            <a:r>
              <a:rPr lang="ru-RU" sz="2000">
                <a:solidFill>
                  <a:srgbClr val="333399"/>
                </a:solidFill>
              </a:rPr>
              <a:t>«Если логику изучал Андрей, то изучал и Борис. Однако неверно, что если изучал Семен, то изучал и Борис»</a:t>
            </a:r>
            <a:r>
              <a:rPr lang="ru-RU" sz="2000"/>
              <a:t>. Кто же изучал логику? </a:t>
            </a:r>
          </a:p>
        </p:txBody>
      </p:sp>
      <p:sp>
        <p:nvSpPr>
          <p:cNvPr id="178181" name="Rectangle 5"/>
          <p:cNvSpPr>
            <a:spLocks noChangeArrowheads="1"/>
          </p:cNvSpPr>
          <p:nvPr/>
        </p:nvSpPr>
        <p:spPr bwMode="auto">
          <a:xfrm>
            <a:off x="369888" y="2182813"/>
            <a:ext cx="1630362" cy="4619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Решение:</a:t>
            </a:r>
          </a:p>
        </p:txBody>
      </p:sp>
      <p:sp>
        <p:nvSpPr>
          <p:cNvPr id="178182" name="Rectangle 6"/>
          <p:cNvSpPr>
            <a:spLocks noChangeArrowheads="1"/>
          </p:cNvSpPr>
          <p:nvPr/>
        </p:nvSpPr>
        <p:spPr bwMode="auto">
          <a:xfrm>
            <a:off x="1971675" y="2225675"/>
            <a:ext cx="5983288" cy="4000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en-US" sz="2000" b="1"/>
              <a:t>A </a:t>
            </a:r>
            <a:r>
              <a:rPr lang="ru-RU" sz="2000" b="1"/>
              <a:t>– </a:t>
            </a:r>
            <a:r>
              <a:rPr lang="ru-RU" sz="2000"/>
              <a:t>логику изучал Андрей, </a:t>
            </a:r>
            <a:r>
              <a:rPr lang="en-US" sz="2000" b="1"/>
              <a:t>B </a:t>
            </a:r>
            <a:r>
              <a:rPr lang="ru-RU" sz="2000" b="1"/>
              <a:t>– </a:t>
            </a:r>
            <a:r>
              <a:rPr lang="ru-RU" sz="2000"/>
              <a:t>Борис, </a:t>
            </a:r>
            <a:r>
              <a:rPr lang="en-US" sz="2000" b="1"/>
              <a:t>C </a:t>
            </a:r>
            <a:r>
              <a:rPr lang="ru-RU" sz="2000" b="1"/>
              <a:t>– </a:t>
            </a:r>
            <a:r>
              <a:rPr lang="ru-RU" sz="2000"/>
              <a:t>Семен</a:t>
            </a:r>
          </a:p>
        </p:txBody>
      </p:sp>
      <p:sp>
        <p:nvSpPr>
          <p:cNvPr id="178184" name="Rectangle 8"/>
          <p:cNvSpPr>
            <a:spLocks noChangeArrowheads="1"/>
          </p:cNvSpPr>
          <p:nvPr/>
        </p:nvSpPr>
        <p:spPr bwMode="auto">
          <a:xfrm>
            <a:off x="612775" y="2725738"/>
            <a:ext cx="3859213" cy="7080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ru-RU" sz="2000"/>
              <a:t>«Если логику изучал Андрей, </a:t>
            </a:r>
            <a:br>
              <a:rPr lang="ru-RU" sz="2000"/>
            </a:br>
            <a:r>
              <a:rPr lang="ru-RU" sz="2000"/>
              <a:t>  то изучал и Борис». </a:t>
            </a:r>
          </a:p>
        </p:txBody>
      </p:sp>
      <p:graphicFrame>
        <p:nvGraphicFramePr>
          <p:cNvPr id="178185" name="Object 9"/>
          <p:cNvGraphicFramePr>
            <a:graphicFrameLocks noChangeAspect="1"/>
          </p:cNvGraphicFramePr>
          <p:nvPr/>
        </p:nvGraphicFramePr>
        <p:xfrm>
          <a:off x="4565650" y="3614738"/>
          <a:ext cx="1471613" cy="368300"/>
        </p:xfrm>
        <a:graphic>
          <a:graphicData uri="http://schemas.openxmlformats.org/presentationml/2006/ole">
            <p:oleObj spid="_x0000_s14338" name="Формула" r:id="rId4" imgW="698400" imgH="177480" progId="Equation.3">
              <p:embed/>
            </p:oleObj>
          </a:graphicData>
        </a:graphic>
      </p:graphicFrame>
      <p:sp>
        <p:nvSpPr>
          <p:cNvPr id="178190" name="Rectangle 14"/>
          <p:cNvSpPr>
            <a:spLocks noChangeArrowheads="1"/>
          </p:cNvSpPr>
          <p:nvPr/>
        </p:nvSpPr>
        <p:spPr bwMode="auto">
          <a:xfrm>
            <a:off x="452438" y="4213225"/>
            <a:ext cx="1635125" cy="4603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1 </a:t>
            </a:r>
            <a:r>
              <a:rPr lang="ru-RU" sz="2400" b="1">
                <a:solidFill>
                  <a:schemeClr val="accent2"/>
                </a:solidFill>
              </a:rPr>
              <a:t>способ:</a:t>
            </a:r>
          </a:p>
        </p:txBody>
      </p:sp>
      <p:graphicFrame>
        <p:nvGraphicFramePr>
          <p:cNvPr id="178191" name="Object 15"/>
          <p:cNvGraphicFramePr>
            <a:graphicFrameLocks noChangeAspect="1"/>
          </p:cNvGraphicFramePr>
          <p:nvPr/>
        </p:nvGraphicFramePr>
        <p:xfrm>
          <a:off x="2349500" y="4260850"/>
          <a:ext cx="2886075" cy="500063"/>
        </p:xfrm>
        <a:graphic>
          <a:graphicData uri="http://schemas.openxmlformats.org/presentationml/2006/ole">
            <p:oleObj spid="_x0000_s14339" name="Формула" r:id="rId5" imgW="1371600" imgH="241200" progId="Equation.3">
              <p:embed/>
            </p:oleObj>
          </a:graphicData>
        </a:graphic>
      </p:graphicFrame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5942013" y="4521200"/>
            <a:ext cx="1054100" cy="1474788"/>
            <a:chOff x="4290" y="2240"/>
            <a:chExt cx="664" cy="929"/>
          </a:xfrm>
        </p:grpSpPr>
        <p:sp>
          <p:nvSpPr>
            <p:cNvPr id="14358" name="AutoShape 32"/>
            <p:cNvSpPr>
              <a:spLocks noChangeArrowheads="1"/>
            </p:cNvSpPr>
            <p:nvPr/>
          </p:nvSpPr>
          <p:spPr bwMode="auto">
            <a:xfrm>
              <a:off x="4290" y="2240"/>
              <a:ext cx="664" cy="929"/>
            </a:xfrm>
            <a:prstGeom prst="roundRect">
              <a:avLst>
                <a:gd name="adj" fmla="val 16667"/>
              </a:avLst>
            </a:prstGeom>
            <a:solidFill>
              <a:srgbClr val="EAEAEA"/>
            </a:solidFill>
            <a:ln w="12700">
              <a:solidFill>
                <a:schemeClr val="accent2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4345" name="Object 33"/>
            <p:cNvGraphicFramePr>
              <a:graphicFrameLocks noChangeAspect="1"/>
            </p:cNvGraphicFramePr>
            <p:nvPr/>
          </p:nvGraphicFramePr>
          <p:xfrm>
            <a:off x="4360" y="2297"/>
            <a:ext cx="521" cy="829"/>
          </p:xfrm>
          <a:graphic>
            <a:graphicData uri="http://schemas.openxmlformats.org/presentationml/2006/ole">
              <p:oleObj spid="_x0000_s14345" name="Формула" r:id="rId6" imgW="393480" imgH="634680" progId="Equation.3">
                <p:embed/>
              </p:oleObj>
            </a:graphicData>
          </a:graphic>
        </p:graphicFrame>
      </p:grpSp>
      <p:graphicFrame>
        <p:nvGraphicFramePr>
          <p:cNvPr id="176134" name="Object 6"/>
          <p:cNvGraphicFramePr>
            <a:graphicFrameLocks noChangeAspect="1"/>
          </p:cNvGraphicFramePr>
          <p:nvPr/>
        </p:nvGraphicFramePr>
        <p:xfrm>
          <a:off x="4576763" y="2908300"/>
          <a:ext cx="1417637" cy="369888"/>
        </p:xfrm>
        <a:graphic>
          <a:graphicData uri="http://schemas.openxmlformats.org/presentationml/2006/ole">
            <p:oleObj spid="_x0000_s14340" name="Формула" r:id="rId7" imgW="672840" imgH="177480" progId="Equation.3">
              <p:embed/>
            </p:oleObj>
          </a:graphicData>
        </a:graphic>
      </p:graphicFrame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612775" y="3462338"/>
            <a:ext cx="3948113" cy="7080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ru-RU" sz="2000"/>
              <a:t>«Неверно, что если изучал  </a:t>
            </a:r>
            <a:r>
              <a:rPr lang="en-US" sz="2000"/>
              <a:t/>
            </a:r>
            <a:br>
              <a:rPr lang="en-US" sz="2000"/>
            </a:br>
            <a:r>
              <a:rPr lang="en-US" sz="2000"/>
              <a:t>  </a:t>
            </a:r>
            <a:r>
              <a:rPr lang="ru-RU" sz="2000"/>
              <a:t>Семен, то изучал и Борис». </a:t>
            </a:r>
          </a:p>
        </p:txBody>
      </p:sp>
      <p:graphicFrame>
        <p:nvGraphicFramePr>
          <p:cNvPr id="34" name="Object 5"/>
          <p:cNvGraphicFramePr>
            <a:graphicFrameLocks noChangeAspect="1"/>
          </p:cNvGraphicFramePr>
          <p:nvPr/>
        </p:nvGraphicFramePr>
        <p:xfrm>
          <a:off x="6567488" y="3521075"/>
          <a:ext cx="1390650" cy="446088"/>
        </p:xfrm>
        <a:graphic>
          <a:graphicData uri="http://schemas.openxmlformats.org/presentationml/2006/ole">
            <p:oleObj spid="_x0000_s14341" name="Формула" r:id="rId8" imgW="660240" imgH="215640" progId="Equation.3">
              <p:embed/>
            </p:oleObj>
          </a:graphicData>
        </a:graphic>
      </p:graphicFrame>
      <p:graphicFrame>
        <p:nvGraphicFramePr>
          <p:cNvPr id="35" name="Object 6"/>
          <p:cNvGraphicFramePr>
            <a:graphicFrameLocks noChangeAspect="1"/>
          </p:cNvGraphicFramePr>
          <p:nvPr/>
        </p:nvGraphicFramePr>
        <p:xfrm>
          <a:off x="2509838" y="4746625"/>
          <a:ext cx="2565400" cy="554038"/>
        </p:xfrm>
        <a:graphic>
          <a:graphicData uri="http://schemas.openxmlformats.org/presentationml/2006/ole">
            <p:oleObj spid="_x0000_s14342" name="Формула" r:id="rId9" imgW="1218960" imgH="266400" progId="Equation.3">
              <p:embed/>
            </p:oleObj>
          </a:graphicData>
        </a:graphic>
      </p:graphicFrame>
      <p:graphicFrame>
        <p:nvGraphicFramePr>
          <p:cNvPr id="36" name="Object 7"/>
          <p:cNvGraphicFramePr>
            <a:graphicFrameLocks noChangeAspect="1"/>
          </p:cNvGraphicFramePr>
          <p:nvPr/>
        </p:nvGraphicFramePr>
        <p:xfrm>
          <a:off x="2657475" y="5373688"/>
          <a:ext cx="2271713" cy="501650"/>
        </p:xfrm>
        <a:graphic>
          <a:graphicData uri="http://schemas.openxmlformats.org/presentationml/2006/ole">
            <p:oleObj spid="_x0000_s14343" name="Формула" r:id="rId10" imgW="1079280" imgH="241200" progId="Equation.3">
              <p:embed/>
            </p:oleObj>
          </a:graphicData>
        </a:graphic>
      </p:graphicFrame>
      <p:graphicFrame>
        <p:nvGraphicFramePr>
          <p:cNvPr id="37" name="Object 8"/>
          <p:cNvGraphicFramePr>
            <a:graphicFrameLocks noChangeAspect="1"/>
          </p:cNvGraphicFramePr>
          <p:nvPr/>
        </p:nvGraphicFramePr>
        <p:xfrm>
          <a:off x="3005138" y="5908675"/>
          <a:ext cx="1576387" cy="501650"/>
        </p:xfrm>
        <a:graphic>
          <a:graphicData uri="http://schemas.openxmlformats.org/presentationml/2006/ole">
            <p:oleObj spid="_x0000_s14344" name="Формула" r:id="rId11" imgW="749160" imgH="241200" progId="Equation.3">
              <p:embed/>
            </p:oleObj>
          </a:graphicData>
        </a:graphic>
      </p:graphicFrame>
      <p:sp>
        <p:nvSpPr>
          <p:cNvPr id="39" name="AutoShape 16"/>
          <p:cNvSpPr>
            <a:spLocks noChangeArrowheads="1"/>
          </p:cNvSpPr>
          <p:nvPr/>
        </p:nvSpPr>
        <p:spPr bwMode="auto">
          <a:xfrm rot="2700000">
            <a:off x="3138488" y="5367338"/>
            <a:ext cx="549275" cy="549275"/>
          </a:xfrm>
          <a:prstGeom prst="plus">
            <a:avLst>
              <a:gd name="adj" fmla="val 42519"/>
            </a:avLst>
          </a:prstGeom>
          <a:solidFill>
            <a:srgbClr val="FF0000"/>
          </a:solidFill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5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" name="Заголовок 31"/>
          <p:cNvSpPr txBox="1">
            <a:spLocks/>
          </p:cNvSpPr>
          <p:nvPr/>
        </p:nvSpPr>
        <p:spPr>
          <a:xfrm>
            <a:off x="615950" y="3397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Использование алгебры логики</a:t>
            </a:r>
          </a:p>
        </p:txBody>
      </p:sp>
      <p:sp>
        <p:nvSpPr>
          <p:cNvPr id="23" name="Управляющая кнопка: домой 22">
            <a:hlinkClick r:id="rId12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7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76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7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1" grpId="0"/>
      <p:bldP spid="178182" grpId="0"/>
      <p:bldP spid="178184" grpId="0"/>
      <p:bldP spid="178190" grpId="0"/>
      <p:bldP spid="33" grpId="0"/>
      <p:bldP spid="3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0CF7D6-DF7D-4DAC-A7BB-D2826E16773B}" type="slidenum">
              <a:rPr lang="ru-RU"/>
              <a:pPr>
                <a:defRPr/>
              </a:pPr>
              <a:t>31</a:t>
            </a:fld>
            <a:endParaRPr lang="ru-RU"/>
          </a:p>
        </p:txBody>
      </p:sp>
      <p:sp>
        <p:nvSpPr>
          <p:cNvPr id="15367" name="Rectangle 4"/>
          <p:cNvSpPr>
            <a:spLocks noChangeArrowheads="1"/>
          </p:cNvSpPr>
          <p:nvPr/>
        </p:nvSpPr>
        <p:spPr bwMode="auto">
          <a:xfrm>
            <a:off x="301625" y="812800"/>
            <a:ext cx="8651875" cy="1508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/>
          <a:lstStyle/>
          <a:p>
            <a:pPr marL="182563" indent="-182563"/>
            <a:r>
              <a:rPr lang="ru-RU" sz="2400" b="1"/>
              <a:t>Задача 5. </a:t>
            </a:r>
            <a:r>
              <a:rPr lang="ru-RU" sz="2000"/>
              <a:t>На вопрос «Кто из твоих учеников изучал логику?» учитель ответил: </a:t>
            </a:r>
            <a:r>
              <a:rPr lang="ru-RU" sz="2000">
                <a:solidFill>
                  <a:srgbClr val="333399"/>
                </a:solidFill>
              </a:rPr>
              <a:t>«Если логику изучал Андрей, то изучал и Борис. Однако неверно, что если изучал Семен, то изучал и Борис»</a:t>
            </a:r>
            <a:r>
              <a:rPr lang="ru-RU" sz="2000"/>
              <a:t>. Кто же изучал логику? </a:t>
            </a:r>
          </a:p>
        </p:txBody>
      </p:sp>
      <p:sp>
        <p:nvSpPr>
          <p:cNvPr id="15368" name="Rectangle 5"/>
          <p:cNvSpPr>
            <a:spLocks noChangeArrowheads="1"/>
          </p:cNvSpPr>
          <p:nvPr/>
        </p:nvSpPr>
        <p:spPr bwMode="auto">
          <a:xfrm>
            <a:off x="369888" y="2182813"/>
            <a:ext cx="1630362" cy="4619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Решение:</a:t>
            </a:r>
          </a:p>
        </p:txBody>
      </p:sp>
      <p:sp>
        <p:nvSpPr>
          <p:cNvPr id="15369" name="Rectangle 6"/>
          <p:cNvSpPr>
            <a:spLocks noChangeArrowheads="1"/>
          </p:cNvSpPr>
          <p:nvPr/>
        </p:nvSpPr>
        <p:spPr bwMode="auto">
          <a:xfrm>
            <a:off x="1971675" y="2225675"/>
            <a:ext cx="5983288" cy="4000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en-US" sz="2000" b="1"/>
              <a:t>A </a:t>
            </a:r>
            <a:r>
              <a:rPr lang="ru-RU" sz="2000" b="1"/>
              <a:t>– </a:t>
            </a:r>
            <a:r>
              <a:rPr lang="ru-RU" sz="2000"/>
              <a:t>логику изучал Андрей, </a:t>
            </a:r>
            <a:r>
              <a:rPr lang="en-US" sz="2000" b="1"/>
              <a:t>B </a:t>
            </a:r>
            <a:r>
              <a:rPr lang="ru-RU" sz="2000" b="1"/>
              <a:t>– </a:t>
            </a:r>
            <a:r>
              <a:rPr lang="ru-RU" sz="2000"/>
              <a:t>Борис, </a:t>
            </a:r>
            <a:r>
              <a:rPr lang="en-US" sz="2000" b="1"/>
              <a:t>C </a:t>
            </a:r>
            <a:r>
              <a:rPr lang="ru-RU" sz="2000" b="1"/>
              <a:t>– </a:t>
            </a:r>
            <a:r>
              <a:rPr lang="ru-RU" sz="2000"/>
              <a:t>Семен</a:t>
            </a:r>
          </a:p>
        </p:txBody>
      </p:sp>
      <p:sp>
        <p:nvSpPr>
          <p:cNvPr id="15370" name="Rectangle 8"/>
          <p:cNvSpPr>
            <a:spLocks noChangeArrowheads="1"/>
          </p:cNvSpPr>
          <p:nvPr/>
        </p:nvSpPr>
        <p:spPr bwMode="auto">
          <a:xfrm>
            <a:off x="4738688" y="2827338"/>
            <a:ext cx="3859212" cy="7080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ru-RU" sz="2000"/>
              <a:t>«Если логику изучал Андрей, </a:t>
            </a:r>
            <a:br>
              <a:rPr lang="ru-RU" sz="2000"/>
            </a:br>
            <a:r>
              <a:rPr lang="ru-RU" sz="2000"/>
              <a:t>  то изучал и Борис». </a:t>
            </a:r>
          </a:p>
        </p:txBody>
      </p:sp>
      <p:graphicFrame>
        <p:nvGraphicFramePr>
          <p:cNvPr id="178185" name="Object 9"/>
          <p:cNvGraphicFramePr>
            <a:graphicFrameLocks noChangeAspect="1"/>
          </p:cNvGraphicFramePr>
          <p:nvPr/>
        </p:nvGraphicFramePr>
        <p:xfrm>
          <a:off x="2335213" y="3670300"/>
          <a:ext cx="1471612" cy="368300"/>
        </p:xfrm>
        <a:graphic>
          <a:graphicData uri="http://schemas.openxmlformats.org/presentationml/2006/ole">
            <p:oleObj spid="_x0000_s15362" name="Формула" r:id="rId4" imgW="698400" imgH="177480" progId="Equation.3">
              <p:embed/>
            </p:oleObj>
          </a:graphicData>
        </a:graphic>
      </p:graphicFrame>
      <p:sp>
        <p:nvSpPr>
          <p:cNvPr id="178190" name="Rectangle 14"/>
          <p:cNvSpPr>
            <a:spLocks noChangeArrowheads="1"/>
          </p:cNvSpPr>
          <p:nvPr/>
        </p:nvSpPr>
        <p:spPr bwMode="auto">
          <a:xfrm>
            <a:off x="363538" y="3643313"/>
            <a:ext cx="1633537" cy="4619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2</a:t>
            </a:r>
            <a:r>
              <a:rPr lang="en-US" sz="2400" b="1">
                <a:solidFill>
                  <a:schemeClr val="accent2"/>
                </a:solidFill>
              </a:rPr>
              <a:t> </a:t>
            </a:r>
            <a:r>
              <a:rPr lang="ru-RU" sz="2400" b="1">
                <a:solidFill>
                  <a:schemeClr val="accent2"/>
                </a:solidFill>
              </a:rPr>
              <a:t>способ: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7424738" y="4175125"/>
            <a:ext cx="1054100" cy="1474788"/>
            <a:chOff x="4290" y="2240"/>
            <a:chExt cx="664" cy="929"/>
          </a:xfrm>
        </p:grpSpPr>
        <p:sp>
          <p:nvSpPr>
            <p:cNvPr id="15433" name="AutoShape 32"/>
            <p:cNvSpPr>
              <a:spLocks noChangeArrowheads="1"/>
            </p:cNvSpPr>
            <p:nvPr/>
          </p:nvSpPr>
          <p:spPr bwMode="auto">
            <a:xfrm>
              <a:off x="4290" y="2240"/>
              <a:ext cx="664" cy="929"/>
            </a:xfrm>
            <a:prstGeom prst="roundRect">
              <a:avLst>
                <a:gd name="adj" fmla="val 16667"/>
              </a:avLst>
            </a:prstGeom>
            <a:solidFill>
              <a:srgbClr val="EAEAEA"/>
            </a:solidFill>
            <a:ln w="12700">
              <a:solidFill>
                <a:schemeClr val="accent2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5365" name="Object 5"/>
            <p:cNvGraphicFramePr>
              <a:graphicFrameLocks noChangeAspect="1"/>
            </p:cNvGraphicFramePr>
            <p:nvPr/>
          </p:nvGraphicFramePr>
          <p:xfrm>
            <a:off x="4360" y="2297"/>
            <a:ext cx="521" cy="829"/>
          </p:xfrm>
          <a:graphic>
            <a:graphicData uri="http://schemas.openxmlformats.org/presentationml/2006/ole">
              <p:oleObj spid="_x0000_s15365" name="Формула" r:id="rId5" imgW="393480" imgH="634680" progId="Equation.3">
                <p:embed/>
              </p:oleObj>
            </a:graphicData>
          </a:graphic>
        </p:graphicFrame>
      </p:grpSp>
      <p:graphicFrame>
        <p:nvGraphicFramePr>
          <p:cNvPr id="176134" name="Object 6"/>
          <p:cNvGraphicFramePr>
            <a:graphicFrameLocks noChangeAspect="1"/>
          </p:cNvGraphicFramePr>
          <p:nvPr/>
        </p:nvGraphicFramePr>
        <p:xfrm>
          <a:off x="5011738" y="3668713"/>
          <a:ext cx="1417637" cy="369887"/>
        </p:xfrm>
        <a:graphic>
          <a:graphicData uri="http://schemas.openxmlformats.org/presentationml/2006/ole">
            <p:oleObj spid="_x0000_s15363" name="Формула" r:id="rId6" imgW="672840" imgH="177480" progId="Equation.3">
              <p:embed/>
            </p:oleObj>
          </a:graphicData>
        </a:graphic>
      </p:graphicFrame>
      <p:sp>
        <p:nvSpPr>
          <p:cNvPr id="15373" name="Rectangle 8"/>
          <p:cNvSpPr>
            <a:spLocks noChangeArrowheads="1"/>
          </p:cNvSpPr>
          <p:nvPr/>
        </p:nvSpPr>
        <p:spPr bwMode="auto">
          <a:xfrm>
            <a:off x="355600" y="2827338"/>
            <a:ext cx="3736975" cy="7080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r"/>
            <a:r>
              <a:rPr lang="ru-RU" sz="2000"/>
              <a:t>«Неверно, что если изучал  </a:t>
            </a:r>
            <a:r>
              <a:rPr lang="en-US" sz="2000"/>
              <a:t/>
            </a:r>
            <a:br>
              <a:rPr lang="en-US" sz="2000"/>
            </a:br>
            <a:r>
              <a:rPr lang="en-US" sz="2000"/>
              <a:t>  </a:t>
            </a:r>
            <a:r>
              <a:rPr lang="ru-RU" sz="2000"/>
              <a:t>Семен, то изучал и Борис». </a:t>
            </a:r>
          </a:p>
        </p:txBody>
      </p:sp>
      <p:graphicFrame>
        <p:nvGraphicFramePr>
          <p:cNvPr id="22" name="Group 68"/>
          <p:cNvGraphicFramePr>
            <a:graphicFrameLocks noGrp="1"/>
          </p:cNvGraphicFramePr>
          <p:nvPr/>
        </p:nvGraphicFramePr>
        <p:xfrm>
          <a:off x="2097088" y="4237038"/>
          <a:ext cx="2017712" cy="1981200"/>
        </p:xfrm>
        <a:graphic>
          <a:graphicData uri="http://schemas.openxmlformats.org/drawingml/2006/table">
            <a:tbl>
              <a:tblPr/>
              <a:tblGrid>
                <a:gridCol w="530225"/>
                <a:gridCol w="547687"/>
                <a:gridCol w="939800"/>
              </a:tblGrid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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" name="Скругленный прямоугольник 23"/>
          <p:cNvSpPr>
            <a:spLocks noChangeArrowheads="1"/>
          </p:cNvSpPr>
          <p:nvPr/>
        </p:nvSpPr>
        <p:spPr bwMode="auto">
          <a:xfrm>
            <a:off x="2006600" y="5364163"/>
            <a:ext cx="2208213" cy="523875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757238" y="5197475"/>
            <a:ext cx="1054100" cy="993775"/>
            <a:chOff x="4290" y="2392"/>
            <a:chExt cx="664" cy="626"/>
          </a:xfrm>
        </p:grpSpPr>
        <p:sp>
          <p:nvSpPr>
            <p:cNvPr id="15432" name="AutoShape 32"/>
            <p:cNvSpPr>
              <a:spLocks noChangeArrowheads="1"/>
            </p:cNvSpPr>
            <p:nvPr/>
          </p:nvSpPr>
          <p:spPr bwMode="auto">
            <a:xfrm>
              <a:off x="4290" y="2392"/>
              <a:ext cx="664" cy="626"/>
            </a:xfrm>
            <a:prstGeom prst="roundRect">
              <a:avLst>
                <a:gd name="adj" fmla="val 16667"/>
              </a:avLst>
            </a:prstGeom>
            <a:solidFill>
              <a:srgbClr val="EAEAEA"/>
            </a:solidFill>
            <a:ln w="12700">
              <a:solidFill>
                <a:schemeClr val="accent2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5364" name="Object 33"/>
            <p:cNvGraphicFramePr>
              <a:graphicFrameLocks noChangeAspect="1"/>
            </p:cNvGraphicFramePr>
            <p:nvPr/>
          </p:nvGraphicFramePr>
          <p:xfrm>
            <a:off x="4377" y="2446"/>
            <a:ext cx="487" cy="530"/>
          </p:xfrm>
          <a:graphic>
            <a:graphicData uri="http://schemas.openxmlformats.org/presentationml/2006/ole">
              <p:oleObj spid="_x0000_s15364" name="Формула" r:id="rId7" imgW="368280" imgH="406080" progId="Equation.3">
                <p:embed/>
              </p:oleObj>
            </a:graphicData>
          </a:graphic>
        </p:graphicFrame>
      </p:grpSp>
      <p:graphicFrame>
        <p:nvGraphicFramePr>
          <p:cNvPr id="28" name="Group 68"/>
          <p:cNvGraphicFramePr>
            <a:graphicFrameLocks noGrp="1"/>
          </p:cNvGraphicFramePr>
          <p:nvPr/>
        </p:nvGraphicFramePr>
        <p:xfrm>
          <a:off x="4762500" y="4237038"/>
          <a:ext cx="2017713" cy="1981200"/>
        </p:xfrm>
        <a:graphic>
          <a:graphicData uri="http://schemas.openxmlformats.org/drawingml/2006/table">
            <a:tbl>
              <a:tblPr/>
              <a:tblGrid>
                <a:gridCol w="530225"/>
                <a:gridCol w="547688"/>
                <a:gridCol w="939800"/>
              </a:tblGrid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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" name="Скругленный прямоугольник 28"/>
          <p:cNvSpPr>
            <a:spLocks noChangeArrowheads="1"/>
          </p:cNvSpPr>
          <p:nvPr/>
        </p:nvSpPr>
        <p:spPr bwMode="auto">
          <a:xfrm>
            <a:off x="4672013" y="4583113"/>
            <a:ext cx="2208212" cy="523875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5429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" name="Заголовок 31"/>
          <p:cNvSpPr txBox="1">
            <a:spLocks/>
          </p:cNvSpPr>
          <p:nvPr/>
        </p:nvSpPr>
        <p:spPr>
          <a:xfrm>
            <a:off x="615950" y="3397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Использование алгебры логики</a:t>
            </a:r>
            <a:endParaRPr lang="ru-RU" sz="3200" b="1" kern="0" spc="100" dirty="0"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Impact" pitchFamily="34" charset="0"/>
              <a:ea typeface="+mj-ea"/>
              <a:cs typeface="+mj-cs"/>
            </a:endParaRPr>
          </a:p>
        </p:txBody>
      </p:sp>
      <p:sp>
        <p:nvSpPr>
          <p:cNvPr id="26" name="Управляющая кнопка: домой 25">
            <a:hlinkClick r:id="rId8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90" grpId="0"/>
      <p:bldP spid="24" grpId="0" animBg="1"/>
      <p:bldP spid="2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 bwMode="auto">
          <a:xfrm>
            <a:off x="1125538" y="5708650"/>
            <a:ext cx="3167062" cy="869950"/>
          </a:xfrm>
          <a:prstGeom prst="rect">
            <a:avLst/>
          </a:prstGeom>
          <a:solidFill>
            <a:srgbClr val="FFFFC1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404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903F7-53BB-4BC8-9A99-DE3B955CA51F}" type="slidenum">
              <a:rPr lang="ru-RU"/>
              <a:pPr>
                <a:defRPr/>
              </a:pPr>
              <a:t>32</a:t>
            </a:fld>
            <a:endParaRPr lang="ru-RU"/>
          </a:p>
        </p:txBody>
      </p:sp>
      <p:sp>
        <p:nvSpPr>
          <p:cNvPr id="16395" name="Rectangle 4"/>
          <p:cNvSpPr>
            <a:spLocks noChangeArrowheads="1"/>
          </p:cNvSpPr>
          <p:nvPr/>
        </p:nvSpPr>
        <p:spPr bwMode="auto">
          <a:xfrm>
            <a:off x="301625" y="812800"/>
            <a:ext cx="8607425" cy="18081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/>
          <a:lstStyle/>
          <a:p>
            <a:pPr marL="182563" indent="-182563"/>
            <a:r>
              <a:rPr lang="ru-RU" sz="2200" b="1"/>
              <a:t>Задача 6. </a:t>
            </a:r>
            <a:r>
              <a:rPr lang="ru-RU" sz="2200"/>
              <a:t>Суд присяжных пришел к таким выводам:</a:t>
            </a:r>
          </a:p>
          <a:p>
            <a:pPr marL="182563" indent="-182563">
              <a:buFont typeface="Arial" charset="0"/>
              <a:buChar char="•"/>
            </a:pPr>
            <a:r>
              <a:rPr lang="ru-RU" sz="2200">
                <a:solidFill>
                  <a:srgbClr val="333399"/>
                </a:solidFill>
              </a:rPr>
              <a:t>если Аськин не виновен или Баськин виновен, то виновен Сенькин</a:t>
            </a:r>
          </a:p>
          <a:p>
            <a:pPr marL="182563" indent="-182563">
              <a:buFont typeface="Arial" charset="0"/>
              <a:buChar char="•"/>
            </a:pPr>
            <a:r>
              <a:rPr lang="ru-RU" sz="2200">
                <a:solidFill>
                  <a:srgbClr val="333399"/>
                </a:solidFill>
              </a:rPr>
              <a:t>если Аськин не виновен, то Сенькин не виновен</a:t>
            </a:r>
          </a:p>
          <a:p>
            <a:pPr marL="182563" indent="-182563"/>
            <a:r>
              <a:rPr lang="ru-RU" sz="2200"/>
              <a:t>Виновен ли Аськин?</a:t>
            </a:r>
          </a:p>
        </p:txBody>
      </p: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369888" y="2595563"/>
            <a:ext cx="1630362" cy="4619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Решение:</a:t>
            </a:r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1971675" y="2638425"/>
            <a:ext cx="5983288" cy="4000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en-US" sz="2000" b="1"/>
              <a:t>A </a:t>
            </a:r>
            <a:r>
              <a:rPr lang="ru-RU" sz="2000" b="1"/>
              <a:t>– </a:t>
            </a:r>
            <a:r>
              <a:rPr lang="ru-RU" sz="2000"/>
              <a:t>виновен Аськин, </a:t>
            </a:r>
            <a:r>
              <a:rPr lang="en-US" sz="2000" b="1"/>
              <a:t>B </a:t>
            </a:r>
            <a:r>
              <a:rPr lang="ru-RU" sz="2000" b="1"/>
              <a:t>– </a:t>
            </a:r>
            <a:r>
              <a:rPr lang="ru-RU" sz="2000"/>
              <a:t>Баськин, </a:t>
            </a:r>
            <a:r>
              <a:rPr lang="en-US" sz="2000" b="1"/>
              <a:t>C </a:t>
            </a:r>
            <a:r>
              <a:rPr lang="ru-RU" sz="2000" b="1"/>
              <a:t>– </a:t>
            </a:r>
            <a:r>
              <a:rPr lang="ru-RU" sz="2000"/>
              <a:t>Сенькин</a:t>
            </a:r>
          </a:p>
        </p:txBody>
      </p:sp>
      <p:sp>
        <p:nvSpPr>
          <p:cNvPr id="43" name="Rectangle 8"/>
          <p:cNvSpPr>
            <a:spLocks noChangeArrowheads="1"/>
          </p:cNvSpPr>
          <p:nvPr/>
        </p:nvSpPr>
        <p:spPr bwMode="auto">
          <a:xfrm>
            <a:off x="612775" y="3094038"/>
            <a:ext cx="4784725" cy="7080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ru-RU" sz="2000"/>
              <a:t>«Если Аськин не виновен или Баськин   </a:t>
            </a:r>
            <a:br>
              <a:rPr lang="ru-RU" sz="2000"/>
            </a:br>
            <a:r>
              <a:rPr lang="ru-RU" sz="2000"/>
              <a:t>  виновен, то виновен Сенькин». </a:t>
            </a:r>
          </a:p>
        </p:txBody>
      </p:sp>
      <p:graphicFrame>
        <p:nvGraphicFramePr>
          <p:cNvPr id="44" name="Object 9"/>
          <p:cNvGraphicFramePr>
            <a:graphicFrameLocks noChangeAspect="1"/>
          </p:cNvGraphicFramePr>
          <p:nvPr/>
        </p:nvGraphicFramePr>
        <p:xfrm>
          <a:off x="5768975" y="3943350"/>
          <a:ext cx="1471613" cy="447675"/>
        </p:xfrm>
        <a:graphic>
          <a:graphicData uri="http://schemas.openxmlformats.org/presentationml/2006/ole">
            <p:oleObj spid="_x0000_s16386" name="Формула" r:id="rId4" imgW="698400" imgH="215640" progId="Equation.3">
              <p:embed/>
            </p:oleObj>
          </a:graphicData>
        </a:graphic>
      </p:graphicFrame>
      <p:graphicFrame>
        <p:nvGraphicFramePr>
          <p:cNvPr id="45" name="Object 6"/>
          <p:cNvGraphicFramePr>
            <a:graphicFrameLocks noChangeAspect="1"/>
          </p:cNvGraphicFramePr>
          <p:nvPr/>
        </p:nvGraphicFramePr>
        <p:xfrm>
          <a:off x="5434013" y="3224213"/>
          <a:ext cx="2112962" cy="474662"/>
        </p:xfrm>
        <a:graphic>
          <a:graphicData uri="http://schemas.openxmlformats.org/presentationml/2006/ole">
            <p:oleObj spid="_x0000_s16387" name="Формула" r:id="rId5" imgW="1002960" imgH="228600" progId="Equation.3">
              <p:embed/>
            </p:oleObj>
          </a:graphicData>
        </a:graphic>
      </p:graphicFrame>
      <p:sp>
        <p:nvSpPr>
          <p:cNvPr id="46" name="Rectangle 8"/>
          <p:cNvSpPr>
            <a:spLocks noChangeArrowheads="1"/>
          </p:cNvSpPr>
          <p:nvPr/>
        </p:nvSpPr>
        <p:spPr bwMode="auto">
          <a:xfrm>
            <a:off x="612775" y="3830638"/>
            <a:ext cx="3948113" cy="7080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ru-RU" sz="2000"/>
              <a:t>«Если Аськин не виновен, то </a:t>
            </a:r>
            <a:br>
              <a:rPr lang="ru-RU" sz="2000"/>
            </a:br>
            <a:r>
              <a:rPr lang="ru-RU" sz="2000"/>
              <a:t>  Сенькин не виновен». </a:t>
            </a:r>
          </a:p>
        </p:txBody>
      </p:sp>
      <p:graphicFrame>
        <p:nvGraphicFramePr>
          <p:cNvPr id="47" name="Object 4"/>
          <p:cNvGraphicFramePr>
            <a:graphicFrameLocks noChangeAspect="1"/>
          </p:cNvGraphicFramePr>
          <p:nvPr/>
        </p:nvGraphicFramePr>
        <p:xfrm>
          <a:off x="874713" y="4616450"/>
          <a:ext cx="3584575" cy="501650"/>
        </p:xfrm>
        <a:graphic>
          <a:graphicData uri="http://schemas.openxmlformats.org/presentationml/2006/ole">
            <p:oleObj spid="_x0000_s16388" name="Формула" r:id="rId6" imgW="1701720" imgH="241200" progId="Equation.3">
              <p:embed/>
            </p:oleObj>
          </a:graphicData>
        </a:graphic>
      </p:graphicFrame>
      <p:graphicFrame>
        <p:nvGraphicFramePr>
          <p:cNvPr id="48" name="Object 5"/>
          <p:cNvGraphicFramePr>
            <a:graphicFrameLocks noChangeAspect="1"/>
          </p:cNvGraphicFramePr>
          <p:nvPr/>
        </p:nvGraphicFramePr>
        <p:xfrm>
          <a:off x="1020763" y="5091113"/>
          <a:ext cx="3289300" cy="554037"/>
        </p:xfrm>
        <a:graphic>
          <a:graphicData uri="http://schemas.openxmlformats.org/presentationml/2006/ole">
            <p:oleObj spid="_x0000_s16389" name="Формула" r:id="rId7" imgW="1562040" imgH="266400" progId="Equation.3">
              <p:embed/>
            </p:oleObj>
          </a:graphicData>
        </a:graphic>
      </p:graphicFrame>
      <p:graphicFrame>
        <p:nvGraphicFramePr>
          <p:cNvPr id="49" name="Object 6"/>
          <p:cNvGraphicFramePr>
            <a:graphicFrameLocks noChangeAspect="1"/>
          </p:cNvGraphicFramePr>
          <p:nvPr/>
        </p:nvGraphicFramePr>
        <p:xfrm>
          <a:off x="1181100" y="5695950"/>
          <a:ext cx="2968625" cy="501650"/>
        </p:xfrm>
        <a:graphic>
          <a:graphicData uri="http://schemas.openxmlformats.org/presentationml/2006/ole">
            <p:oleObj spid="_x0000_s16390" name="Формула" r:id="rId8" imgW="1409400" imgH="241200" progId="Equation.3">
              <p:embed/>
            </p:oleObj>
          </a:graphicData>
        </a:graphic>
      </p:graphicFrame>
      <p:graphicFrame>
        <p:nvGraphicFramePr>
          <p:cNvPr id="50" name="Object 7"/>
          <p:cNvGraphicFramePr>
            <a:graphicFrameLocks noChangeAspect="1"/>
          </p:cNvGraphicFramePr>
          <p:nvPr/>
        </p:nvGraphicFramePr>
        <p:xfrm>
          <a:off x="3379788" y="6154738"/>
          <a:ext cx="828675" cy="371475"/>
        </p:xfrm>
        <a:graphic>
          <a:graphicData uri="http://schemas.openxmlformats.org/presentationml/2006/ole">
            <p:oleObj spid="_x0000_s16391" name="Формула" r:id="rId9" imgW="393480" imgH="177480" progId="Equation.3">
              <p:embed/>
            </p:oleObj>
          </a:graphicData>
        </a:graphic>
      </p:graphicFrame>
      <p:sp>
        <p:nvSpPr>
          <p:cNvPr id="52" name="Стрелка вправо 51"/>
          <p:cNvSpPr>
            <a:spLocks noChangeArrowheads="1"/>
          </p:cNvSpPr>
          <p:nvPr/>
        </p:nvSpPr>
        <p:spPr bwMode="auto">
          <a:xfrm>
            <a:off x="4394200" y="6043613"/>
            <a:ext cx="423863" cy="290512"/>
          </a:xfrm>
          <a:prstGeom prst="rightArrow">
            <a:avLst>
              <a:gd name="adj1" fmla="val 50000"/>
              <a:gd name="adj2" fmla="val 49911"/>
            </a:avLst>
          </a:prstGeom>
          <a:solidFill>
            <a:srgbClr val="0000FF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53" name="Object 8"/>
          <p:cNvGraphicFramePr>
            <a:graphicFrameLocks noChangeAspect="1"/>
          </p:cNvGraphicFramePr>
          <p:nvPr/>
        </p:nvGraphicFramePr>
        <p:xfrm>
          <a:off x="4981575" y="5949950"/>
          <a:ext cx="1150938" cy="447675"/>
        </p:xfrm>
        <a:graphic>
          <a:graphicData uri="http://schemas.openxmlformats.org/presentationml/2006/ole">
            <p:oleObj spid="_x0000_s16392" name="Формула" r:id="rId10" imgW="545760" imgH="215640" progId="Equation.3">
              <p:embed/>
            </p:oleObj>
          </a:graphicData>
        </a:graphic>
      </p:graphicFrame>
      <p:sp>
        <p:nvSpPr>
          <p:cNvPr id="54" name="AutoShape 16"/>
          <p:cNvSpPr>
            <a:spLocks noChangeArrowheads="1"/>
          </p:cNvSpPr>
          <p:nvPr/>
        </p:nvSpPr>
        <p:spPr bwMode="auto">
          <a:xfrm rot="2700000">
            <a:off x="5558631" y="5958682"/>
            <a:ext cx="549275" cy="547688"/>
          </a:xfrm>
          <a:prstGeom prst="plus">
            <a:avLst>
              <a:gd name="adj" fmla="val 42519"/>
            </a:avLst>
          </a:prstGeom>
          <a:solidFill>
            <a:srgbClr val="FF0000"/>
          </a:solidFill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5" name="Стрелка вправо 54"/>
          <p:cNvSpPr>
            <a:spLocks noChangeArrowheads="1"/>
          </p:cNvSpPr>
          <p:nvPr/>
        </p:nvSpPr>
        <p:spPr bwMode="auto">
          <a:xfrm>
            <a:off x="6311900" y="6043613"/>
            <a:ext cx="423863" cy="290512"/>
          </a:xfrm>
          <a:prstGeom prst="rightArrow">
            <a:avLst>
              <a:gd name="adj1" fmla="val 50000"/>
              <a:gd name="adj2" fmla="val 49911"/>
            </a:avLst>
          </a:prstGeom>
          <a:solidFill>
            <a:srgbClr val="0000FF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56" name="Прямоугольник 55"/>
          <p:cNvSpPr/>
          <p:nvPr/>
        </p:nvSpPr>
        <p:spPr bwMode="auto">
          <a:xfrm>
            <a:off x="6838950" y="5613400"/>
            <a:ext cx="1952625" cy="869950"/>
          </a:xfrm>
          <a:prstGeom prst="rect">
            <a:avLst/>
          </a:prstGeom>
          <a:solidFill>
            <a:srgbClr val="FFCCCC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dirty="0" err="1"/>
              <a:t>Аськин</a:t>
            </a:r>
            <a:r>
              <a:rPr lang="ru-RU" sz="2400" dirty="0"/>
              <a:t> виновен</a:t>
            </a:r>
          </a:p>
        </p:txBody>
      </p:sp>
      <p:sp>
        <p:nvSpPr>
          <p:cNvPr id="16404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" name="Заголовок 31"/>
          <p:cNvSpPr txBox="1">
            <a:spLocks/>
          </p:cNvSpPr>
          <p:nvPr/>
        </p:nvSpPr>
        <p:spPr>
          <a:xfrm>
            <a:off x="615950" y="3397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Использование алгебры логики</a:t>
            </a:r>
            <a:endParaRPr lang="ru-RU" sz="3200" b="1" kern="0" spc="100" dirty="0"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Impact" pitchFamily="34" charset="0"/>
              <a:ea typeface="+mj-ea"/>
              <a:cs typeface="+mj-cs"/>
            </a:endParaRPr>
          </a:p>
        </p:txBody>
      </p:sp>
      <p:sp>
        <p:nvSpPr>
          <p:cNvPr id="23" name="Управляющая кнопка: домой 22">
            <a:hlinkClick r:id="rId11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41" grpId="0"/>
      <p:bldP spid="42" grpId="0"/>
      <p:bldP spid="43" grpId="0"/>
      <p:bldP spid="46" grpId="0"/>
      <p:bldP spid="52" grpId="0" animBg="1"/>
      <p:bldP spid="54" grpId="0" animBg="1"/>
      <p:bldP spid="55" grpId="0" animBg="1"/>
      <p:bldP spid="5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 bwMode="auto">
          <a:xfrm>
            <a:off x="1125538" y="3170238"/>
            <a:ext cx="3167062" cy="869950"/>
          </a:xfrm>
          <a:prstGeom prst="rect">
            <a:avLst/>
          </a:prstGeom>
          <a:solidFill>
            <a:srgbClr val="FFFFC1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506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B33503-9C34-4089-8B1D-A512E48E8E0A}" type="slidenum">
              <a:rPr lang="ru-RU"/>
              <a:pPr>
                <a:defRPr/>
              </a:pPr>
              <a:t>33</a:t>
            </a:fld>
            <a:endParaRPr lang="ru-RU"/>
          </a:p>
        </p:txBody>
      </p:sp>
      <p:sp>
        <p:nvSpPr>
          <p:cNvPr id="17418" name="Rectangle 4"/>
          <p:cNvSpPr>
            <a:spLocks noChangeArrowheads="1"/>
          </p:cNvSpPr>
          <p:nvPr/>
        </p:nvSpPr>
        <p:spPr bwMode="auto">
          <a:xfrm>
            <a:off x="301625" y="812800"/>
            <a:ext cx="8607425" cy="18081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/>
          <a:lstStyle/>
          <a:p>
            <a:pPr marL="182563" indent="-182563"/>
            <a:r>
              <a:rPr lang="ru-RU" sz="2200" b="1"/>
              <a:t>Задача 6б. </a:t>
            </a:r>
            <a:r>
              <a:rPr lang="ru-RU" sz="2200"/>
              <a:t>Суд присяжных пришел к таким выводам:</a:t>
            </a:r>
          </a:p>
          <a:p>
            <a:pPr marL="182563" indent="-182563">
              <a:buFont typeface="Arial" charset="0"/>
              <a:buChar char="•"/>
            </a:pPr>
            <a:r>
              <a:rPr lang="ru-RU" sz="2200">
                <a:solidFill>
                  <a:srgbClr val="333399"/>
                </a:solidFill>
              </a:rPr>
              <a:t>если Аськин не виновен или Баськин виновен, то виновен Сенькин</a:t>
            </a:r>
          </a:p>
          <a:p>
            <a:pPr marL="182563" indent="-182563">
              <a:buFont typeface="Arial" charset="0"/>
              <a:buChar char="•"/>
            </a:pPr>
            <a:r>
              <a:rPr lang="ru-RU" sz="2200">
                <a:solidFill>
                  <a:srgbClr val="333399"/>
                </a:solidFill>
              </a:rPr>
              <a:t>если Аськин не виновен, то Сенькин не виновен</a:t>
            </a:r>
          </a:p>
          <a:p>
            <a:pPr marL="182563" indent="-182563"/>
            <a:r>
              <a:rPr lang="ru-RU" sz="2200"/>
              <a:t>Виновен ли Баськин?</a:t>
            </a:r>
          </a:p>
        </p:txBody>
      </p: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369888" y="2595563"/>
            <a:ext cx="1630362" cy="4619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Решение:</a:t>
            </a:r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1971675" y="2638425"/>
            <a:ext cx="5983288" cy="4000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en-US" sz="2000" b="1"/>
              <a:t>A </a:t>
            </a:r>
            <a:r>
              <a:rPr lang="ru-RU" sz="2000" b="1"/>
              <a:t>– </a:t>
            </a:r>
            <a:r>
              <a:rPr lang="ru-RU" sz="2000"/>
              <a:t>виновен Аськин, </a:t>
            </a:r>
            <a:r>
              <a:rPr lang="en-US" sz="2000" b="1"/>
              <a:t>B </a:t>
            </a:r>
            <a:r>
              <a:rPr lang="ru-RU" sz="2000" b="1"/>
              <a:t>– </a:t>
            </a:r>
            <a:r>
              <a:rPr lang="ru-RU" sz="2000"/>
              <a:t>Баськин, </a:t>
            </a:r>
            <a:r>
              <a:rPr lang="en-US" sz="2000" b="1"/>
              <a:t>C </a:t>
            </a:r>
            <a:r>
              <a:rPr lang="ru-RU" sz="2000" b="1"/>
              <a:t>– </a:t>
            </a:r>
            <a:r>
              <a:rPr lang="ru-RU" sz="2000"/>
              <a:t>Сенькин</a:t>
            </a:r>
          </a:p>
        </p:txBody>
      </p:sp>
      <p:graphicFrame>
        <p:nvGraphicFramePr>
          <p:cNvPr id="49" name="Object 6"/>
          <p:cNvGraphicFramePr>
            <a:graphicFrameLocks noChangeAspect="1"/>
          </p:cNvGraphicFramePr>
          <p:nvPr/>
        </p:nvGraphicFramePr>
        <p:xfrm>
          <a:off x="1181100" y="3157538"/>
          <a:ext cx="2968625" cy="501650"/>
        </p:xfrm>
        <a:graphic>
          <a:graphicData uri="http://schemas.openxmlformats.org/presentationml/2006/ole">
            <p:oleObj spid="_x0000_s17410" name="Формула" r:id="rId4" imgW="1409400" imgH="241200" progId="Equation.3">
              <p:embed/>
            </p:oleObj>
          </a:graphicData>
        </a:graphic>
      </p:graphicFrame>
      <p:graphicFrame>
        <p:nvGraphicFramePr>
          <p:cNvPr id="50" name="Object 9"/>
          <p:cNvGraphicFramePr>
            <a:graphicFrameLocks noChangeAspect="1"/>
          </p:cNvGraphicFramePr>
          <p:nvPr/>
        </p:nvGraphicFramePr>
        <p:xfrm>
          <a:off x="3406775" y="3616325"/>
          <a:ext cx="774700" cy="371475"/>
        </p:xfrm>
        <a:graphic>
          <a:graphicData uri="http://schemas.openxmlformats.org/presentationml/2006/ole">
            <p:oleObj spid="_x0000_s17411" name="Формула" r:id="rId5" imgW="368280" imgH="177480" progId="Equation.3">
              <p:embed/>
            </p:oleObj>
          </a:graphicData>
        </a:graphic>
      </p:graphicFrame>
      <p:sp>
        <p:nvSpPr>
          <p:cNvPr id="52" name="Стрелка вправо 51"/>
          <p:cNvSpPr>
            <a:spLocks noChangeArrowheads="1"/>
          </p:cNvSpPr>
          <p:nvPr/>
        </p:nvSpPr>
        <p:spPr bwMode="auto">
          <a:xfrm>
            <a:off x="4394200" y="3505200"/>
            <a:ext cx="423863" cy="290513"/>
          </a:xfrm>
          <a:prstGeom prst="rightArrow">
            <a:avLst>
              <a:gd name="adj1" fmla="val 50000"/>
              <a:gd name="adj2" fmla="val 49910"/>
            </a:avLst>
          </a:prstGeom>
          <a:solidFill>
            <a:srgbClr val="0000FF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53" name="Object 4"/>
          <p:cNvGraphicFramePr>
            <a:graphicFrameLocks noChangeAspect="1"/>
          </p:cNvGraphicFramePr>
          <p:nvPr/>
        </p:nvGraphicFramePr>
        <p:xfrm>
          <a:off x="4903788" y="3463925"/>
          <a:ext cx="749300" cy="342900"/>
        </p:xfrm>
        <a:graphic>
          <a:graphicData uri="http://schemas.openxmlformats.org/presentationml/2006/ole">
            <p:oleObj spid="_x0000_s17412" name="Формула" r:id="rId6" imgW="355320" imgH="164880" progId="Equation.3">
              <p:embed/>
            </p:oleObj>
          </a:graphicData>
        </a:graphic>
      </p:graphicFrame>
      <p:sp>
        <p:nvSpPr>
          <p:cNvPr id="25" name="Прямоугольник 24"/>
          <p:cNvSpPr/>
          <p:nvPr/>
        </p:nvSpPr>
        <p:spPr bwMode="auto">
          <a:xfrm>
            <a:off x="1125538" y="4219575"/>
            <a:ext cx="3167062" cy="869950"/>
          </a:xfrm>
          <a:prstGeom prst="rect">
            <a:avLst/>
          </a:prstGeom>
          <a:solidFill>
            <a:srgbClr val="FFFFC1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graphicFrame>
        <p:nvGraphicFramePr>
          <p:cNvPr id="26" name="Object 5"/>
          <p:cNvGraphicFramePr>
            <a:graphicFrameLocks noChangeAspect="1"/>
          </p:cNvGraphicFramePr>
          <p:nvPr/>
        </p:nvGraphicFramePr>
        <p:xfrm>
          <a:off x="1181100" y="4206875"/>
          <a:ext cx="2968625" cy="501650"/>
        </p:xfrm>
        <a:graphic>
          <a:graphicData uri="http://schemas.openxmlformats.org/presentationml/2006/ole">
            <p:oleObj spid="_x0000_s17413" name="Формула" r:id="rId7" imgW="1409400" imgH="241200" progId="Equation.3">
              <p:embed/>
            </p:oleObj>
          </a:graphicData>
        </a:graphic>
      </p:graphicFrame>
      <p:graphicFrame>
        <p:nvGraphicFramePr>
          <p:cNvPr id="27" name="Object 6"/>
          <p:cNvGraphicFramePr>
            <a:graphicFrameLocks noChangeAspect="1"/>
          </p:cNvGraphicFramePr>
          <p:nvPr/>
        </p:nvGraphicFramePr>
        <p:xfrm>
          <a:off x="3433763" y="4679950"/>
          <a:ext cx="720725" cy="344488"/>
        </p:xfrm>
        <a:graphic>
          <a:graphicData uri="http://schemas.openxmlformats.org/presentationml/2006/ole">
            <p:oleObj spid="_x0000_s17414" name="Формула" r:id="rId8" imgW="342720" imgH="164880" progId="Equation.3">
              <p:embed/>
            </p:oleObj>
          </a:graphicData>
        </a:graphic>
      </p:graphicFrame>
      <p:sp>
        <p:nvSpPr>
          <p:cNvPr id="28" name="Стрелка вправо 27"/>
          <p:cNvSpPr>
            <a:spLocks noChangeArrowheads="1"/>
          </p:cNvSpPr>
          <p:nvPr/>
        </p:nvSpPr>
        <p:spPr bwMode="auto">
          <a:xfrm>
            <a:off x="4394200" y="4554538"/>
            <a:ext cx="423863" cy="290512"/>
          </a:xfrm>
          <a:prstGeom prst="rightArrow">
            <a:avLst>
              <a:gd name="adj1" fmla="val 50000"/>
              <a:gd name="adj2" fmla="val 49911"/>
            </a:avLst>
          </a:prstGeom>
          <a:solidFill>
            <a:srgbClr val="0000FF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9" name="Object 7"/>
          <p:cNvGraphicFramePr>
            <a:graphicFrameLocks noChangeAspect="1"/>
          </p:cNvGraphicFramePr>
          <p:nvPr/>
        </p:nvGraphicFramePr>
        <p:xfrm>
          <a:off x="4903788" y="4502150"/>
          <a:ext cx="1150937" cy="368300"/>
        </p:xfrm>
        <a:graphic>
          <a:graphicData uri="http://schemas.openxmlformats.org/presentationml/2006/ole">
            <p:oleObj spid="_x0000_s17415" name="Формула" r:id="rId9" imgW="545760" imgH="177480" progId="Equation.3">
              <p:embed/>
            </p:oleObj>
          </a:graphicData>
        </a:graphic>
      </p:graphicFrame>
      <p:sp>
        <p:nvSpPr>
          <p:cNvPr id="30" name="Скругленный прямоугольник 29"/>
          <p:cNvSpPr/>
          <p:nvPr/>
        </p:nvSpPr>
        <p:spPr bwMode="auto">
          <a:xfrm>
            <a:off x="6226175" y="3209925"/>
            <a:ext cx="2616200" cy="1674813"/>
          </a:xfrm>
          <a:prstGeom prst="roundRect">
            <a:avLst/>
          </a:prstGeom>
          <a:solidFill>
            <a:srgbClr val="E6E6FF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r>
              <a:rPr lang="ru-RU" sz="2200"/>
              <a:t>Не получили противоречия: возможно, что и виновен</a:t>
            </a:r>
          </a:p>
        </p:txBody>
      </p:sp>
      <p:sp>
        <p:nvSpPr>
          <p:cNvPr id="1742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" name="Заголовок 31"/>
          <p:cNvSpPr txBox="1">
            <a:spLocks/>
          </p:cNvSpPr>
          <p:nvPr/>
        </p:nvSpPr>
        <p:spPr>
          <a:xfrm>
            <a:off x="615950" y="3397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 dirty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Использование алгебры логики</a:t>
            </a:r>
          </a:p>
        </p:txBody>
      </p:sp>
      <p:sp>
        <p:nvSpPr>
          <p:cNvPr id="20" name="Управляющая кнопка: домой 19">
            <a:hlinkClick r:id="rId10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41" grpId="0"/>
      <p:bldP spid="42" grpId="0"/>
      <p:bldP spid="52" grpId="0" animBg="1"/>
      <p:bldP spid="25" grpId="0" animBg="1"/>
      <p:bldP spid="28" grpId="0" animBg="1"/>
      <p:bldP spid="3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 bwMode="auto">
          <a:xfrm>
            <a:off x="1125538" y="3170238"/>
            <a:ext cx="3167062" cy="869950"/>
          </a:xfrm>
          <a:prstGeom prst="rect">
            <a:avLst/>
          </a:prstGeom>
          <a:solidFill>
            <a:srgbClr val="FFFFC1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609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7F53C4-1BCD-44BF-8FE6-607D80425A42}" type="slidenum">
              <a:rPr lang="ru-RU"/>
              <a:pPr>
                <a:defRPr/>
              </a:pPr>
              <a:t>34</a:t>
            </a:fld>
            <a:endParaRPr lang="ru-RU"/>
          </a:p>
        </p:txBody>
      </p:sp>
      <p:sp>
        <p:nvSpPr>
          <p:cNvPr id="18442" name="Rectangle 4"/>
          <p:cNvSpPr>
            <a:spLocks noChangeArrowheads="1"/>
          </p:cNvSpPr>
          <p:nvPr/>
        </p:nvSpPr>
        <p:spPr bwMode="auto">
          <a:xfrm>
            <a:off x="301625" y="812800"/>
            <a:ext cx="8607425" cy="18081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/>
          <a:lstStyle/>
          <a:p>
            <a:pPr marL="182563" indent="-182563"/>
            <a:r>
              <a:rPr lang="ru-RU" sz="2200" b="1"/>
              <a:t>Задача 6в. </a:t>
            </a:r>
            <a:r>
              <a:rPr lang="ru-RU" sz="2200"/>
              <a:t>Суд присяжных пришел к таким выводам:</a:t>
            </a:r>
          </a:p>
          <a:p>
            <a:pPr marL="182563" indent="-182563">
              <a:buFont typeface="Arial" charset="0"/>
              <a:buChar char="•"/>
            </a:pPr>
            <a:r>
              <a:rPr lang="ru-RU" sz="2200">
                <a:solidFill>
                  <a:srgbClr val="333399"/>
                </a:solidFill>
              </a:rPr>
              <a:t>если Аськин не виновен или Баськин виновен, то виновен Сенькин</a:t>
            </a:r>
          </a:p>
          <a:p>
            <a:pPr marL="182563" indent="-182563">
              <a:buFont typeface="Arial" charset="0"/>
              <a:buChar char="•"/>
            </a:pPr>
            <a:r>
              <a:rPr lang="ru-RU" sz="2200">
                <a:solidFill>
                  <a:srgbClr val="333399"/>
                </a:solidFill>
              </a:rPr>
              <a:t>если Аськин не виновен, то Сенькин не виновен</a:t>
            </a:r>
          </a:p>
          <a:p>
            <a:pPr marL="182563" indent="-182563"/>
            <a:r>
              <a:rPr lang="ru-RU" sz="2200"/>
              <a:t>Виновен ли Сенькин?</a:t>
            </a:r>
          </a:p>
        </p:txBody>
      </p: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369888" y="2595563"/>
            <a:ext cx="1630362" cy="4619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Решение:</a:t>
            </a:r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1971675" y="2638425"/>
            <a:ext cx="5983288" cy="4000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en-US" sz="2000" b="1"/>
              <a:t>A </a:t>
            </a:r>
            <a:r>
              <a:rPr lang="ru-RU" sz="2000" b="1"/>
              <a:t>– </a:t>
            </a:r>
            <a:r>
              <a:rPr lang="ru-RU" sz="2000"/>
              <a:t>виновен Аськин, </a:t>
            </a:r>
            <a:r>
              <a:rPr lang="en-US" sz="2000" b="1"/>
              <a:t>B </a:t>
            </a:r>
            <a:r>
              <a:rPr lang="ru-RU" sz="2000" b="1"/>
              <a:t>– </a:t>
            </a:r>
            <a:r>
              <a:rPr lang="ru-RU" sz="2000"/>
              <a:t>Баськин, </a:t>
            </a:r>
            <a:r>
              <a:rPr lang="en-US" sz="2000" b="1"/>
              <a:t>C </a:t>
            </a:r>
            <a:r>
              <a:rPr lang="ru-RU" sz="2000" b="1"/>
              <a:t>– </a:t>
            </a:r>
            <a:r>
              <a:rPr lang="ru-RU" sz="2000"/>
              <a:t>Сенькин</a:t>
            </a:r>
          </a:p>
        </p:txBody>
      </p:sp>
      <p:graphicFrame>
        <p:nvGraphicFramePr>
          <p:cNvPr id="49" name="Object 6"/>
          <p:cNvGraphicFramePr>
            <a:graphicFrameLocks noChangeAspect="1"/>
          </p:cNvGraphicFramePr>
          <p:nvPr/>
        </p:nvGraphicFramePr>
        <p:xfrm>
          <a:off x="1181100" y="3157538"/>
          <a:ext cx="2968625" cy="501650"/>
        </p:xfrm>
        <a:graphic>
          <a:graphicData uri="http://schemas.openxmlformats.org/presentationml/2006/ole">
            <p:oleObj spid="_x0000_s18434" name="Формула" r:id="rId4" imgW="1409400" imgH="241200" progId="Equation.3">
              <p:embed/>
            </p:oleObj>
          </a:graphicData>
        </a:graphic>
      </p:graphicFrame>
      <p:graphicFrame>
        <p:nvGraphicFramePr>
          <p:cNvPr id="50" name="Object 9"/>
          <p:cNvGraphicFramePr>
            <a:graphicFrameLocks noChangeAspect="1"/>
          </p:cNvGraphicFramePr>
          <p:nvPr/>
        </p:nvGraphicFramePr>
        <p:xfrm>
          <a:off x="3394075" y="3616325"/>
          <a:ext cx="801688" cy="371475"/>
        </p:xfrm>
        <a:graphic>
          <a:graphicData uri="http://schemas.openxmlformats.org/presentationml/2006/ole">
            <p:oleObj spid="_x0000_s18435" name="Формула" r:id="rId5" imgW="380880" imgH="177480" progId="Equation.3">
              <p:embed/>
            </p:oleObj>
          </a:graphicData>
        </a:graphic>
      </p:graphicFrame>
      <p:sp>
        <p:nvSpPr>
          <p:cNvPr id="52" name="Стрелка вправо 51"/>
          <p:cNvSpPr>
            <a:spLocks noChangeArrowheads="1"/>
          </p:cNvSpPr>
          <p:nvPr/>
        </p:nvSpPr>
        <p:spPr bwMode="auto">
          <a:xfrm>
            <a:off x="4394200" y="3505200"/>
            <a:ext cx="423863" cy="290513"/>
          </a:xfrm>
          <a:prstGeom prst="rightArrow">
            <a:avLst>
              <a:gd name="adj1" fmla="val 50000"/>
              <a:gd name="adj2" fmla="val 49910"/>
            </a:avLst>
          </a:prstGeom>
          <a:solidFill>
            <a:srgbClr val="0000FF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53" name="Object 4"/>
          <p:cNvGraphicFramePr>
            <a:graphicFrameLocks noChangeAspect="1"/>
          </p:cNvGraphicFramePr>
          <p:nvPr/>
        </p:nvGraphicFramePr>
        <p:xfrm>
          <a:off x="4848225" y="3438525"/>
          <a:ext cx="1150938" cy="395288"/>
        </p:xfrm>
        <a:graphic>
          <a:graphicData uri="http://schemas.openxmlformats.org/presentationml/2006/ole">
            <p:oleObj spid="_x0000_s18436" name="Формула" r:id="rId6" imgW="545760" imgH="190440" progId="Equation.3">
              <p:embed/>
            </p:oleObj>
          </a:graphicData>
        </a:graphic>
      </p:graphicFrame>
      <p:sp>
        <p:nvSpPr>
          <p:cNvPr id="25" name="Прямоугольник 24"/>
          <p:cNvSpPr/>
          <p:nvPr/>
        </p:nvSpPr>
        <p:spPr bwMode="auto">
          <a:xfrm>
            <a:off x="1125538" y="4219575"/>
            <a:ext cx="3167062" cy="869950"/>
          </a:xfrm>
          <a:prstGeom prst="rect">
            <a:avLst/>
          </a:prstGeom>
          <a:solidFill>
            <a:srgbClr val="FFFFC1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graphicFrame>
        <p:nvGraphicFramePr>
          <p:cNvPr id="26" name="Object 5"/>
          <p:cNvGraphicFramePr>
            <a:graphicFrameLocks noChangeAspect="1"/>
          </p:cNvGraphicFramePr>
          <p:nvPr/>
        </p:nvGraphicFramePr>
        <p:xfrm>
          <a:off x="1181100" y="4206875"/>
          <a:ext cx="2968625" cy="501650"/>
        </p:xfrm>
        <a:graphic>
          <a:graphicData uri="http://schemas.openxmlformats.org/presentationml/2006/ole">
            <p:oleObj spid="_x0000_s18437" name="Формула" r:id="rId7" imgW="1409400" imgH="241200" progId="Equation.3">
              <p:embed/>
            </p:oleObj>
          </a:graphicData>
        </a:graphic>
      </p:graphicFrame>
      <p:graphicFrame>
        <p:nvGraphicFramePr>
          <p:cNvPr id="27" name="Object 6"/>
          <p:cNvGraphicFramePr>
            <a:graphicFrameLocks noChangeAspect="1"/>
          </p:cNvGraphicFramePr>
          <p:nvPr/>
        </p:nvGraphicFramePr>
        <p:xfrm>
          <a:off x="3419475" y="4667250"/>
          <a:ext cx="747713" cy="369888"/>
        </p:xfrm>
        <a:graphic>
          <a:graphicData uri="http://schemas.openxmlformats.org/presentationml/2006/ole">
            <p:oleObj spid="_x0000_s18438" name="Формула" r:id="rId8" imgW="355320" imgH="177480" progId="Equation.3">
              <p:embed/>
            </p:oleObj>
          </a:graphicData>
        </a:graphic>
      </p:graphicFrame>
      <p:sp>
        <p:nvSpPr>
          <p:cNvPr id="28" name="Стрелка вправо 27"/>
          <p:cNvSpPr>
            <a:spLocks noChangeArrowheads="1"/>
          </p:cNvSpPr>
          <p:nvPr/>
        </p:nvSpPr>
        <p:spPr bwMode="auto">
          <a:xfrm>
            <a:off x="4394200" y="4554538"/>
            <a:ext cx="423863" cy="290512"/>
          </a:xfrm>
          <a:prstGeom prst="rightArrow">
            <a:avLst>
              <a:gd name="adj1" fmla="val 50000"/>
              <a:gd name="adj2" fmla="val 49911"/>
            </a:avLst>
          </a:prstGeom>
          <a:solidFill>
            <a:srgbClr val="0000FF"/>
          </a:solidFill>
          <a:ln w="127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9" name="Object 7"/>
          <p:cNvGraphicFramePr>
            <a:graphicFrameLocks noChangeAspect="1"/>
          </p:cNvGraphicFramePr>
          <p:nvPr/>
        </p:nvGraphicFramePr>
        <p:xfrm>
          <a:off x="4848225" y="4514850"/>
          <a:ext cx="750888" cy="342900"/>
        </p:xfrm>
        <a:graphic>
          <a:graphicData uri="http://schemas.openxmlformats.org/presentationml/2006/ole">
            <p:oleObj spid="_x0000_s18439" name="Формула" r:id="rId9" imgW="355320" imgH="164880" progId="Equation.3">
              <p:embed/>
            </p:oleObj>
          </a:graphicData>
        </a:graphic>
      </p:graphicFrame>
      <p:sp>
        <p:nvSpPr>
          <p:cNvPr id="30" name="Скругленный прямоугольник 29"/>
          <p:cNvSpPr/>
          <p:nvPr/>
        </p:nvSpPr>
        <p:spPr bwMode="auto">
          <a:xfrm>
            <a:off x="6226175" y="3232150"/>
            <a:ext cx="2616200" cy="1630363"/>
          </a:xfrm>
          <a:prstGeom prst="roundRect">
            <a:avLst/>
          </a:prstGeom>
          <a:solidFill>
            <a:srgbClr val="E6E6FF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r>
              <a:rPr lang="ru-RU" sz="2200"/>
              <a:t>Не получили противоречия: возможно, что и виновен</a:t>
            </a:r>
          </a:p>
        </p:txBody>
      </p:sp>
      <p:sp>
        <p:nvSpPr>
          <p:cNvPr id="18449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" name="Заголовок 31"/>
          <p:cNvSpPr txBox="1">
            <a:spLocks/>
          </p:cNvSpPr>
          <p:nvPr/>
        </p:nvSpPr>
        <p:spPr>
          <a:xfrm>
            <a:off x="615950" y="339725"/>
            <a:ext cx="8375650" cy="471488"/>
          </a:xfrm>
          <a:prstGeom prst="rect">
            <a:avLst/>
          </a:prstGeo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kern="0" spc="1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Impact" pitchFamily="34" charset="0"/>
                <a:ea typeface="+mj-ea"/>
                <a:cs typeface="+mj-cs"/>
              </a:rPr>
              <a:t>Использование алгебры логики</a:t>
            </a:r>
            <a:endParaRPr lang="ru-RU" sz="3200" b="1" kern="0" spc="100" dirty="0"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Impact" pitchFamily="34" charset="0"/>
              <a:ea typeface="+mj-ea"/>
              <a:cs typeface="+mj-cs"/>
            </a:endParaRPr>
          </a:p>
        </p:txBody>
      </p:sp>
      <p:sp>
        <p:nvSpPr>
          <p:cNvPr id="20" name="Управляющая кнопка: домой 19">
            <a:hlinkClick r:id="rId10" action="ppaction://hlinksldjump" highlightClick="1"/>
          </p:cNvPr>
          <p:cNvSpPr/>
          <p:nvPr/>
        </p:nvSpPr>
        <p:spPr>
          <a:xfrm>
            <a:off x="8812213" y="6543675"/>
            <a:ext cx="287337" cy="2873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41" grpId="0"/>
      <p:bldP spid="42" grpId="0"/>
      <p:bldP spid="52" grpId="0" animBg="1"/>
      <p:bldP spid="25" grpId="0" animBg="1"/>
      <p:bldP spid="28" grpId="0" animBg="1"/>
      <p:bldP spid="30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6048</TotalTime>
  <Words>2083</Words>
  <Application>Microsoft Office PowerPoint</Application>
  <PresentationFormat>Экран (4:3)</PresentationFormat>
  <Paragraphs>644</Paragraphs>
  <Slides>34</Slides>
  <Notes>26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6" baseType="lpstr">
      <vt:lpstr>Arial</vt:lpstr>
      <vt:lpstr>Verdana</vt:lpstr>
      <vt:lpstr>Wingdings 2</vt:lpstr>
      <vt:lpstr>Symbol</vt:lpstr>
      <vt:lpstr>Impact</vt:lpstr>
      <vt:lpstr>Times New Roman</vt:lpstr>
      <vt:lpstr>Calibri</vt:lpstr>
      <vt:lpstr>Wingdings</vt:lpstr>
      <vt:lpstr>Arial Black</vt:lpstr>
      <vt:lpstr>Courier New</vt:lpstr>
      <vt:lpstr>Аспект</vt:lpstr>
      <vt:lpstr>Microsoft Equation 3.0</vt:lpstr>
      <vt:lpstr>Логические основы компьютеров</vt:lpstr>
      <vt:lpstr>Содержание</vt:lpstr>
      <vt:lpstr>Логика, высказывания</vt:lpstr>
      <vt:lpstr>Высказывание или нет?</vt:lpstr>
      <vt:lpstr>Логика и компьютер</vt:lpstr>
      <vt:lpstr>Обозначение высказываний</vt:lpstr>
      <vt:lpstr>Операция НЕ (инверсия)</vt:lpstr>
      <vt:lpstr>Операция И (логическое умножение, конъюнкция)</vt:lpstr>
      <vt:lpstr>Операция ИЛИ (логическое сложение, дизъюнкция)</vt:lpstr>
      <vt:lpstr>Задачи</vt:lpstr>
      <vt:lpstr>Операция «исключающее ИЛИ»</vt:lpstr>
      <vt:lpstr>Импликация («если …, то …»)</vt:lpstr>
      <vt:lpstr>Слайд 13</vt:lpstr>
      <vt:lpstr>Эквивалентность («тогда и только тогда, …»)</vt:lpstr>
      <vt:lpstr>Вычисление логических выражений</vt:lpstr>
      <vt:lpstr>Составление таблиц истинности</vt:lpstr>
      <vt:lpstr>Составление таблиц истинности</vt:lpstr>
      <vt:lpstr>Задачи (таблица истинности)</vt:lpstr>
      <vt:lpstr>Диаграммы Венна (круги Эйлера)</vt:lpstr>
      <vt:lpstr>Диаграмма с тремя переменными</vt:lpstr>
      <vt:lpstr>Задача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Использование алгебры логики</vt:lpstr>
      <vt:lpstr>Слайд 30</vt:lpstr>
      <vt:lpstr>Слайд 31</vt:lpstr>
      <vt:lpstr>Слайд 32</vt:lpstr>
      <vt:lpstr>Слайд 33</vt:lpstr>
      <vt:lpstr>Слайд 34</vt:lpstr>
    </vt:vector>
  </TitlesOfParts>
  <Company>163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Программное обеспечение (ПО)</dc:title>
  <dc:creator>kp</dc:creator>
  <cp:lastModifiedBy>Элла</cp:lastModifiedBy>
  <cp:revision>560</cp:revision>
  <dcterms:created xsi:type="dcterms:W3CDTF">2007-01-31T19:13:48Z</dcterms:created>
  <dcterms:modified xsi:type="dcterms:W3CDTF">2019-10-16T12:29:59Z</dcterms:modified>
</cp:coreProperties>
</file>