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38"/>
  </p:notesMasterIdLst>
  <p:sldIdLst>
    <p:sldId id="258" r:id="rId2"/>
    <p:sldId id="328" r:id="rId3"/>
    <p:sldId id="259" r:id="rId4"/>
    <p:sldId id="324" r:id="rId5"/>
    <p:sldId id="261" r:id="rId6"/>
    <p:sldId id="309" r:id="rId7"/>
    <p:sldId id="263" r:id="rId8"/>
    <p:sldId id="325" r:id="rId9"/>
    <p:sldId id="326" r:id="rId10"/>
    <p:sldId id="264" r:id="rId11"/>
    <p:sldId id="310" r:id="rId12"/>
    <p:sldId id="266" r:id="rId13"/>
    <p:sldId id="313" r:id="rId14"/>
    <p:sldId id="314" r:id="rId15"/>
    <p:sldId id="276" r:id="rId16"/>
    <p:sldId id="275" r:id="rId17"/>
    <p:sldId id="279" r:id="rId18"/>
    <p:sldId id="278" r:id="rId19"/>
    <p:sldId id="315" r:id="rId20"/>
    <p:sldId id="269" r:id="rId21"/>
    <p:sldId id="270" r:id="rId22"/>
    <p:sldId id="316" r:id="rId23"/>
    <p:sldId id="317" r:id="rId24"/>
    <p:sldId id="304" r:id="rId25"/>
    <p:sldId id="305" r:id="rId26"/>
    <p:sldId id="306" r:id="rId27"/>
    <p:sldId id="283" r:id="rId28"/>
    <p:sldId id="280" r:id="rId29"/>
    <p:sldId id="281" r:id="rId30"/>
    <p:sldId id="282" r:id="rId31"/>
    <p:sldId id="284" r:id="rId32"/>
    <p:sldId id="271" r:id="rId33"/>
    <p:sldId id="298" r:id="rId34"/>
    <p:sldId id="300" r:id="rId35"/>
    <p:sldId id="301" r:id="rId36"/>
    <p:sldId id="302" r:id="rId3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6FF"/>
    <a:srgbClr val="DDDDDD"/>
    <a:srgbClr val="000066"/>
    <a:srgbClr val="FFFF99"/>
    <a:srgbClr val="FF0000"/>
    <a:srgbClr val="3333FF"/>
    <a:srgbClr val="F8F8F8"/>
    <a:srgbClr val="80808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995" autoAdjust="0"/>
    <p:restoredTop sz="94326" autoAdjust="0"/>
  </p:normalViewPr>
  <p:slideViewPr>
    <p:cSldViewPr>
      <p:cViewPr varScale="1">
        <p:scale>
          <a:sx n="82" d="100"/>
          <a:sy n="82" d="100"/>
        </p:scale>
        <p:origin x="-115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292"/>
    </p:cViewPr>
  </p:sorter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710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07E9CF55-ADC6-4E7D-A9CB-106EFC4922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97521CA-96E6-49B2-9FCE-324F1BAB12FF}" type="slidenum">
              <a:rPr lang="ru-RU" smtClean="0"/>
              <a:pPr/>
              <a:t>3</a:t>
            </a:fld>
            <a:endParaRPr lang="ru-RU" smtClean="0"/>
          </a:p>
        </p:txBody>
      </p:sp>
      <p:sp>
        <p:nvSpPr>
          <p:cNvPr id="481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2FC33A8-3C35-4952-8F3C-23593980A42E}" type="slidenum">
              <a:rPr lang="ru-RU" smtClean="0"/>
              <a:pPr/>
              <a:t>4</a:t>
            </a:fld>
            <a:endParaRPr lang="ru-RU" smtClean="0"/>
          </a:p>
        </p:txBody>
      </p:sp>
      <p:sp>
        <p:nvSpPr>
          <p:cNvPr id="491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A7C0A8A-D4C4-4C7E-BE5C-6DAB2A064BEC}" type="slidenum">
              <a:rPr lang="ru-RU" smtClean="0"/>
              <a:pPr/>
              <a:t>5</a:t>
            </a:fld>
            <a:endParaRPr lang="ru-RU" smtClean="0"/>
          </a:p>
        </p:txBody>
      </p:sp>
      <p:sp>
        <p:nvSpPr>
          <p:cNvPr id="501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691A9F2-BADE-4897-B09D-374483D3516E}" type="slidenum">
              <a:rPr lang="ru-RU" smtClean="0"/>
              <a:pPr/>
              <a:t>6</a:t>
            </a:fld>
            <a:endParaRPr lang="ru-RU" smtClean="0"/>
          </a:p>
        </p:txBody>
      </p:sp>
      <p:sp>
        <p:nvSpPr>
          <p:cNvPr id="512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EF98C63-FEA5-4B02-ABB5-1D1E2F89353A}" type="slidenum">
              <a:rPr lang="ru-RU" smtClean="0"/>
              <a:pPr/>
              <a:t>7</a:t>
            </a:fld>
            <a:endParaRPr lang="ru-RU" smtClean="0"/>
          </a:p>
        </p:txBody>
      </p:sp>
      <p:sp>
        <p:nvSpPr>
          <p:cNvPr id="522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E1FD9B1-6108-4FF0-AFBC-4EE9BBB3856E}" type="slidenum">
              <a:rPr lang="ru-RU" smtClean="0"/>
              <a:pPr/>
              <a:t>8</a:t>
            </a:fld>
            <a:endParaRPr lang="ru-RU" smtClean="0"/>
          </a:p>
        </p:txBody>
      </p:sp>
      <p:sp>
        <p:nvSpPr>
          <p:cNvPr id="532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A73959E-2985-453C-927E-743FB2EB1191}" type="slidenum">
              <a:rPr lang="ru-RU" smtClean="0"/>
              <a:pPr/>
              <a:t>9</a:t>
            </a:fld>
            <a:endParaRPr lang="ru-RU" smtClean="0"/>
          </a:p>
        </p:txBody>
      </p:sp>
      <p:sp>
        <p:nvSpPr>
          <p:cNvPr id="542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3B1CD80-20CB-4F45-A043-B8AEB3956F4C}" type="slidenum">
              <a:rPr lang="ru-RU" smtClean="0"/>
              <a:pPr/>
              <a:t>10</a:t>
            </a:fld>
            <a:endParaRPr lang="ru-RU" smtClean="0"/>
          </a:p>
        </p:txBody>
      </p:sp>
      <p:sp>
        <p:nvSpPr>
          <p:cNvPr id="552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294F853-D76C-4FE5-9BFD-3823D8F87A76}" type="slidenum">
              <a:rPr lang="ru-RU" smtClean="0"/>
              <a:pPr/>
              <a:t>11</a:t>
            </a:fld>
            <a:endParaRPr lang="ru-RU" smtClean="0"/>
          </a:p>
        </p:txBody>
      </p:sp>
      <p:sp>
        <p:nvSpPr>
          <p:cNvPr id="563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3A0E263-FBA0-4B47-91F3-4CCD5B0A3D54}" type="slidenum">
              <a:rPr lang="ru-RU" smtClean="0"/>
              <a:pPr/>
              <a:t>12</a:t>
            </a:fld>
            <a:endParaRPr lang="ru-RU" smtClean="0"/>
          </a:p>
        </p:txBody>
      </p:sp>
      <p:sp>
        <p:nvSpPr>
          <p:cNvPr id="573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A8D82A1-0BF3-462B-90C7-21BCAC9075AF}" type="slidenum">
              <a:rPr lang="ru-RU" smtClean="0"/>
              <a:pPr/>
              <a:t>13</a:t>
            </a:fld>
            <a:endParaRPr lang="ru-RU" smtClean="0"/>
          </a:p>
        </p:txBody>
      </p:sp>
      <p:sp>
        <p:nvSpPr>
          <p:cNvPr id="583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E98E165-20CC-4EBE-8DDF-46D197E1004F}" type="slidenum">
              <a:rPr lang="ru-RU" smtClean="0"/>
              <a:pPr/>
              <a:t>14</a:t>
            </a:fld>
            <a:endParaRPr lang="ru-RU" smtClean="0"/>
          </a:p>
        </p:txBody>
      </p:sp>
      <p:sp>
        <p:nvSpPr>
          <p:cNvPr id="593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6D10F3A-56CC-496A-B60F-001D7231EAC6}" type="slidenum">
              <a:rPr lang="ru-RU" smtClean="0"/>
              <a:pPr/>
              <a:t>15</a:t>
            </a:fld>
            <a:endParaRPr lang="ru-RU" smtClean="0"/>
          </a:p>
        </p:txBody>
      </p:sp>
      <p:sp>
        <p:nvSpPr>
          <p:cNvPr id="604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EADFA69-9CB4-4B7F-B895-2BF9146C3DE6}" type="slidenum">
              <a:rPr lang="ru-RU" smtClean="0"/>
              <a:pPr/>
              <a:t>16</a:t>
            </a:fld>
            <a:endParaRPr lang="ru-RU" smtClean="0"/>
          </a:p>
        </p:txBody>
      </p:sp>
      <p:sp>
        <p:nvSpPr>
          <p:cNvPr id="614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AD16C52-AFD9-4ED7-95DB-7E095064C83A}" type="slidenum">
              <a:rPr lang="ru-RU" smtClean="0"/>
              <a:pPr/>
              <a:t>17</a:t>
            </a:fld>
            <a:endParaRPr lang="ru-RU" smtClean="0"/>
          </a:p>
        </p:txBody>
      </p:sp>
      <p:sp>
        <p:nvSpPr>
          <p:cNvPr id="624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46D4717-81B3-4199-8E16-E01D21E11921}" type="slidenum">
              <a:rPr lang="ru-RU" smtClean="0"/>
              <a:pPr/>
              <a:t>18</a:t>
            </a:fld>
            <a:endParaRPr lang="ru-RU" smtClean="0"/>
          </a:p>
        </p:txBody>
      </p:sp>
      <p:sp>
        <p:nvSpPr>
          <p:cNvPr id="634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41D5A97-EBE2-4268-ADB1-9CDDDC54E3EE}" type="slidenum">
              <a:rPr lang="ru-RU" smtClean="0"/>
              <a:pPr/>
              <a:t>19</a:t>
            </a:fld>
            <a:endParaRPr lang="ru-RU" smtClean="0"/>
          </a:p>
        </p:txBody>
      </p:sp>
      <p:sp>
        <p:nvSpPr>
          <p:cNvPr id="645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24B8078-7F83-4E80-84F4-E450B5AEFFBF}" type="slidenum">
              <a:rPr lang="ru-RU" smtClean="0"/>
              <a:pPr/>
              <a:t>20</a:t>
            </a:fld>
            <a:endParaRPr lang="ru-RU" smtClean="0"/>
          </a:p>
        </p:txBody>
      </p:sp>
      <p:sp>
        <p:nvSpPr>
          <p:cNvPr id="655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294B8A1-B055-4BCA-87E3-2504BE8E31CA}" type="slidenum">
              <a:rPr lang="ru-RU" smtClean="0"/>
              <a:pPr/>
              <a:t>21</a:t>
            </a:fld>
            <a:endParaRPr lang="ru-RU" smtClean="0"/>
          </a:p>
        </p:txBody>
      </p:sp>
      <p:sp>
        <p:nvSpPr>
          <p:cNvPr id="665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C42620D-610D-4871-B1E5-7B6A7609D718}" type="slidenum">
              <a:rPr lang="ru-RU" smtClean="0"/>
              <a:pPr/>
              <a:t>22</a:t>
            </a:fld>
            <a:endParaRPr lang="ru-RU" smtClean="0"/>
          </a:p>
        </p:txBody>
      </p:sp>
      <p:sp>
        <p:nvSpPr>
          <p:cNvPr id="675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FB4FAC3-74A1-4E2B-84E6-281260256DCC}" type="slidenum">
              <a:rPr lang="ru-RU" smtClean="0"/>
              <a:pPr/>
              <a:t>23</a:t>
            </a:fld>
            <a:endParaRPr lang="ru-RU" smtClean="0"/>
          </a:p>
        </p:txBody>
      </p:sp>
      <p:sp>
        <p:nvSpPr>
          <p:cNvPr id="686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F38B7D3-88BA-4636-9CD0-2B32FE3D8812}" type="slidenum">
              <a:rPr lang="ru-RU" smtClean="0"/>
              <a:pPr/>
              <a:t>24</a:t>
            </a:fld>
            <a:endParaRPr lang="ru-RU" smtClean="0"/>
          </a:p>
        </p:txBody>
      </p:sp>
      <p:sp>
        <p:nvSpPr>
          <p:cNvPr id="696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CAA1AA9-C458-4029-BBA8-4DF6073B8C4C}" type="slidenum">
              <a:rPr lang="ru-RU" smtClean="0"/>
              <a:pPr/>
              <a:t>25</a:t>
            </a:fld>
            <a:endParaRPr lang="ru-RU" smtClean="0"/>
          </a:p>
        </p:txBody>
      </p:sp>
      <p:sp>
        <p:nvSpPr>
          <p:cNvPr id="706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D07408-33D2-4398-8ABA-0E8F9EDACFF5}" type="slidenum">
              <a:rPr lang="ru-RU" smtClean="0"/>
              <a:pPr/>
              <a:t>26</a:t>
            </a:fld>
            <a:endParaRPr lang="ru-RU" smtClean="0"/>
          </a:p>
        </p:txBody>
      </p:sp>
      <p:sp>
        <p:nvSpPr>
          <p:cNvPr id="716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00D2FD6-47FE-4068-AAF4-B8A2E31C187B}" type="slidenum">
              <a:rPr lang="ru-RU" smtClean="0"/>
              <a:pPr/>
              <a:t>27</a:t>
            </a:fld>
            <a:endParaRPr lang="ru-RU" smtClean="0"/>
          </a:p>
        </p:txBody>
      </p:sp>
      <p:sp>
        <p:nvSpPr>
          <p:cNvPr id="727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5D661E9-C6BD-4A37-844D-37557DBCB2CC}" type="slidenum">
              <a:rPr lang="ru-RU" smtClean="0"/>
              <a:pPr/>
              <a:t>28</a:t>
            </a:fld>
            <a:endParaRPr lang="ru-RU" smtClean="0"/>
          </a:p>
        </p:txBody>
      </p:sp>
      <p:sp>
        <p:nvSpPr>
          <p:cNvPr id="737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8B9F7E1-7665-445A-9BA5-47CCBED9114D}" type="slidenum">
              <a:rPr lang="ru-RU" smtClean="0"/>
              <a:pPr/>
              <a:t>29</a:t>
            </a:fld>
            <a:endParaRPr lang="ru-RU" smtClean="0"/>
          </a:p>
        </p:txBody>
      </p:sp>
      <p:sp>
        <p:nvSpPr>
          <p:cNvPr id="747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A776593-A2EA-4623-B4CA-220E18C53ADB}" type="slidenum">
              <a:rPr lang="ru-RU" smtClean="0"/>
              <a:pPr/>
              <a:t>30</a:t>
            </a:fld>
            <a:endParaRPr lang="ru-RU" smtClean="0"/>
          </a:p>
        </p:txBody>
      </p:sp>
      <p:sp>
        <p:nvSpPr>
          <p:cNvPr id="757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00033F1-DECA-48E9-8CAA-323762A17D8D}" type="slidenum">
              <a:rPr lang="ru-RU" smtClean="0"/>
              <a:pPr/>
              <a:t>31</a:t>
            </a:fld>
            <a:endParaRPr lang="ru-RU" smtClean="0"/>
          </a:p>
        </p:txBody>
      </p:sp>
      <p:sp>
        <p:nvSpPr>
          <p:cNvPr id="768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8E2C3A8-AC96-49A0-9ABB-79D10FB7B27A}" type="slidenum">
              <a:rPr lang="ru-RU" smtClean="0"/>
              <a:pPr/>
              <a:t>32</a:t>
            </a:fld>
            <a:endParaRPr lang="ru-RU" smtClean="0"/>
          </a:p>
        </p:txBody>
      </p:sp>
      <p:sp>
        <p:nvSpPr>
          <p:cNvPr id="778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D847E7C-6EC0-4C4F-A1DB-ADEBBD5E0805}" type="slidenum">
              <a:rPr lang="ru-RU" smtClean="0"/>
              <a:pPr/>
              <a:t>33</a:t>
            </a:fld>
            <a:endParaRPr lang="ru-RU" smtClean="0"/>
          </a:p>
        </p:txBody>
      </p:sp>
      <p:sp>
        <p:nvSpPr>
          <p:cNvPr id="788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2BD4B43-E7FA-46D8-91F4-AD2B93B30BCE}" type="slidenum">
              <a:rPr lang="ru-RU" smtClean="0"/>
              <a:pPr/>
              <a:t>34</a:t>
            </a:fld>
            <a:endParaRPr lang="ru-RU" smtClean="0"/>
          </a:p>
        </p:txBody>
      </p:sp>
      <p:sp>
        <p:nvSpPr>
          <p:cNvPr id="798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BCB9DD2-382A-4F79-9BD8-8E089B32336E}" type="slidenum">
              <a:rPr lang="ru-RU" smtClean="0"/>
              <a:pPr/>
              <a:t>35</a:t>
            </a:fld>
            <a:endParaRPr lang="ru-RU" smtClean="0"/>
          </a:p>
        </p:txBody>
      </p:sp>
      <p:sp>
        <p:nvSpPr>
          <p:cNvPr id="808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278607B-149F-4E49-A27E-CC7E57EE5C34}" type="slidenum">
              <a:rPr lang="ru-RU" smtClean="0"/>
              <a:pPr/>
              <a:t>36</a:t>
            </a:fld>
            <a:endParaRPr lang="ru-RU" smtClean="0"/>
          </a:p>
        </p:txBody>
      </p:sp>
      <p:sp>
        <p:nvSpPr>
          <p:cNvPr id="819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3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01DAAD-6E84-4AB9-8E19-A518D5EABE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F7E48E-4060-4920-970C-14BD4778AF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AD81F-E821-498B-B144-88415108B6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DA0DEB-059E-4199-89BC-3BA1C3D6DB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C0952E-F1FD-4888-B25C-DAF937FAE0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438C64-CC6E-468A-9EA5-F0F6AA25B1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65E46-6A3A-40B8-826A-AA0D9E30F6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57DD37-6BDE-44AF-B82F-9B09CBD6B9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0587B9-CFCE-4593-B58F-D808B49175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9B7EEE-B66B-45B6-9BAA-214C7961D8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93EBC-E882-40C9-B1CA-7EF930DEC9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29" name="Текст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512C3731-CF24-4214-BA50-98399F7167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3" r:id="rId4"/>
    <p:sldLayoutId id="2147483729" r:id="rId5"/>
    <p:sldLayoutId id="2147483724" r:id="rId6"/>
    <p:sldLayoutId id="2147483730" r:id="rId7"/>
    <p:sldLayoutId id="2147483731" r:id="rId8"/>
    <p:sldLayoutId id="2147483732" r:id="rId9"/>
    <p:sldLayoutId id="2147483725" r:id="rId10"/>
    <p:sldLayoutId id="2147483733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Relationship Id="rId5" Type="http://schemas.openxmlformats.org/officeDocument/2006/relationships/slide" Target="slide27.xml"/><Relationship Id="rId4" Type="http://schemas.openxmlformats.org/officeDocument/2006/relationships/slide" Target="slide1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20687" y="2187558"/>
            <a:ext cx="8723313" cy="15081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7200" b="1" dirty="0" smtClean="0">
                <a:solidFill>
                  <a:schemeClr val="accent2"/>
                </a:solidFill>
                <a:latin typeface="Impact" pitchFamily="34" charset="0"/>
              </a:rPr>
              <a:t>Системы счисления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34934"/>
            <a:ext cx="8686800" cy="84124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latin typeface="Impact" pitchFamily="34" charset="0"/>
              </a:rPr>
              <a:t>Содержание</a:t>
            </a:r>
            <a:endParaRPr lang="ru-RU" dirty="0">
              <a:latin typeface="Impact" pitchFamily="34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4B58E3D-DDF3-4E5F-B78C-6D38DC856060}" type="slidenum">
              <a:rPr lang="ru-RU"/>
              <a:pPr>
                <a:defRPr/>
              </a:pPr>
              <a:t>2</a:t>
            </a:fld>
            <a:endParaRPr lang="ru-RU"/>
          </a:p>
        </p:txBody>
      </p:sp>
      <p:sp>
        <p:nvSpPr>
          <p:cNvPr id="11268" name="Rectangle 7"/>
          <p:cNvSpPr txBox="1">
            <a:spLocks noChangeArrowheads="1"/>
          </p:cNvSpPr>
          <p:nvPr/>
        </p:nvSpPr>
        <p:spPr bwMode="auto">
          <a:xfrm>
            <a:off x="482600" y="1749425"/>
            <a:ext cx="8096250" cy="423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ru-RU" sz="3200" b="1">
                <a:solidFill>
                  <a:srgbClr val="000000"/>
                </a:solidFill>
                <a:latin typeface="Impact" pitchFamily="34" charset="0"/>
                <a:hlinkClick r:id="rId2" action="ppaction://hlinksldjump"/>
              </a:rPr>
              <a:t>Позиционная и непозиционная системы счисления</a:t>
            </a:r>
            <a:endParaRPr lang="ru-RU" sz="3200" b="1">
              <a:solidFill>
                <a:srgbClr val="000000"/>
              </a:solidFill>
              <a:latin typeface="Impact" pitchFamily="34" charset="0"/>
            </a:endParaRPr>
          </a:p>
          <a:p>
            <a:pPr marL="609600" indent="-609600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ru-RU" sz="3200" b="1">
                <a:solidFill>
                  <a:srgbClr val="000000"/>
                </a:solidFill>
                <a:latin typeface="Impact" pitchFamily="34" charset="0"/>
                <a:hlinkClick r:id="rId3" action="ppaction://hlinksldjump"/>
              </a:rPr>
              <a:t>Двоичная система</a:t>
            </a:r>
            <a:endParaRPr lang="ru-RU" sz="3200" b="1">
              <a:solidFill>
                <a:srgbClr val="000000"/>
              </a:solidFill>
              <a:latin typeface="Impact" pitchFamily="34" charset="0"/>
            </a:endParaRPr>
          </a:p>
          <a:p>
            <a:pPr marL="609600" indent="-609600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ru-RU" sz="3200" b="1">
                <a:solidFill>
                  <a:srgbClr val="000000"/>
                </a:solidFill>
                <a:latin typeface="Impact" pitchFamily="34" charset="0"/>
                <a:hlinkClick r:id="rId4" action="ppaction://hlinksldjump"/>
              </a:rPr>
              <a:t>Восьмеричная система</a:t>
            </a:r>
            <a:endParaRPr lang="ru-RU" sz="3200" b="1">
              <a:solidFill>
                <a:srgbClr val="000000"/>
              </a:solidFill>
              <a:latin typeface="Impact" pitchFamily="34" charset="0"/>
            </a:endParaRPr>
          </a:p>
          <a:p>
            <a:pPr marL="609600" indent="-609600"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70000"/>
            </a:pPr>
            <a:r>
              <a:rPr lang="ru-RU" sz="3200" b="1">
                <a:solidFill>
                  <a:srgbClr val="000000"/>
                </a:solidFill>
                <a:latin typeface="Impact" pitchFamily="34" charset="0"/>
                <a:hlinkClick r:id="rId5" action="ppaction://hlinksldjump"/>
              </a:rPr>
              <a:t>Шестнадцатеричная система</a:t>
            </a:r>
            <a:endParaRPr lang="ru-RU" sz="3200" b="1">
              <a:solidFill>
                <a:srgbClr val="000000"/>
              </a:solidFill>
              <a:latin typeface="Impac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E92C34-BA76-4BC3-A324-AB9454F27E36}" type="slidenum">
              <a:rPr lang="ru-RU"/>
              <a:pPr>
                <a:defRPr/>
              </a:pPr>
              <a:t>3</a:t>
            </a:fld>
            <a:endParaRPr lang="ru-RU"/>
          </a:p>
        </p:txBody>
      </p:sp>
      <p:sp>
        <p:nvSpPr>
          <p:cNvPr id="12291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2292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>
                <a:latin typeface="Impact" pitchFamily="34" charset="0"/>
              </a:rPr>
              <a:t>Определения</a:t>
            </a: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355600" y="850900"/>
            <a:ext cx="8140700" cy="553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0850" indent="-450850"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400" b="1">
                <a:solidFill>
                  <a:schemeClr val="accent2"/>
                </a:solidFill>
              </a:rPr>
              <a:t>Система счисления </a:t>
            </a:r>
            <a:r>
              <a:rPr lang="ru-RU" sz="2400"/>
              <a:t>– это способ записи </a:t>
            </a:r>
            <a:r>
              <a:rPr lang="ru-RU" sz="2400" b="1"/>
              <a:t>чисел </a:t>
            </a:r>
            <a:r>
              <a:rPr lang="ru-RU" sz="2400"/>
              <a:t> с помощью специальных знаков – </a:t>
            </a:r>
            <a:r>
              <a:rPr lang="ru-RU" sz="2400" b="1"/>
              <a:t>цифр</a:t>
            </a:r>
            <a:r>
              <a:rPr lang="ru-RU" sz="2400"/>
              <a:t>.</a:t>
            </a:r>
          </a:p>
          <a:p>
            <a:pPr marL="450850" indent="-450850"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400" b="1">
                <a:solidFill>
                  <a:schemeClr val="accent2"/>
                </a:solidFill>
              </a:rPr>
              <a:t>Числа:</a:t>
            </a:r>
            <a:br>
              <a:rPr lang="ru-RU" sz="2400" b="1">
                <a:solidFill>
                  <a:schemeClr val="accent2"/>
                </a:solidFill>
              </a:rPr>
            </a:br>
            <a:r>
              <a:rPr lang="ru-RU" sz="2400"/>
              <a:t>123, 45678, </a:t>
            </a:r>
            <a:r>
              <a:rPr lang="en-US" sz="2400"/>
              <a:t>1010011, CXL</a:t>
            </a:r>
          </a:p>
          <a:p>
            <a:pPr marL="450850" indent="-450850"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400" b="1">
                <a:solidFill>
                  <a:schemeClr val="accent2"/>
                </a:solidFill>
              </a:rPr>
              <a:t>Цифры</a:t>
            </a:r>
            <a:r>
              <a:rPr lang="en-US" sz="2400" b="1">
                <a:solidFill>
                  <a:schemeClr val="accent2"/>
                </a:solidFill>
              </a:rPr>
              <a:t>:</a:t>
            </a:r>
            <a:r>
              <a:rPr lang="ru-RU" sz="2400" b="1">
                <a:solidFill>
                  <a:schemeClr val="accent2"/>
                </a:solidFill>
              </a:rPr>
              <a:t/>
            </a:r>
            <a:br>
              <a:rPr lang="ru-RU" sz="2400" b="1">
                <a:solidFill>
                  <a:schemeClr val="accent2"/>
                </a:solidFill>
              </a:rPr>
            </a:br>
            <a:r>
              <a:rPr lang="ru-RU" sz="2400"/>
              <a:t>0, 1, 2, …         </a:t>
            </a:r>
            <a:r>
              <a:rPr lang="en-US" sz="2400"/>
              <a:t>I, V, X, L, …</a:t>
            </a:r>
          </a:p>
          <a:p>
            <a:pPr marL="450850" indent="-450850"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400" b="1">
                <a:solidFill>
                  <a:schemeClr val="accent2"/>
                </a:solidFill>
              </a:rPr>
              <a:t>Алфавит </a:t>
            </a:r>
            <a:r>
              <a:rPr lang="ru-RU" sz="2400"/>
              <a:t>– это набор </a:t>
            </a:r>
            <a:r>
              <a:rPr lang="ru-RU" sz="2400" b="1"/>
              <a:t>цифр</a:t>
            </a:r>
            <a:r>
              <a:rPr lang="ru-RU" sz="2400"/>
              <a:t>.  </a:t>
            </a:r>
            <a:r>
              <a:rPr lang="en-US" sz="2400"/>
              <a:t>{0, 1, 2, 3, 4, 5, 6, 7, 8, 9}</a:t>
            </a:r>
            <a:endParaRPr lang="ru-RU" sz="2400"/>
          </a:p>
          <a:p>
            <a:pPr marL="450850" indent="-450850"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400" b="1">
                <a:solidFill>
                  <a:schemeClr val="accent2"/>
                </a:solidFill>
              </a:rPr>
              <a:t>Типы систем счисления:</a:t>
            </a:r>
          </a:p>
          <a:p>
            <a:pPr marL="990600" lvl="1" indent="-360363" eaLnBrk="0" hangingPunct="0">
              <a:spcBef>
                <a:spcPct val="20000"/>
              </a:spcBef>
              <a:buClr>
                <a:schemeClr val="tx1"/>
              </a:buClr>
              <a:buFont typeface="Wingdings" pitchFamily="2" charset="2"/>
              <a:buChar char="§"/>
            </a:pPr>
            <a:r>
              <a:rPr lang="ru-RU" sz="2400" b="1"/>
              <a:t>непозиционные</a:t>
            </a:r>
            <a:r>
              <a:rPr lang="ru-RU" sz="2400" b="1">
                <a:solidFill>
                  <a:schemeClr val="accent2"/>
                </a:solidFill>
              </a:rPr>
              <a:t> </a:t>
            </a:r>
            <a:r>
              <a:rPr lang="ru-RU" sz="2400"/>
              <a:t>– значение цифры не зависит от ее места </a:t>
            </a:r>
            <a:r>
              <a:rPr lang="ru-RU" sz="2400" i="1"/>
              <a:t>(позиции)</a:t>
            </a:r>
            <a:r>
              <a:rPr lang="ru-RU" sz="2400"/>
              <a:t> в записи числа;</a:t>
            </a:r>
          </a:p>
          <a:p>
            <a:pPr marL="990600" lvl="1" indent="-360363" eaLnBrk="0" hangingPunct="0">
              <a:spcBef>
                <a:spcPct val="20000"/>
              </a:spcBef>
              <a:buClr>
                <a:schemeClr val="tx1"/>
              </a:buClr>
              <a:buFont typeface="Wingdings" pitchFamily="2" charset="2"/>
              <a:buChar char="§"/>
            </a:pPr>
            <a:r>
              <a:rPr lang="ru-RU" sz="2400" b="1"/>
              <a:t>позиционные</a:t>
            </a:r>
            <a:r>
              <a:rPr lang="ru-RU" sz="2400"/>
              <a:t> – зависит…</a:t>
            </a:r>
          </a:p>
          <a:p>
            <a:pPr marL="450850" indent="-450850" eaLnBrk="0" hangingPunct="0">
              <a:spcBef>
                <a:spcPct val="50000"/>
              </a:spcBef>
              <a:buFont typeface="Wingdings" pitchFamily="2" charset="2"/>
              <a:buNone/>
            </a:pPr>
            <a:endParaRPr lang="ru-RU" sz="2400"/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8783638" y="6497638"/>
            <a:ext cx="360362" cy="360362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1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71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71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71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1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717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83E04A-E950-43C1-8CC0-48FBA223358F}" type="slidenum">
              <a:rPr lang="ru-RU"/>
              <a:pPr>
                <a:defRPr/>
              </a:pPr>
              <a:t>4</a:t>
            </a:fld>
            <a:endParaRPr lang="ru-RU"/>
          </a:p>
        </p:txBody>
      </p:sp>
      <p:sp>
        <p:nvSpPr>
          <p:cNvPr id="13315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3316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>
                <a:latin typeface="Impact" pitchFamily="34" charset="0"/>
              </a:rPr>
              <a:t>Непозиционные системы</a:t>
            </a: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355600" y="1055688"/>
            <a:ext cx="8609013" cy="520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0850" indent="-450850" eaLnBrk="0" hangingPunct="0">
              <a:spcBef>
                <a:spcPts val="0"/>
              </a:spcBef>
              <a:buFont typeface="Wingdings" pitchFamily="2" charset="2"/>
              <a:buNone/>
              <a:defRPr/>
            </a:pPr>
            <a:r>
              <a:rPr lang="ru-RU" sz="2400" b="1" dirty="0">
                <a:solidFill>
                  <a:schemeClr val="accent2"/>
                </a:solidFill>
              </a:rPr>
              <a:t>Римская</a:t>
            </a:r>
            <a:r>
              <a:rPr lang="en-US" sz="2400" b="1" dirty="0">
                <a:solidFill>
                  <a:schemeClr val="accent2"/>
                </a:solidFill>
              </a:rPr>
              <a:t> </a:t>
            </a:r>
            <a:r>
              <a:rPr lang="ru-RU" sz="2400" b="1" dirty="0">
                <a:solidFill>
                  <a:schemeClr val="accent2"/>
                </a:solidFill>
              </a:rPr>
              <a:t>система счисления:</a:t>
            </a:r>
          </a:p>
          <a:p>
            <a:pPr marL="450850" indent="-450850" eaLnBrk="0" hangingPunct="0">
              <a:spcBef>
                <a:spcPts val="0"/>
              </a:spcBef>
              <a:buFont typeface="Wingdings" pitchFamily="2" charset="2"/>
              <a:buNone/>
              <a:defRPr/>
            </a:pPr>
            <a:endParaRPr lang="ru-RU" sz="2400" b="1" dirty="0">
              <a:solidFill>
                <a:schemeClr val="accent2"/>
              </a:solidFill>
            </a:endParaRPr>
          </a:p>
          <a:p>
            <a:pPr marL="1085850" indent="-450850" eaLnBrk="0" hangingPunct="0">
              <a:spcBef>
                <a:spcPts val="0"/>
              </a:spcBef>
              <a:spcAft>
                <a:spcPts val="1200"/>
              </a:spcAft>
              <a:buFont typeface="Wingdings" pitchFamily="2" charset="2"/>
              <a:buNone/>
              <a:defRPr/>
            </a:pPr>
            <a:r>
              <a:rPr lang="en-US" sz="3200" b="1" dirty="0"/>
              <a:t>I </a:t>
            </a:r>
            <a:r>
              <a:rPr lang="en-US" sz="3200" dirty="0">
                <a:solidFill>
                  <a:schemeClr val="accent2"/>
                </a:solidFill>
              </a:rPr>
              <a:t>– </a:t>
            </a:r>
            <a:r>
              <a:rPr lang="ru-RU" sz="3200" dirty="0"/>
              <a:t>1 (палец),</a:t>
            </a:r>
            <a:r>
              <a:rPr lang="en-US" sz="3200" dirty="0"/>
              <a:t>    </a:t>
            </a:r>
            <a:endParaRPr lang="ru-RU" sz="3200" dirty="0"/>
          </a:p>
          <a:p>
            <a:pPr marL="1085850" indent="-450850" eaLnBrk="0" hangingPunct="0">
              <a:spcBef>
                <a:spcPts val="0"/>
              </a:spcBef>
              <a:spcAft>
                <a:spcPts val="1200"/>
              </a:spcAft>
              <a:buFont typeface="Wingdings" pitchFamily="2" charset="2"/>
              <a:buNone/>
              <a:defRPr/>
            </a:pPr>
            <a:r>
              <a:rPr lang="en-US" sz="3200" b="1" dirty="0"/>
              <a:t>V</a:t>
            </a:r>
            <a:r>
              <a:rPr lang="en-US" sz="3200" dirty="0"/>
              <a:t> – 5</a:t>
            </a:r>
            <a:r>
              <a:rPr lang="ru-RU" sz="3200" dirty="0"/>
              <a:t> (раскрытая ладонь, 5 пальцев)</a:t>
            </a:r>
            <a:r>
              <a:rPr lang="en-US" sz="3200" dirty="0"/>
              <a:t>, 	  </a:t>
            </a:r>
            <a:endParaRPr lang="ru-RU" sz="3200" dirty="0"/>
          </a:p>
          <a:p>
            <a:pPr marL="1085850" indent="-450850" eaLnBrk="0" hangingPunct="0">
              <a:spcBef>
                <a:spcPts val="0"/>
              </a:spcBef>
              <a:spcAft>
                <a:spcPts val="1200"/>
              </a:spcAft>
              <a:buFont typeface="Wingdings" pitchFamily="2" charset="2"/>
              <a:buNone/>
              <a:defRPr/>
            </a:pPr>
            <a:r>
              <a:rPr lang="en-US" sz="3200" b="1" dirty="0"/>
              <a:t>X</a:t>
            </a:r>
            <a:r>
              <a:rPr lang="en-US" sz="3200" dirty="0"/>
              <a:t> – 10</a:t>
            </a:r>
            <a:r>
              <a:rPr lang="ru-RU" sz="3200" dirty="0"/>
              <a:t> (две ладони)</a:t>
            </a:r>
            <a:r>
              <a:rPr lang="en-US" sz="3200" dirty="0"/>
              <a:t>,   	</a:t>
            </a:r>
            <a:endParaRPr lang="ru-RU" sz="3200" dirty="0"/>
          </a:p>
          <a:p>
            <a:pPr marL="1085850" indent="-450850" eaLnBrk="0" hangingPunct="0">
              <a:spcBef>
                <a:spcPts val="0"/>
              </a:spcBef>
              <a:spcAft>
                <a:spcPts val="1200"/>
              </a:spcAft>
              <a:buFont typeface="Wingdings" pitchFamily="2" charset="2"/>
              <a:buNone/>
              <a:defRPr/>
            </a:pPr>
            <a:r>
              <a:rPr lang="en-US" sz="3200" b="1" dirty="0"/>
              <a:t>L</a:t>
            </a:r>
            <a:r>
              <a:rPr lang="en-US" sz="3200" dirty="0"/>
              <a:t> – 50, </a:t>
            </a:r>
            <a:endParaRPr lang="ru-RU" sz="3200" dirty="0"/>
          </a:p>
          <a:p>
            <a:pPr marL="1085850" indent="-450850" eaLnBrk="0" hangingPunct="0">
              <a:spcBef>
                <a:spcPts val="0"/>
              </a:spcBef>
              <a:spcAft>
                <a:spcPts val="1200"/>
              </a:spcAft>
              <a:buFont typeface="Wingdings" pitchFamily="2" charset="2"/>
              <a:buNone/>
              <a:defRPr/>
            </a:pPr>
            <a:r>
              <a:rPr lang="en-US" sz="3200" b="1" dirty="0"/>
              <a:t>C</a:t>
            </a:r>
            <a:r>
              <a:rPr lang="en-US" sz="3200" dirty="0"/>
              <a:t> – 100</a:t>
            </a:r>
            <a:r>
              <a:rPr lang="ru-RU" sz="3200" dirty="0"/>
              <a:t> (</a:t>
            </a:r>
            <a:r>
              <a:rPr lang="en-US" sz="3200" i="1" dirty="0"/>
              <a:t>Centum</a:t>
            </a:r>
            <a:r>
              <a:rPr lang="ru-RU" sz="3200" dirty="0"/>
              <a:t>)</a:t>
            </a:r>
            <a:r>
              <a:rPr lang="en-US" sz="3200" dirty="0"/>
              <a:t>, 	</a:t>
            </a:r>
            <a:endParaRPr lang="ru-RU" sz="3200" dirty="0"/>
          </a:p>
          <a:p>
            <a:pPr marL="1085850" indent="-450850" eaLnBrk="0" hangingPunct="0">
              <a:spcBef>
                <a:spcPts val="0"/>
              </a:spcBef>
              <a:spcAft>
                <a:spcPts val="1200"/>
              </a:spcAft>
              <a:buFont typeface="Wingdings" pitchFamily="2" charset="2"/>
              <a:buNone/>
              <a:defRPr/>
            </a:pPr>
            <a:r>
              <a:rPr lang="en-US" sz="3200" b="1" dirty="0"/>
              <a:t>D</a:t>
            </a:r>
            <a:r>
              <a:rPr lang="en-US" sz="3200" dirty="0"/>
              <a:t> – 500 </a:t>
            </a:r>
            <a:r>
              <a:rPr lang="ru-RU" sz="3200" dirty="0"/>
              <a:t>(</a:t>
            </a:r>
            <a:r>
              <a:rPr lang="en-US" sz="3200" i="1" dirty="0" err="1"/>
              <a:t>Demimille</a:t>
            </a:r>
            <a:r>
              <a:rPr lang="ru-RU" sz="3200" dirty="0"/>
              <a:t>)</a:t>
            </a:r>
            <a:r>
              <a:rPr lang="en-US" sz="3200" dirty="0"/>
              <a:t>,   </a:t>
            </a:r>
            <a:endParaRPr lang="ru-RU" sz="3200" dirty="0"/>
          </a:p>
          <a:p>
            <a:pPr marL="1085850" indent="-450850" eaLnBrk="0" hangingPunct="0">
              <a:spcBef>
                <a:spcPts val="0"/>
              </a:spcBef>
              <a:spcAft>
                <a:spcPts val="1200"/>
              </a:spcAft>
              <a:buFont typeface="Wingdings" pitchFamily="2" charset="2"/>
              <a:buNone/>
              <a:defRPr/>
            </a:pPr>
            <a:r>
              <a:rPr lang="en-US" sz="3200" b="1" dirty="0"/>
              <a:t>M</a:t>
            </a:r>
            <a:r>
              <a:rPr lang="en-US" sz="3200" dirty="0"/>
              <a:t> – 1000 (</a:t>
            </a:r>
            <a:r>
              <a:rPr lang="en-US" sz="3200" i="1" dirty="0"/>
              <a:t>Mille</a:t>
            </a:r>
            <a:r>
              <a:rPr lang="en-US" sz="3200" dirty="0"/>
              <a:t>)</a:t>
            </a:r>
            <a:endParaRPr lang="ru-RU" sz="3200" dirty="0"/>
          </a:p>
        </p:txBody>
      </p:sp>
      <p:pic>
        <p:nvPicPr>
          <p:cNvPr id="128002" name="Picture 2"/>
          <p:cNvPicPr>
            <a:picLocks noChangeAspect="1" noChangeArrowheads="1"/>
          </p:cNvPicPr>
          <p:nvPr/>
        </p:nvPicPr>
        <p:blipFill>
          <a:blip r:embed="rId3"/>
          <a:srcRect l="11218" t="2100" r="11852" b="2373"/>
          <a:stretch>
            <a:fillRect/>
          </a:stretch>
        </p:blipFill>
        <p:spPr bwMode="auto">
          <a:xfrm>
            <a:off x="5338763" y="3136900"/>
            <a:ext cx="3103562" cy="294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Управляющая кнопка: домой 6">
            <a:hlinkClick r:id="rId4" action="ppaction://hlinksldjump" highlightClick="1"/>
          </p:cNvPr>
          <p:cNvSpPr/>
          <p:nvPr/>
        </p:nvSpPr>
        <p:spPr>
          <a:xfrm>
            <a:off x="8783638" y="6496050"/>
            <a:ext cx="360362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92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2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92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92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2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92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92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28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836497-2641-47F3-87B9-5F20B6017E74}" type="slidenum">
              <a:rPr lang="ru-RU"/>
              <a:pPr>
                <a:defRPr/>
              </a:pPr>
              <a:t>5</a:t>
            </a:fld>
            <a:endParaRPr lang="ru-RU"/>
          </a:p>
        </p:txBody>
      </p:sp>
      <p:grpSp>
        <p:nvGrpSpPr>
          <p:cNvPr id="2" name="Group 23"/>
          <p:cNvGrpSpPr>
            <a:grpSpLocks/>
          </p:cNvGrpSpPr>
          <p:nvPr/>
        </p:nvGrpSpPr>
        <p:grpSpPr bwMode="auto">
          <a:xfrm>
            <a:off x="2052638" y="4760913"/>
            <a:ext cx="1008062" cy="936625"/>
            <a:chOff x="1247" y="2523"/>
            <a:chExt cx="635" cy="590"/>
          </a:xfrm>
        </p:grpSpPr>
        <p:sp>
          <p:nvSpPr>
            <p:cNvPr id="14367" name="Oval 20"/>
            <p:cNvSpPr>
              <a:spLocks noChangeArrowheads="1"/>
            </p:cNvSpPr>
            <p:nvPr/>
          </p:nvSpPr>
          <p:spPr bwMode="auto">
            <a:xfrm>
              <a:off x="1247" y="2750"/>
              <a:ext cx="635" cy="363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368" name="Line 22"/>
            <p:cNvSpPr>
              <a:spLocks noChangeShapeType="1"/>
            </p:cNvSpPr>
            <p:nvPr/>
          </p:nvSpPr>
          <p:spPr bwMode="auto">
            <a:xfrm flipV="1">
              <a:off x="1565" y="2523"/>
              <a:ext cx="0" cy="227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4340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4341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>
                <a:latin typeface="Impact" pitchFamily="34" charset="0"/>
              </a:rPr>
              <a:t>Римская система счисления</a:t>
            </a: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358775" y="908050"/>
            <a:ext cx="8640763" cy="3452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400" b="1">
                <a:solidFill>
                  <a:schemeClr val="accent2"/>
                </a:solidFill>
              </a:rPr>
              <a:t>Правила</a:t>
            </a:r>
            <a:r>
              <a:rPr lang="en-US" sz="2400" b="1">
                <a:solidFill>
                  <a:schemeClr val="accent2"/>
                </a:solidFill>
              </a:rPr>
              <a:t>:</a:t>
            </a:r>
            <a:endParaRPr lang="ru-RU" sz="2400" b="1">
              <a:solidFill>
                <a:schemeClr val="accent2"/>
              </a:solidFill>
            </a:endParaRPr>
          </a:p>
          <a:p>
            <a:pPr marL="447675" lvl="1" indent="-258763" eaLnBrk="0" hangingPunct="0">
              <a:spcBef>
                <a:spcPct val="20000"/>
              </a:spcBef>
              <a:buClr>
                <a:schemeClr val="tx1"/>
              </a:buClr>
              <a:buFont typeface="Wingdings" pitchFamily="2" charset="2"/>
              <a:buChar char="§"/>
            </a:pPr>
            <a:r>
              <a:rPr lang="ru-RU" sz="2400"/>
              <a:t>(обычно) не ставят больше </a:t>
            </a:r>
            <a:r>
              <a:rPr lang="ru-RU" sz="2400" b="1"/>
              <a:t>трех</a:t>
            </a:r>
            <a:r>
              <a:rPr lang="ru-RU" sz="2400"/>
              <a:t> </a:t>
            </a:r>
            <a:br>
              <a:rPr lang="ru-RU" sz="2400"/>
            </a:br>
            <a:r>
              <a:rPr lang="ru-RU" sz="2400"/>
              <a:t>одинаковых цифр</a:t>
            </a:r>
            <a:r>
              <a:rPr lang="en-US" sz="2400"/>
              <a:t> </a:t>
            </a:r>
            <a:r>
              <a:rPr lang="ru-RU" sz="2400"/>
              <a:t>подряд</a:t>
            </a:r>
          </a:p>
          <a:p>
            <a:pPr marL="447675" lvl="1" indent="-258763" eaLnBrk="0" hangingPunct="0">
              <a:spcBef>
                <a:spcPct val="20000"/>
              </a:spcBef>
              <a:buClr>
                <a:schemeClr val="tx1"/>
              </a:buClr>
              <a:buFont typeface="Wingdings" pitchFamily="2" charset="2"/>
              <a:buChar char="§"/>
            </a:pPr>
            <a:r>
              <a:rPr lang="ru-RU" sz="2400"/>
              <a:t>если </a:t>
            </a:r>
            <a:r>
              <a:rPr lang="ru-RU" sz="2400" b="1"/>
              <a:t>младшая</a:t>
            </a:r>
            <a:r>
              <a:rPr lang="ru-RU" sz="2400"/>
              <a:t> цифра (только </a:t>
            </a:r>
            <a:r>
              <a:rPr lang="ru-RU" sz="2400" b="1"/>
              <a:t>одна</a:t>
            </a:r>
            <a:r>
              <a:rPr lang="ru-RU" sz="2400"/>
              <a:t>!) стоит </a:t>
            </a:r>
            <a:r>
              <a:rPr lang="ru-RU" sz="2400" b="1"/>
              <a:t>слева</a:t>
            </a:r>
            <a:r>
              <a:rPr lang="ru-RU" sz="2400"/>
              <a:t> от старшей, она вычитается из суммы </a:t>
            </a:r>
            <a:r>
              <a:rPr lang="en-US" sz="2400"/>
              <a:t>(</a:t>
            </a:r>
            <a:r>
              <a:rPr lang="ru-RU" sz="2400" i="1"/>
              <a:t>частично</a:t>
            </a:r>
            <a:r>
              <a:rPr lang="ru-RU" sz="2400"/>
              <a:t> непозиционная!)</a:t>
            </a:r>
          </a:p>
          <a:p>
            <a:pPr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400" b="1">
                <a:solidFill>
                  <a:schemeClr val="accent2"/>
                </a:solidFill>
              </a:rPr>
              <a:t>Примеры</a:t>
            </a:r>
            <a:r>
              <a:rPr lang="en-US" sz="2400" b="1">
                <a:solidFill>
                  <a:schemeClr val="accent2"/>
                </a:solidFill>
              </a:rPr>
              <a:t>:</a:t>
            </a:r>
            <a:r>
              <a:rPr lang="ru-RU" sz="2400" b="1">
                <a:solidFill>
                  <a:schemeClr val="accent2"/>
                </a:solidFill>
              </a:rPr>
              <a:t>   </a:t>
            </a:r>
          </a:p>
          <a:p>
            <a:pPr eaLnBrk="0" hangingPunct="0">
              <a:spcBef>
                <a:spcPct val="20000"/>
              </a:spcBef>
              <a:buClr>
                <a:schemeClr val="tx1"/>
              </a:buClr>
              <a:buFont typeface="Wingdings" pitchFamily="2" charset="2"/>
              <a:buNone/>
            </a:pPr>
            <a:r>
              <a:rPr lang="ru-RU" sz="2400"/>
              <a:t>        </a:t>
            </a:r>
            <a:r>
              <a:rPr lang="en-US" sz="2400"/>
              <a:t>MDC</a:t>
            </a:r>
            <a:r>
              <a:rPr lang="en-US" sz="2400" b="1">
                <a:solidFill>
                  <a:srgbClr val="FF0000"/>
                </a:solidFill>
              </a:rPr>
              <a:t>X</a:t>
            </a:r>
            <a:r>
              <a:rPr lang="en-US" sz="2400"/>
              <a:t>L</a:t>
            </a:r>
            <a:r>
              <a:rPr lang="en-US" sz="2400" b="1">
                <a:solidFill>
                  <a:srgbClr val="FF0000"/>
                </a:solidFill>
              </a:rPr>
              <a:t>I</a:t>
            </a:r>
            <a:r>
              <a:rPr lang="en-US" sz="2400"/>
              <a:t>V =</a:t>
            </a:r>
            <a:endParaRPr lang="ru-RU" sz="2400"/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2700338" y="3860800"/>
            <a:ext cx="86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/>
              <a:t>1000</a:t>
            </a:r>
            <a:endParaRPr lang="ru-RU" sz="2400"/>
          </a:p>
        </p:txBody>
      </p:sp>
      <p:sp>
        <p:nvSpPr>
          <p:cNvPr id="11272" name="Rectangle 8"/>
          <p:cNvSpPr>
            <a:spLocks noChangeArrowheads="1"/>
          </p:cNvSpPr>
          <p:nvPr/>
        </p:nvSpPr>
        <p:spPr bwMode="auto">
          <a:xfrm>
            <a:off x="3492500" y="3860800"/>
            <a:ext cx="955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/>
              <a:t>+ 500</a:t>
            </a:r>
            <a:endParaRPr lang="ru-RU" sz="2400"/>
          </a:p>
        </p:txBody>
      </p:sp>
      <p:sp>
        <p:nvSpPr>
          <p:cNvPr id="11273" name="Rectangle 9"/>
          <p:cNvSpPr>
            <a:spLocks noChangeArrowheads="1"/>
          </p:cNvSpPr>
          <p:nvPr/>
        </p:nvSpPr>
        <p:spPr bwMode="auto">
          <a:xfrm>
            <a:off x="4356100" y="3860800"/>
            <a:ext cx="955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/>
              <a:t>+ 100</a:t>
            </a:r>
            <a:endParaRPr lang="ru-RU" sz="2400"/>
          </a:p>
        </p:txBody>
      </p:sp>
      <p:sp>
        <p:nvSpPr>
          <p:cNvPr id="11275" name="Rectangle 11"/>
          <p:cNvSpPr>
            <a:spLocks noChangeArrowheads="1"/>
          </p:cNvSpPr>
          <p:nvPr/>
        </p:nvSpPr>
        <p:spPr bwMode="auto">
          <a:xfrm>
            <a:off x="5221288" y="3860800"/>
            <a:ext cx="777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FF0000"/>
                </a:solidFill>
              </a:rPr>
              <a:t>– 10</a:t>
            </a:r>
            <a:endParaRPr lang="ru-RU" sz="2400" b="1">
              <a:solidFill>
                <a:srgbClr val="FF0000"/>
              </a:solidFill>
            </a:endParaRPr>
          </a:p>
        </p:txBody>
      </p:sp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5868988" y="3860800"/>
            <a:ext cx="785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/>
              <a:t>+ 50</a:t>
            </a:r>
            <a:endParaRPr lang="ru-RU" sz="2400"/>
          </a:p>
        </p:txBody>
      </p:sp>
      <p:sp>
        <p:nvSpPr>
          <p:cNvPr id="11277" name="Rectangle 13"/>
          <p:cNvSpPr>
            <a:spLocks noChangeArrowheads="1"/>
          </p:cNvSpPr>
          <p:nvPr/>
        </p:nvSpPr>
        <p:spPr bwMode="auto">
          <a:xfrm>
            <a:off x="6588125" y="3860800"/>
            <a:ext cx="608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FF0000"/>
                </a:solidFill>
              </a:rPr>
              <a:t>– 1</a:t>
            </a:r>
            <a:endParaRPr lang="ru-RU" sz="2400" b="1">
              <a:solidFill>
                <a:srgbClr val="FF0000"/>
              </a:solidFill>
            </a:endParaRPr>
          </a:p>
        </p:txBody>
      </p:sp>
      <p:sp>
        <p:nvSpPr>
          <p:cNvPr id="11278" name="Rectangle 14"/>
          <p:cNvSpPr>
            <a:spLocks noChangeArrowheads="1"/>
          </p:cNvSpPr>
          <p:nvPr/>
        </p:nvSpPr>
        <p:spPr bwMode="auto">
          <a:xfrm>
            <a:off x="7092950" y="3860800"/>
            <a:ext cx="615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/>
              <a:t>+ 5</a:t>
            </a:r>
            <a:endParaRPr lang="ru-RU" sz="2400"/>
          </a:p>
        </p:txBody>
      </p:sp>
      <p:sp>
        <p:nvSpPr>
          <p:cNvPr id="11281" name="Rectangle 17"/>
          <p:cNvSpPr>
            <a:spLocks noChangeArrowheads="1"/>
          </p:cNvSpPr>
          <p:nvPr/>
        </p:nvSpPr>
        <p:spPr bwMode="auto">
          <a:xfrm>
            <a:off x="1116013" y="4400550"/>
            <a:ext cx="52085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/>
              <a:t>2389 = 2000   +   300   +    80    +    9</a:t>
            </a:r>
            <a:endParaRPr lang="ru-RU" sz="2400"/>
          </a:p>
        </p:txBody>
      </p:sp>
      <p:sp>
        <p:nvSpPr>
          <p:cNvPr id="11282" name="Rectangle 18"/>
          <p:cNvSpPr>
            <a:spLocks noChangeArrowheads="1"/>
          </p:cNvSpPr>
          <p:nvPr/>
        </p:nvSpPr>
        <p:spPr bwMode="auto">
          <a:xfrm>
            <a:off x="1189038" y="5913438"/>
            <a:ext cx="42878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/>
              <a:t>2389 = M M C C C L X X X I X</a:t>
            </a:r>
            <a:endParaRPr lang="ru-RU" sz="2400"/>
          </a:p>
        </p:txBody>
      </p:sp>
      <p:sp>
        <p:nvSpPr>
          <p:cNvPr id="11283" name="Rectangle 19"/>
          <p:cNvSpPr>
            <a:spLocks noChangeArrowheads="1"/>
          </p:cNvSpPr>
          <p:nvPr/>
        </p:nvSpPr>
        <p:spPr bwMode="auto">
          <a:xfrm>
            <a:off x="2168525" y="5181600"/>
            <a:ext cx="7762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/>
              <a:t>M M</a:t>
            </a:r>
            <a:endParaRPr lang="ru-RU" sz="2400" b="1"/>
          </a:p>
        </p:txBody>
      </p:sp>
      <p:grpSp>
        <p:nvGrpSpPr>
          <p:cNvPr id="3" name="Group 25"/>
          <p:cNvGrpSpPr>
            <a:grpSpLocks/>
          </p:cNvGrpSpPr>
          <p:nvPr/>
        </p:nvGrpSpPr>
        <p:grpSpPr bwMode="auto">
          <a:xfrm>
            <a:off x="3340100" y="4760913"/>
            <a:ext cx="1008063" cy="936625"/>
            <a:chOff x="1247" y="2523"/>
            <a:chExt cx="635" cy="590"/>
          </a:xfrm>
        </p:grpSpPr>
        <p:sp>
          <p:nvSpPr>
            <p:cNvPr id="14365" name="Oval 26"/>
            <p:cNvSpPr>
              <a:spLocks noChangeArrowheads="1"/>
            </p:cNvSpPr>
            <p:nvPr/>
          </p:nvSpPr>
          <p:spPr bwMode="auto">
            <a:xfrm>
              <a:off x="1247" y="2750"/>
              <a:ext cx="635" cy="363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366" name="Line 27"/>
            <p:cNvSpPr>
              <a:spLocks noChangeShapeType="1"/>
            </p:cNvSpPr>
            <p:nvPr/>
          </p:nvSpPr>
          <p:spPr bwMode="auto">
            <a:xfrm flipV="1">
              <a:off x="1565" y="2523"/>
              <a:ext cx="0" cy="227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1288" name="Rectangle 24"/>
          <p:cNvSpPr>
            <a:spLocks noChangeArrowheads="1"/>
          </p:cNvSpPr>
          <p:nvPr/>
        </p:nvSpPr>
        <p:spPr bwMode="auto">
          <a:xfrm>
            <a:off x="3421063" y="5192713"/>
            <a:ext cx="8461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/>
              <a:t>CCC</a:t>
            </a:r>
            <a:endParaRPr lang="ru-RU" sz="2400" b="1"/>
          </a:p>
        </p:txBody>
      </p:sp>
      <p:grpSp>
        <p:nvGrpSpPr>
          <p:cNvPr id="4" name="Group 28"/>
          <p:cNvGrpSpPr>
            <a:grpSpLocks/>
          </p:cNvGrpSpPr>
          <p:nvPr/>
        </p:nvGrpSpPr>
        <p:grpSpPr bwMode="auto">
          <a:xfrm>
            <a:off x="4589463" y="4760913"/>
            <a:ext cx="1008062" cy="936625"/>
            <a:chOff x="1247" y="2523"/>
            <a:chExt cx="635" cy="590"/>
          </a:xfrm>
        </p:grpSpPr>
        <p:sp>
          <p:nvSpPr>
            <p:cNvPr id="14363" name="Oval 29"/>
            <p:cNvSpPr>
              <a:spLocks noChangeArrowheads="1"/>
            </p:cNvSpPr>
            <p:nvPr/>
          </p:nvSpPr>
          <p:spPr bwMode="auto">
            <a:xfrm>
              <a:off x="1247" y="2750"/>
              <a:ext cx="635" cy="363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364" name="Line 30"/>
            <p:cNvSpPr>
              <a:spLocks noChangeShapeType="1"/>
            </p:cNvSpPr>
            <p:nvPr/>
          </p:nvSpPr>
          <p:spPr bwMode="auto">
            <a:xfrm flipV="1">
              <a:off x="1565" y="2523"/>
              <a:ext cx="0" cy="227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1295" name="Rectangle 31"/>
          <p:cNvSpPr>
            <a:spLocks noChangeArrowheads="1"/>
          </p:cNvSpPr>
          <p:nvPr/>
        </p:nvSpPr>
        <p:spPr bwMode="auto">
          <a:xfrm>
            <a:off x="4605338" y="5192713"/>
            <a:ext cx="9794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/>
              <a:t>LXXX</a:t>
            </a:r>
            <a:endParaRPr lang="ru-RU" sz="2400" b="1"/>
          </a:p>
        </p:txBody>
      </p:sp>
      <p:grpSp>
        <p:nvGrpSpPr>
          <p:cNvPr id="5" name="Group 32"/>
          <p:cNvGrpSpPr>
            <a:grpSpLocks/>
          </p:cNvGrpSpPr>
          <p:nvPr/>
        </p:nvGrpSpPr>
        <p:grpSpPr bwMode="auto">
          <a:xfrm>
            <a:off x="5637213" y="4760913"/>
            <a:ext cx="1008062" cy="936625"/>
            <a:chOff x="1247" y="2523"/>
            <a:chExt cx="635" cy="590"/>
          </a:xfrm>
        </p:grpSpPr>
        <p:sp>
          <p:nvSpPr>
            <p:cNvPr id="14361" name="Oval 33"/>
            <p:cNvSpPr>
              <a:spLocks noChangeArrowheads="1"/>
            </p:cNvSpPr>
            <p:nvPr/>
          </p:nvSpPr>
          <p:spPr bwMode="auto">
            <a:xfrm>
              <a:off x="1247" y="2750"/>
              <a:ext cx="635" cy="363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362" name="Line 34"/>
            <p:cNvSpPr>
              <a:spLocks noChangeShapeType="1"/>
            </p:cNvSpPr>
            <p:nvPr/>
          </p:nvSpPr>
          <p:spPr bwMode="auto">
            <a:xfrm flipV="1">
              <a:off x="1565" y="2523"/>
              <a:ext cx="0" cy="227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 type="triangle" w="med" len="lg"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1299" name="Rectangle 35"/>
          <p:cNvSpPr>
            <a:spLocks noChangeArrowheads="1"/>
          </p:cNvSpPr>
          <p:nvPr/>
        </p:nvSpPr>
        <p:spPr bwMode="auto">
          <a:xfrm>
            <a:off x="5905500" y="5192713"/>
            <a:ext cx="47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/>
              <a:t>IX</a:t>
            </a:r>
            <a:endParaRPr lang="ru-RU" sz="2400" b="1"/>
          </a:p>
        </p:txBody>
      </p:sp>
      <p:sp>
        <p:nvSpPr>
          <p:cNvPr id="11300" name="Rectangle 36"/>
          <p:cNvSpPr>
            <a:spLocks noChangeArrowheads="1"/>
          </p:cNvSpPr>
          <p:nvPr/>
        </p:nvSpPr>
        <p:spPr bwMode="auto">
          <a:xfrm>
            <a:off x="7669213" y="3860800"/>
            <a:ext cx="11255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/>
              <a:t>= </a:t>
            </a:r>
            <a:r>
              <a:rPr lang="en-US" sz="2400"/>
              <a:t>1</a:t>
            </a:r>
            <a:r>
              <a:rPr lang="ru-RU" sz="2400"/>
              <a:t>644</a:t>
            </a:r>
          </a:p>
        </p:txBody>
      </p:sp>
      <p:sp>
        <p:nvSpPr>
          <p:cNvPr id="32" name="Управляющая кнопка: домой 31">
            <a:hlinkClick r:id="rId3" action="ppaction://hlinksldjump" highlightClick="1"/>
          </p:cNvPr>
          <p:cNvSpPr/>
          <p:nvPr/>
        </p:nvSpPr>
        <p:spPr>
          <a:xfrm>
            <a:off x="8783638" y="6496050"/>
            <a:ext cx="360362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12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12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1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1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11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11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11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11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11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 build="p" bldLvl="2"/>
      <p:bldP spid="11271" grpId="0"/>
      <p:bldP spid="11272" grpId="0"/>
      <p:bldP spid="11273" grpId="0"/>
      <p:bldP spid="11275" grpId="0"/>
      <p:bldP spid="11276" grpId="0"/>
      <p:bldP spid="11277" grpId="0"/>
      <p:bldP spid="11278" grpId="0"/>
      <p:bldP spid="11281" grpId="0"/>
      <p:bldP spid="11282" grpId="0"/>
      <p:bldP spid="11283" grpId="0"/>
      <p:bldP spid="11288" grpId="0"/>
      <p:bldP spid="11295" grpId="0"/>
      <p:bldP spid="11299" grpId="0"/>
      <p:bldP spid="1130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0C6717-54FF-439A-881B-CCEC4C8C6EE2}" type="slidenum">
              <a:rPr lang="ru-RU"/>
              <a:pPr>
                <a:defRPr/>
              </a:pPr>
              <a:t>6</a:t>
            </a:fld>
            <a:endParaRPr lang="ru-RU"/>
          </a:p>
        </p:txBody>
      </p:sp>
      <p:sp>
        <p:nvSpPr>
          <p:cNvPr id="15363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5364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>
                <a:latin typeface="Impact" pitchFamily="34" charset="0"/>
              </a:rPr>
              <a:t>Решить примеры:</a:t>
            </a:r>
          </a:p>
        </p:txBody>
      </p:sp>
      <p:sp>
        <p:nvSpPr>
          <p:cNvPr id="15365" name="Rectangle 4"/>
          <p:cNvSpPr>
            <a:spLocks noChangeArrowheads="1"/>
          </p:cNvSpPr>
          <p:nvPr/>
        </p:nvSpPr>
        <p:spPr bwMode="auto">
          <a:xfrm>
            <a:off x="1139825" y="1165225"/>
            <a:ext cx="18573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/>
              <a:t>3768</a:t>
            </a:r>
            <a:r>
              <a:rPr lang="ru-RU" sz="4400" b="1" baseline="-25000"/>
              <a:t> </a:t>
            </a:r>
            <a:r>
              <a:rPr lang="ru-RU" sz="4400" b="1"/>
              <a:t>=</a:t>
            </a:r>
          </a:p>
        </p:txBody>
      </p:sp>
      <p:sp>
        <p:nvSpPr>
          <p:cNvPr id="15366" name="Rectangle 5"/>
          <p:cNvSpPr>
            <a:spLocks noChangeArrowheads="1"/>
          </p:cNvSpPr>
          <p:nvPr/>
        </p:nvSpPr>
        <p:spPr bwMode="auto">
          <a:xfrm>
            <a:off x="1176338" y="2443163"/>
            <a:ext cx="18573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/>
              <a:t>2983</a:t>
            </a:r>
            <a:r>
              <a:rPr lang="ru-RU" sz="4400" b="1" baseline="-25000"/>
              <a:t> </a:t>
            </a:r>
            <a:r>
              <a:rPr lang="ru-RU" sz="4400" b="1"/>
              <a:t>=</a:t>
            </a:r>
          </a:p>
        </p:txBody>
      </p:sp>
      <p:sp>
        <p:nvSpPr>
          <p:cNvPr id="15367" name="Rectangle 6"/>
          <p:cNvSpPr>
            <a:spLocks noChangeArrowheads="1"/>
          </p:cNvSpPr>
          <p:nvPr/>
        </p:nvSpPr>
        <p:spPr bwMode="auto">
          <a:xfrm>
            <a:off x="1176338" y="3830638"/>
            <a:ext cx="18573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/>
              <a:t>1452</a:t>
            </a:r>
            <a:r>
              <a:rPr lang="ru-RU" sz="4400" b="1" baseline="-25000"/>
              <a:t> </a:t>
            </a:r>
            <a:r>
              <a:rPr lang="ru-RU" sz="4400" b="1"/>
              <a:t>=</a:t>
            </a:r>
          </a:p>
        </p:txBody>
      </p:sp>
      <p:sp>
        <p:nvSpPr>
          <p:cNvPr id="15368" name="Rectangle 7"/>
          <p:cNvSpPr>
            <a:spLocks noChangeArrowheads="1"/>
          </p:cNvSpPr>
          <p:nvPr/>
        </p:nvSpPr>
        <p:spPr bwMode="auto">
          <a:xfrm>
            <a:off x="1249363" y="5108575"/>
            <a:ext cx="18573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/>
              <a:t>1999</a:t>
            </a:r>
            <a:r>
              <a:rPr lang="ru-RU" sz="4400" b="1" baseline="-25000"/>
              <a:t> </a:t>
            </a:r>
            <a:r>
              <a:rPr lang="ru-RU" sz="4400" b="1"/>
              <a:t>=</a:t>
            </a:r>
          </a:p>
        </p:txBody>
      </p:sp>
      <p:sp>
        <p:nvSpPr>
          <p:cNvPr id="9" name="Управляющая кнопка: домой 8">
            <a:hlinkClick r:id="rId3" action="ppaction://hlinksldjump" highlightClick="1"/>
          </p:cNvPr>
          <p:cNvSpPr/>
          <p:nvPr/>
        </p:nvSpPr>
        <p:spPr>
          <a:xfrm>
            <a:off x="8783638" y="6496050"/>
            <a:ext cx="360362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AAC261-42F3-4A10-8632-18A420B2A251}" type="slidenum">
              <a:rPr lang="ru-RU"/>
              <a:pPr>
                <a:defRPr/>
              </a:pPr>
              <a:t>7</a:t>
            </a:fld>
            <a:endParaRPr lang="ru-RU"/>
          </a:p>
        </p:txBody>
      </p:sp>
      <p:sp>
        <p:nvSpPr>
          <p:cNvPr id="16387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6388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>
                <a:latin typeface="Impact" pitchFamily="34" charset="0"/>
              </a:rPr>
              <a:t>Позиционные системы</a:t>
            </a: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395288" y="908050"/>
            <a:ext cx="8424862" cy="2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400" b="1">
                <a:solidFill>
                  <a:schemeClr val="accent2"/>
                </a:solidFill>
              </a:rPr>
              <a:t>Позиционная система: </a:t>
            </a:r>
            <a:r>
              <a:rPr lang="ru-RU" sz="2400"/>
              <a:t>значение цифры определяется ее позицией в записи числа.</a:t>
            </a:r>
            <a:endParaRPr lang="ru-RU" sz="2400" b="1">
              <a:solidFill>
                <a:schemeClr val="accent2"/>
              </a:solidFill>
            </a:endParaRPr>
          </a:p>
          <a:p>
            <a:pPr eaLnBrk="0" hangingPunct="0">
              <a:spcBef>
                <a:spcPct val="20000"/>
              </a:spcBef>
              <a:buFont typeface="Wingdings" pitchFamily="2" charset="2"/>
              <a:buNone/>
            </a:pPr>
            <a:r>
              <a:rPr lang="ru-RU" sz="2000" b="1">
                <a:solidFill>
                  <a:schemeClr val="accent2"/>
                </a:solidFill>
              </a:rPr>
              <a:t>Десятичная система:</a:t>
            </a:r>
            <a:r>
              <a:rPr lang="ru-RU" sz="2400" b="1">
                <a:solidFill>
                  <a:schemeClr val="accent2"/>
                </a:solidFill>
              </a:rPr>
              <a:t> </a:t>
            </a:r>
            <a:br>
              <a:rPr lang="ru-RU" sz="2400" b="1">
                <a:solidFill>
                  <a:schemeClr val="accent2"/>
                </a:solidFill>
              </a:rPr>
            </a:br>
            <a:r>
              <a:rPr lang="ru-RU" sz="2000"/>
              <a:t>первоначально – счет на пальцах</a:t>
            </a:r>
            <a:br>
              <a:rPr lang="ru-RU" sz="2000"/>
            </a:br>
            <a:r>
              <a:rPr lang="ru-RU" sz="2000"/>
              <a:t>изобретена в Индии, заимствована арабами, завезена в Европу</a:t>
            </a:r>
          </a:p>
          <a:p>
            <a:pPr eaLnBrk="0" hangingPunct="0">
              <a:spcBef>
                <a:spcPct val="20000"/>
              </a:spcBef>
              <a:buFont typeface="Wingdings" pitchFamily="2" charset="2"/>
              <a:buNone/>
            </a:pPr>
            <a:r>
              <a:rPr lang="ru-RU" sz="2000" b="1"/>
              <a:t>Алфавит: </a:t>
            </a:r>
            <a:r>
              <a:rPr lang="en-US" sz="2000"/>
              <a:t>0, 1, 2, 3, 4, 5, 6, 7, 8, 9</a:t>
            </a:r>
            <a:br>
              <a:rPr lang="en-US" sz="2000"/>
            </a:br>
            <a:r>
              <a:rPr lang="ru-RU" sz="2000" b="1"/>
              <a:t>Основание</a:t>
            </a:r>
            <a:r>
              <a:rPr lang="ru-RU" sz="2000"/>
              <a:t> (количество цифр): </a:t>
            </a:r>
            <a:r>
              <a:rPr lang="ru-RU" sz="2000" b="1"/>
              <a:t>10</a:t>
            </a:r>
          </a:p>
        </p:txBody>
      </p:sp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2700338" y="4078288"/>
            <a:ext cx="1030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/>
              <a:t>3  7  8</a:t>
            </a:r>
          </a:p>
        </p:txBody>
      </p:sp>
      <p:sp>
        <p:nvSpPr>
          <p:cNvPr id="15368" name="Rectangle 8"/>
          <p:cNvSpPr>
            <a:spLocks noChangeArrowheads="1"/>
          </p:cNvSpPr>
          <p:nvPr/>
        </p:nvSpPr>
        <p:spPr bwMode="auto">
          <a:xfrm>
            <a:off x="2700338" y="3789363"/>
            <a:ext cx="10080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b="1">
                <a:solidFill>
                  <a:schemeClr val="accent2"/>
                </a:solidFill>
              </a:rPr>
              <a:t>2    1    0</a:t>
            </a:r>
          </a:p>
        </p:txBody>
      </p:sp>
      <p:sp>
        <p:nvSpPr>
          <p:cNvPr id="15369" name="Oval 9"/>
          <p:cNvSpPr>
            <a:spLocks noChangeArrowheads="1"/>
          </p:cNvSpPr>
          <p:nvPr/>
        </p:nvSpPr>
        <p:spPr bwMode="auto">
          <a:xfrm>
            <a:off x="2628900" y="3717925"/>
            <a:ext cx="1079500" cy="431800"/>
          </a:xfrm>
          <a:prstGeom prst="ellipse">
            <a:avLst/>
          </a:prstGeom>
          <a:noFill/>
          <a:ln w="127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5370" name="Rectangle 10"/>
          <p:cNvSpPr>
            <a:spLocks noChangeArrowheads="1"/>
          </p:cNvSpPr>
          <p:nvPr/>
        </p:nvSpPr>
        <p:spPr bwMode="auto">
          <a:xfrm>
            <a:off x="3852863" y="3717925"/>
            <a:ext cx="11779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chemeClr val="accent2"/>
                </a:solidFill>
              </a:rPr>
              <a:t>разряды</a:t>
            </a:r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1763713" y="3357563"/>
            <a:ext cx="3152775" cy="504825"/>
            <a:chOff x="1156" y="2568"/>
            <a:chExt cx="1986" cy="318"/>
          </a:xfrm>
        </p:grpSpPr>
        <p:sp>
          <p:nvSpPr>
            <p:cNvPr id="16404" name="Rectangle 11"/>
            <p:cNvSpPr>
              <a:spLocks noChangeArrowheads="1"/>
            </p:cNvSpPr>
            <p:nvPr/>
          </p:nvSpPr>
          <p:spPr bwMode="auto">
            <a:xfrm>
              <a:off x="1156" y="2568"/>
              <a:ext cx="198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b="1"/>
                <a:t>сотни   десятки   единицы</a:t>
              </a:r>
            </a:p>
          </p:txBody>
        </p:sp>
        <p:sp>
          <p:nvSpPr>
            <p:cNvPr id="16405" name="Line 12"/>
            <p:cNvSpPr>
              <a:spLocks noChangeShapeType="1"/>
            </p:cNvSpPr>
            <p:nvPr/>
          </p:nvSpPr>
          <p:spPr bwMode="auto">
            <a:xfrm>
              <a:off x="1565" y="2750"/>
              <a:ext cx="226" cy="1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06" name="Line 13"/>
            <p:cNvSpPr>
              <a:spLocks noChangeShapeType="1"/>
            </p:cNvSpPr>
            <p:nvPr/>
          </p:nvSpPr>
          <p:spPr bwMode="auto">
            <a:xfrm flipH="1">
              <a:off x="2290" y="2750"/>
              <a:ext cx="226" cy="1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407" name="Line 15"/>
            <p:cNvSpPr>
              <a:spLocks noChangeShapeType="1"/>
            </p:cNvSpPr>
            <p:nvPr/>
          </p:nvSpPr>
          <p:spPr bwMode="auto">
            <a:xfrm>
              <a:off x="2064" y="2750"/>
              <a:ext cx="0" cy="1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5377" name="Rectangle 17"/>
          <p:cNvSpPr>
            <a:spLocks noChangeArrowheads="1"/>
          </p:cNvSpPr>
          <p:nvPr/>
        </p:nvSpPr>
        <p:spPr bwMode="auto">
          <a:xfrm>
            <a:off x="3708400" y="4654550"/>
            <a:ext cx="354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8</a:t>
            </a:r>
          </a:p>
        </p:txBody>
      </p:sp>
      <p:sp>
        <p:nvSpPr>
          <p:cNvPr id="15378" name="Rectangle 18"/>
          <p:cNvSpPr>
            <a:spLocks noChangeArrowheads="1"/>
          </p:cNvSpPr>
          <p:nvPr/>
        </p:nvSpPr>
        <p:spPr bwMode="auto">
          <a:xfrm>
            <a:off x="2987675" y="4654550"/>
            <a:ext cx="523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70</a:t>
            </a:r>
          </a:p>
        </p:txBody>
      </p:sp>
      <p:sp>
        <p:nvSpPr>
          <p:cNvPr id="15379" name="Rectangle 19"/>
          <p:cNvSpPr>
            <a:spLocks noChangeArrowheads="1"/>
          </p:cNvSpPr>
          <p:nvPr/>
        </p:nvSpPr>
        <p:spPr bwMode="auto">
          <a:xfrm>
            <a:off x="2197100" y="4654550"/>
            <a:ext cx="6937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300</a:t>
            </a:r>
          </a:p>
        </p:txBody>
      </p:sp>
      <p:sp>
        <p:nvSpPr>
          <p:cNvPr id="15380" name="Line 20"/>
          <p:cNvSpPr>
            <a:spLocks noChangeShapeType="1"/>
          </p:cNvSpPr>
          <p:nvPr/>
        </p:nvSpPr>
        <p:spPr bwMode="auto">
          <a:xfrm>
            <a:off x="3205163" y="4438650"/>
            <a:ext cx="0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5381" name="Line 21"/>
          <p:cNvSpPr>
            <a:spLocks noChangeShapeType="1"/>
          </p:cNvSpPr>
          <p:nvPr/>
        </p:nvSpPr>
        <p:spPr bwMode="auto">
          <a:xfrm>
            <a:off x="3636963" y="4438650"/>
            <a:ext cx="215900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5382" name="Line 22"/>
          <p:cNvSpPr>
            <a:spLocks noChangeShapeType="1"/>
          </p:cNvSpPr>
          <p:nvPr/>
        </p:nvSpPr>
        <p:spPr bwMode="auto">
          <a:xfrm flipH="1">
            <a:off x="2628900" y="4438650"/>
            <a:ext cx="215900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5383" name="Rectangle 23"/>
          <p:cNvSpPr>
            <a:spLocks noChangeArrowheads="1"/>
          </p:cNvSpPr>
          <p:nvPr/>
        </p:nvSpPr>
        <p:spPr bwMode="auto">
          <a:xfrm>
            <a:off x="3852863" y="4078288"/>
            <a:ext cx="3203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/>
              <a:t>= 3</a:t>
            </a:r>
            <a:r>
              <a:rPr lang="en-US" sz="2400" b="1">
                <a:cs typeface="Arial" charset="0"/>
              </a:rPr>
              <a:t>·</a:t>
            </a:r>
            <a:r>
              <a:rPr lang="ru-RU" sz="2400" b="1">
                <a:cs typeface="Arial" charset="0"/>
              </a:rPr>
              <a:t>10</a:t>
            </a:r>
            <a:r>
              <a:rPr lang="ru-RU" sz="2400" b="1" baseline="30000">
                <a:solidFill>
                  <a:schemeClr val="accent2"/>
                </a:solidFill>
                <a:cs typeface="Arial" charset="0"/>
              </a:rPr>
              <a:t>2 </a:t>
            </a:r>
            <a:r>
              <a:rPr lang="ru-RU" sz="2400" b="1">
                <a:cs typeface="Arial" charset="0"/>
              </a:rPr>
              <a:t>+ 7</a:t>
            </a:r>
            <a:r>
              <a:rPr lang="en-US" sz="2400" b="1">
                <a:cs typeface="Arial" charset="0"/>
              </a:rPr>
              <a:t>·</a:t>
            </a:r>
            <a:r>
              <a:rPr lang="ru-RU" sz="2400" b="1">
                <a:cs typeface="Arial" charset="0"/>
              </a:rPr>
              <a:t>10</a:t>
            </a:r>
            <a:r>
              <a:rPr lang="ru-RU" sz="2400" b="1" baseline="30000">
                <a:solidFill>
                  <a:schemeClr val="accent2"/>
                </a:solidFill>
                <a:cs typeface="Arial" charset="0"/>
              </a:rPr>
              <a:t>1 </a:t>
            </a:r>
            <a:r>
              <a:rPr lang="ru-RU" sz="2400" b="1">
                <a:cs typeface="Arial" charset="0"/>
              </a:rPr>
              <a:t>+ 8</a:t>
            </a:r>
            <a:r>
              <a:rPr lang="en-US" sz="2400" b="1">
                <a:cs typeface="Arial" charset="0"/>
              </a:rPr>
              <a:t>·</a:t>
            </a:r>
            <a:r>
              <a:rPr lang="ru-RU" sz="2400" b="1">
                <a:cs typeface="Arial" charset="0"/>
              </a:rPr>
              <a:t>10</a:t>
            </a:r>
            <a:r>
              <a:rPr lang="ru-RU" sz="2400" b="1" baseline="30000">
                <a:solidFill>
                  <a:schemeClr val="accent2"/>
                </a:solidFill>
                <a:cs typeface="Arial" charset="0"/>
              </a:rPr>
              <a:t>0</a:t>
            </a:r>
            <a:endParaRPr lang="en-US" sz="2400" b="1">
              <a:cs typeface="Arial" charset="0"/>
            </a:endParaRPr>
          </a:p>
        </p:txBody>
      </p:sp>
      <p:sp>
        <p:nvSpPr>
          <p:cNvPr id="15385" name="Rectangle 25"/>
          <p:cNvSpPr>
            <a:spLocks noChangeArrowheads="1"/>
          </p:cNvSpPr>
          <p:nvPr/>
        </p:nvSpPr>
        <p:spPr bwMode="auto">
          <a:xfrm>
            <a:off x="395288" y="5013325"/>
            <a:ext cx="856932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chemeClr val="accent2"/>
                </a:solidFill>
              </a:rPr>
              <a:t>Другие позиционные системы:</a:t>
            </a:r>
          </a:p>
          <a:p>
            <a:pPr marL="534988" lvl="1" indent="-171450">
              <a:buFontTx/>
              <a:buChar char="•"/>
            </a:pPr>
            <a:r>
              <a:rPr lang="ru-RU" sz="2000" b="1"/>
              <a:t>двоичная</a:t>
            </a:r>
            <a:r>
              <a:rPr lang="ru-RU" sz="2000"/>
              <a:t>, восьмеричная, </a:t>
            </a:r>
            <a:r>
              <a:rPr lang="ru-RU" sz="2000" b="1"/>
              <a:t>шестнадцатеричная</a:t>
            </a:r>
            <a:r>
              <a:rPr lang="ru-RU" sz="2000"/>
              <a:t> (информатика)</a:t>
            </a:r>
          </a:p>
          <a:p>
            <a:pPr marL="534988" lvl="1" indent="-171450">
              <a:buFontTx/>
              <a:buChar char="•"/>
            </a:pPr>
            <a:r>
              <a:rPr lang="ru-RU" sz="2000"/>
              <a:t>двенадцатеричная (1 фут = 12 дюймов, 1 шиллинг = 12 пенсов)</a:t>
            </a:r>
          </a:p>
          <a:p>
            <a:pPr marL="534988" lvl="1" indent="-171450">
              <a:buFontTx/>
              <a:buChar char="•"/>
            </a:pPr>
            <a:r>
              <a:rPr lang="ru-RU" sz="2000"/>
              <a:t>двадцатеричная (1 франк = 20 су)</a:t>
            </a:r>
          </a:p>
          <a:p>
            <a:pPr marL="534988" lvl="1" indent="-171450">
              <a:buFontTx/>
              <a:buChar char="•"/>
            </a:pPr>
            <a:r>
              <a:rPr lang="ru-RU" sz="2000"/>
              <a:t>шестидесятеричная (1 минута = 60 секунд, 1 час = 60 минут)</a:t>
            </a:r>
            <a:endParaRPr lang="ru-RU" sz="2000" b="1"/>
          </a:p>
        </p:txBody>
      </p:sp>
      <p:sp>
        <p:nvSpPr>
          <p:cNvPr id="23" name="Управляющая кнопка: домой 22">
            <a:hlinkClick r:id="rId3" action="ppaction://hlinksldjump" highlightClick="1"/>
          </p:cNvPr>
          <p:cNvSpPr/>
          <p:nvPr/>
        </p:nvSpPr>
        <p:spPr>
          <a:xfrm>
            <a:off x="8783638" y="6496050"/>
            <a:ext cx="360362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53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53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8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5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5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5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5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5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15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5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153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153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153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153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153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 build="p"/>
      <p:bldP spid="15367" grpId="0"/>
      <p:bldP spid="15368" grpId="0"/>
      <p:bldP spid="15369" grpId="0" animBg="1"/>
      <p:bldP spid="15369" grpId="1" animBg="1"/>
      <p:bldP spid="15370" grpId="0"/>
      <p:bldP spid="15377" grpId="0"/>
      <p:bldP spid="15378" grpId="0"/>
      <p:bldP spid="15379" grpId="0"/>
      <p:bldP spid="15380" grpId="0" animBg="1"/>
      <p:bldP spid="15381" grpId="0" animBg="1"/>
      <p:bldP spid="15382" grpId="0" animBg="1"/>
      <p:bldP spid="15383" grpId="0"/>
      <p:bldP spid="15385" grpId="0" build="p" bldLvl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B121E1-FD41-48BD-8E29-CD0CFBDE6372}" type="slidenum">
              <a:rPr lang="ru-RU"/>
              <a:pPr>
                <a:defRPr/>
              </a:pPr>
              <a:t>8</a:t>
            </a:fld>
            <a:endParaRPr lang="ru-RU"/>
          </a:p>
        </p:txBody>
      </p:sp>
      <p:sp>
        <p:nvSpPr>
          <p:cNvPr id="17411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7412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>
                <a:latin typeface="Impact" pitchFamily="34" charset="0"/>
              </a:rPr>
              <a:t>Позиционные системы</a:t>
            </a: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395288" y="800100"/>
            <a:ext cx="842486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400" b="1">
                <a:solidFill>
                  <a:schemeClr val="accent2"/>
                </a:solidFill>
              </a:rPr>
              <a:t>Задача: </a:t>
            </a:r>
            <a:r>
              <a:rPr lang="ru-RU" sz="2400"/>
              <a:t>в какой системе счисления число 58 записывается как «46</a:t>
            </a:r>
            <a:r>
              <a:rPr lang="en-US" sz="2400" baseline="-25000"/>
              <a:t>x</a:t>
            </a:r>
            <a:r>
              <a:rPr lang="ru-RU" sz="2400"/>
              <a:t>»</a:t>
            </a:r>
            <a:r>
              <a:rPr lang="en-US" sz="2400"/>
              <a:t>? </a:t>
            </a:r>
            <a:r>
              <a:rPr lang="ru-RU" sz="2400"/>
              <a:t>Определите основание системы счисления </a:t>
            </a:r>
            <a:r>
              <a:rPr lang="en-US" sz="2400"/>
              <a:t>X.</a:t>
            </a:r>
            <a:endParaRPr lang="ru-RU" sz="2000" b="1"/>
          </a:p>
        </p:txBody>
      </p:sp>
      <p:sp>
        <p:nvSpPr>
          <p:cNvPr id="15385" name="Rectangle 25"/>
          <p:cNvSpPr>
            <a:spLocks noChangeArrowheads="1"/>
          </p:cNvSpPr>
          <p:nvPr/>
        </p:nvSpPr>
        <p:spPr bwMode="auto">
          <a:xfrm>
            <a:off x="395288" y="2698750"/>
            <a:ext cx="8569325" cy="227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34988" lvl="1" indent="-171450">
              <a:buFontTx/>
              <a:buChar char="•"/>
            </a:pPr>
            <a:r>
              <a:rPr lang="ru-RU" sz="2400"/>
              <a:t>в записи есть цифра 6, поэтому </a:t>
            </a:r>
            <a:r>
              <a:rPr lang="en-US" sz="2800" b="1">
                <a:latin typeface="Courier New" pitchFamily="49" charset="0"/>
                <a:cs typeface="Courier New" pitchFamily="49" charset="0"/>
              </a:rPr>
              <a:t>x &gt; 6</a:t>
            </a:r>
            <a:endParaRPr lang="ru-RU" sz="2400" b="1">
              <a:latin typeface="Courier New" pitchFamily="49" charset="0"/>
              <a:cs typeface="Courier New" pitchFamily="49" charset="0"/>
            </a:endParaRPr>
          </a:p>
          <a:p>
            <a:pPr marL="534988" lvl="1" indent="-171450">
              <a:buFontTx/>
              <a:buChar char="•"/>
            </a:pPr>
            <a:r>
              <a:rPr lang="ru-RU" sz="2400"/>
              <a:t>переводим правую часть в десятичную систему</a:t>
            </a:r>
            <a:endParaRPr lang="en-US" sz="2400"/>
          </a:p>
          <a:p>
            <a:pPr marL="534988" lvl="1" indent="-171450">
              <a:buFontTx/>
              <a:buChar char="•"/>
            </a:pPr>
            <a:endParaRPr lang="en-US" sz="2400"/>
          </a:p>
          <a:p>
            <a:pPr marL="534988" lvl="1" indent="-171450">
              <a:buFontTx/>
              <a:buChar char="•"/>
            </a:pPr>
            <a:endParaRPr lang="en-US" sz="2400"/>
          </a:p>
          <a:p>
            <a:pPr marL="534988" lvl="1" indent="-171450">
              <a:buFontTx/>
              <a:buChar char="•"/>
            </a:pPr>
            <a:endParaRPr lang="en-US" sz="1400"/>
          </a:p>
          <a:p>
            <a:pPr marL="534988" lvl="1" indent="-171450">
              <a:buFontTx/>
              <a:buChar char="•"/>
            </a:pPr>
            <a:r>
              <a:rPr lang="ru-RU" sz="2400"/>
              <a:t>решаем уравнение</a:t>
            </a:r>
          </a:p>
        </p:txBody>
      </p:sp>
      <p:sp>
        <p:nvSpPr>
          <p:cNvPr id="23" name="Прямоугольник 22"/>
          <p:cNvSpPr>
            <a:spLocks noChangeArrowheads="1"/>
          </p:cNvSpPr>
          <p:nvPr/>
        </p:nvSpPr>
        <p:spPr bwMode="auto">
          <a:xfrm>
            <a:off x="1030288" y="1968500"/>
            <a:ext cx="21018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 b="1">
                <a:solidFill>
                  <a:srgbClr val="000000"/>
                </a:solidFill>
              </a:rPr>
              <a:t>58 = </a:t>
            </a:r>
            <a:r>
              <a:rPr lang="ru-RU" sz="4000" b="1">
                <a:solidFill>
                  <a:srgbClr val="000000"/>
                </a:solidFill>
              </a:rPr>
              <a:t>46</a:t>
            </a:r>
            <a:r>
              <a:rPr lang="en-US" sz="4000" b="1" baseline="-25000">
                <a:solidFill>
                  <a:srgbClr val="000000"/>
                </a:solidFill>
              </a:rPr>
              <a:t>x</a:t>
            </a:r>
            <a:endParaRPr lang="ru-RU" sz="3200" b="1"/>
          </a:p>
        </p:txBody>
      </p:sp>
      <p:sp>
        <p:nvSpPr>
          <p:cNvPr id="26" name="Rectangle 8"/>
          <p:cNvSpPr>
            <a:spLocks noChangeArrowheads="1"/>
          </p:cNvSpPr>
          <p:nvPr/>
        </p:nvSpPr>
        <p:spPr bwMode="auto">
          <a:xfrm>
            <a:off x="2235200" y="3575050"/>
            <a:ext cx="8032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b="1">
                <a:solidFill>
                  <a:schemeClr val="accent2"/>
                </a:solidFill>
              </a:rPr>
              <a:t>1   0</a:t>
            </a:r>
          </a:p>
        </p:txBody>
      </p:sp>
      <p:sp>
        <p:nvSpPr>
          <p:cNvPr id="27" name="Прямоугольник 26"/>
          <p:cNvSpPr>
            <a:spLocks noChangeArrowheads="1"/>
          </p:cNvSpPr>
          <p:nvPr/>
        </p:nvSpPr>
        <p:spPr bwMode="auto">
          <a:xfrm>
            <a:off x="1030288" y="3721100"/>
            <a:ext cx="21018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 b="1">
                <a:solidFill>
                  <a:srgbClr val="000000"/>
                </a:solidFill>
              </a:rPr>
              <a:t>58 = </a:t>
            </a:r>
            <a:r>
              <a:rPr lang="ru-RU" sz="4000" b="1">
                <a:solidFill>
                  <a:srgbClr val="000000"/>
                </a:solidFill>
              </a:rPr>
              <a:t>46</a:t>
            </a:r>
            <a:r>
              <a:rPr lang="en-US" sz="4000" b="1" baseline="-25000">
                <a:solidFill>
                  <a:srgbClr val="000000"/>
                </a:solidFill>
              </a:rPr>
              <a:t>x</a:t>
            </a:r>
            <a:endParaRPr lang="ru-RU" sz="3200" b="1"/>
          </a:p>
        </p:txBody>
      </p:sp>
      <p:sp>
        <p:nvSpPr>
          <p:cNvPr id="28" name="Прямоугольник 27"/>
          <p:cNvSpPr>
            <a:spLocks noChangeArrowheads="1"/>
          </p:cNvSpPr>
          <p:nvPr/>
        </p:nvSpPr>
        <p:spPr bwMode="auto">
          <a:xfrm>
            <a:off x="2965450" y="3721100"/>
            <a:ext cx="29718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 b="1">
                <a:solidFill>
                  <a:srgbClr val="000000"/>
                </a:solidFill>
              </a:rPr>
              <a:t>= </a:t>
            </a:r>
            <a:r>
              <a:rPr lang="ru-RU" sz="4000" b="1">
                <a:solidFill>
                  <a:srgbClr val="000000"/>
                </a:solidFill>
              </a:rPr>
              <a:t>4·</a:t>
            </a:r>
            <a:r>
              <a:rPr lang="en-US" sz="4000" b="1">
                <a:solidFill>
                  <a:srgbClr val="000000"/>
                </a:solidFill>
              </a:rPr>
              <a:t>x</a:t>
            </a:r>
            <a:r>
              <a:rPr lang="en-US" sz="4000" b="1" baseline="30000">
                <a:solidFill>
                  <a:srgbClr val="000000"/>
                </a:solidFill>
              </a:rPr>
              <a:t>1 </a:t>
            </a:r>
            <a:r>
              <a:rPr lang="en-US" sz="4000" b="1">
                <a:solidFill>
                  <a:srgbClr val="000000"/>
                </a:solidFill>
              </a:rPr>
              <a:t>+</a:t>
            </a:r>
            <a:r>
              <a:rPr lang="ru-RU" sz="4000" b="1">
                <a:solidFill>
                  <a:srgbClr val="000000"/>
                </a:solidFill>
              </a:rPr>
              <a:t> 6·</a:t>
            </a:r>
            <a:r>
              <a:rPr lang="en-US" sz="4000" b="1">
                <a:solidFill>
                  <a:srgbClr val="000000"/>
                </a:solidFill>
              </a:rPr>
              <a:t>x</a:t>
            </a:r>
            <a:r>
              <a:rPr lang="en-US" sz="4000" b="1" baseline="30000">
                <a:solidFill>
                  <a:srgbClr val="000000"/>
                </a:solidFill>
              </a:rPr>
              <a:t>0</a:t>
            </a:r>
            <a:endParaRPr lang="ru-RU" sz="3200" b="1"/>
          </a:p>
        </p:txBody>
      </p:sp>
      <p:sp>
        <p:nvSpPr>
          <p:cNvPr id="29" name="Прямоугольник 28"/>
          <p:cNvSpPr>
            <a:spLocks noChangeArrowheads="1"/>
          </p:cNvSpPr>
          <p:nvPr/>
        </p:nvSpPr>
        <p:spPr bwMode="auto">
          <a:xfrm>
            <a:off x="5776913" y="3721100"/>
            <a:ext cx="21621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 b="1">
                <a:solidFill>
                  <a:srgbClr val="000000"/>
                </a:solidFill>
              </a:rPr>
              <a:t>= </a:t>
            </a:r>
            <a:r>
              <a:rPr lang="ru-RU" sz="4000" b="1">
                <a:solidFill>
                  <a:srgbClr val="000000"/>
                </a:solidFill>
              </a:rPr>
              <a:t>4·</a:t>
            </a:r>
            <a:r>
              <a:rPr lang="en-US" sz="4000" b="1">
                <a:solidFill>
                  <a:srgbClr val="000000"/>
                </a:solidFill>
              </a:rPr>
              <a:t>x</a:t>
            </a:r>
            <a:r>
              <a:rPr lang="en-US" sz="4000" b="1" baseline="30000">
                <a:solidFill>
                  <a:srgbClr val="000000"/>
                </a:solidFill>
              </a:rPr>
              <a:t> </a:t>
            </a:r>
            <a:r>
              <a:rPr lang="en-US" sz="4000" b="1">
                <a:solidFill>
                  <a:srgbClr val="000000"/>
                </a:solidFill>
              </a:rPr>
              <a:t>+</a:t>
            </a:r>
            <a:r>
              <a:rPr lang="ru-RU" sz="4000" b="1">
                <a:solidFill>
                  <a:srgbClr val="000000"/>
                </a:solidFill>
              </a:rPr>
              <a:t> 6</a:t>
            </a:r>
            <a:endParaRPr lang="ru-RU" sz="3200" b="1"/>
          </a:p>
        </p:txBody>
      </p:sp>
      <p:sp>
        <p:nvSpPr>
          <p:cNvPr id="30" name="Прямоугольник 29"/>
          <p:cNvSpPr>
            <a:spLocks noChangeArrowheads="1"/>
          </p:cNvSpPr>
          <p:nvPr/>
        </p:nvSpPr>
        <p:spPr bwMode="auto">
          <a:xfrm>
            <a:off x="1030288" y="4816475"/>
            <a:ext cx="28765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>
                <a:solidFill>
                  <a:srgbClr val="000000"/>
                </a:solidFill>
              </a:rPr>
              <a:t>58 </a:t>
            </a:r>
            <a:r>
              <a:rPr lang="en-US" sz="4000" b="1">
                <a:solidFill>
                  <a:srgbClr val="000000"/>
                </a:solidFill>
              </a:rPr>
              <a:t>= </a:t>
            </a:r>
            <a:r>
              <a:rPr lang="ru-RU" sz="4000" b="1">
                <a:solidFill>
                  <a:srgbClr val="000000"/>
                </a:solidFill>
              </a:rPr>
              <a:t>4·</a:t>
            </a:r>
            <a:r>
              <a:rPr lang="en-US" sz="4000" b="1">
                <a:solidFill>
                  <a:srgbClr val="000000"/>
                </a:solidFill>
              </a:rPr>
              <a:t>x</a:t>
            </a:r>
            <a:r>
              <a:rPr lang="en-US" sz="4000" b="1" baseline="30000">
                <a:solidFill>
                  <a:srgbClr val="000000"/>
                </a:solidFill>
              </a:rPr>
              <a:t> </a:t>
            </a:r>
            <a:r>
              <a:rPr lang="en-US" sz="4000" b="1">
                <a:solidFill>
                  <a:srgbClr val="000000"/>
                </a:solidFill>
              </a:rPr>
              <a:t>+</a:t>
            </a:r>
            <a:r>
              <a:rPr lang="ru-RU" sz="4000" b="1">
                <a:solidFill>
                  <a:srgbClr val="000000"/>
                </a:solidFill>
              </a:rPr>
              <a:t> 6</a:t>
            </a:r>
            <a:endParaRPr lang="ru-RU" sz="3200" b="1"/>
          </a:p>
        </p:txBody>
      </p:sp>
      <p:sp>
        <p:nvSpPr>
          <p:cNvPr id="33" name="Прямоугольник 32"/>
          <p:cNvSpPr>
            <a:spLocks noChangeArrowheads="1"/>
          </p:cNvSpPr>
          <p:nvPr/>
        </p:nvSpPr>
        <p:spPr bwMode="auto">
          <a:xfrm>
            <a:off x="4279900" y="4816475"/>
            <a:ext cx="1577975" cy="708025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 b="1">
                <a:solidFill>
                  <a:srgbClr val="000000"/>
                </a:solidFill>
              </a:rPr>
              <a:t>x</a:t>
            </a:r>
            <a:r>
              <a:rPr lang="en-US" sz="4000" b="1" baseline="30000">
                <a:solidFill>
                  <a:srgbClr val="000000"/>
                </a:solidFill>
              </a:rPr>
              <a:t> </a:t>
            </a:r>
            <a:r>
              <a:rPr lang="ru-RU" sz="4000" b="1">
                <a:solidFill>
                  <a:srgbClr val="000000"/>
                </a:solidFill>
              </a:rPr>
              <a:t>= 13</a:t>
            </a:r>
            <a:endParaRPr lang="ru-RU" sz="3200" b="1"/>
          </a:p>
        </p:txBody>
      </p:sp>
      <p:sp>
        <p:nvSpPr>
          <p:cNvPr id="14" name="Управляющая кнопка: домой 13">
            <a:hlinkClick r:id="rId3" action="ppaction://hlinksldjump" highlightClick="1"/>
          </p:cNvPr>
          <p:cNvSpPr/>
          <p:nvPr/>
        </p:nvSpPr>
        <p:spPr>
          <a:xfrm>
            <a:off x="8783638" y="6496050"/>
            <a:ext cx="360362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53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53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53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 build="p"/>
      <p:bldP spid="15385" grpId="0" build="p" bldLvl="2"/>
      <p:bldP spid="23" grpId="0"/>
      <p:bldP spid="26" grpId="0"/>
      <p:bldP spid="27" grpId="0"/>
      <p:bldP spid="28" grpId="0"/>
      <p:bldP spid="29" grpId="0"/>
      <p:bldP spid="30" grpId="0"/>
      <p:bldP spid="3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A336D-C822-4FCE-A16B-E4A4F6D3746E}" type="slidenum">
              <a:rPr lang="ru-RU"/>
              <a:pPr>
                <a:defRPr/>
              </a:pPr>
              <a:t>9</a:t>
            </a:fld>
            <a:endParaRPr lang="ru-RU"/>
          </a:p>
        </p:txBody>
      </p:sp>
      <p:sp>
        <p:nvSpPr>
          <p:cNvPr id="18435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8436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>
                <a:latin typeface="Impact" pitchFamily="34" charset="0"/>
              </a:rPr>
              <a:t>Позиционные системы</a:t>
            </a: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395288" y="800100"/>
            <a:ext cx="842486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 typeface="Wingdings" pitchFamily="2" charset="2"/>
              <a:buNone/>
            </a:pPr>
            <a:r>
              <a:rPr lang="ru-RU" sz="2400" b="1">
                <a:solidFill>
                  <a:schemeClr val="accent2"/>
                </a:solidFill>
              </a:rPr>
              <a:t>Задача: </a:t>
            </a:r>
            <a:r>
              <a:rPr lang="ru-RU" sz="2400"/>
              <a:t>найдите основание системы счисления, в которой выполняется равенство</a:t>
            </a:r>
            <a:endParaRPr lang="ru-RU" sz="2000" b="1"/>
          </a:p>
        </p:txBody>
      </p:sp>
      <p:sp>
        <p:nvSpPr>
          <p:cNvPr id="15385" name="Rectangle 25"/>
          <p:cNvSpPr>
            <a:spLocks noChangeArrowheads="1"/>
          </p:cNvSpPr>
          <p:nvPr/>
        </p:nvSpPr>
        <p:spPr bwMode="auto">
          <a:xfrm>
            <a:off x="395288" y="2406650"/>
            <a:ext cx="8569325" cy="295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34988" lvl="1" indent="-171450">
              <a:buFontTx/>
              <a:buChar char="•"/>
            </a:pPr>
            <a:r>
              <a:rPr lang="ru-RU" sz="2400"/>
              <a:t>в записи есть цифра 5, поэтому </a:t>
            </a:r>
            <a:r>
              <a:rPr lang="en-US" sz="2800" b="1">
                <a:latin typeface="Courier New" pitchFamily="49" charset="0"/>
                <a:cs typeface="Courier New" pitchFamily="49" charset="0"/>
              </a:rPr>
              <a:t>x &gt; </a:t>
            </a:r>
            <a:r>
              <a:rPr lang="ru-RU" sz="2800" b="1">
                <a:latin typeface="Courier New" pitchFamily="49" charset="0"/>
                <a:cs typeface="Courier New" pitchFamily="49" charset="0"/>
              </a:rPr>
              <a:t>5</a:t>
            </a:r>
            <a:endParaRPr lang="ru-RU" sz="2400" b="1">
              <a:latin typeface="Courier New" pitchFamily="49" charset="0"/>
              <a:cs typeface="Courier New" pitchFamily="49" charset="0"/>
            </a:endParaRPr>
          </a:p>
          <a:p>
            <a:pPr marL="534988" lvl="1" indent="-171450">
              <a:buFontTx/>
              <a:buChar char="•"/>
            </a:pPr>
            <a:r>
              <a:rPr lang="ru-RU" sz="2400"/>
              <a:t>переводим в десятичную систему</a:t>
            </a:r>
            <a:endParaRPr lang="en-US" sz="2400"/>
          </a:p>
          <a:p>
            <a:pPr marL="534988" lvl="1" indent="-171450">
              <a:buFontTx/>
              <a:buChar char="•"/>
            </a:pPr>
            <a:endParaRPr lang="en-US" sz="2400"/>
          </a:p>
          <a:p>
            <a:pPr marL="534988" lvl="1" indent="-171450">
              <a:buFontTx/>
              <a:buChar char="•"/>
            </a:pPr>
            <a:endParaRPr lang="en-US" sz="2400"/>
          </a:p>
          <a:p>
            <a:pPr marL="534988" lvl="1" indent="-171450">
              <a:buFontTx/>
              <a:buChar char="•"/>
            </a:pPr>
            <a:endParaRPr lang="en-US" sz="1400"/>
          </a:p>
          <a:p>
            <a:pPr marL="534988" lvl="1" indent="-171450">
              <a:buFontTx/>
              <a:buChar char="•"/>
            </a:pPr>
            <a:endParaRPr lang="en-US" sz="2400"/>
          </a:p>
          <a:p>
            <a:pPr marL="534988" lvl="1" indent="-171450">
              <a:buFontTx/>
              <a:buChar char="•"/>
            </a:pPr>
            <a:endParaRPr lang="en-US" sz="2400"/>
          </a:p>
          <a:p>
            <a:pPr marL="534988" lvl="1" indent="-171450">
              <a:buFontTx/>
              <a:buChar char="•"/>
            </a:pPr>
            <a:r>
              <a:rPr lang="ru-RU" sz="2400"/>
              <a:t>решаем уравнение</a:t>
            </a:r>
          </a:p>
        </p:txBody>
      </p:sp>
      <p:sp>
        <p:nvSpPr>
          <p:cNvPr id="18439" name="Прямоугольник 22"/>
          <p:cNvSpPr>
            <a:spLocks noChangeArrowheads="1"/>
          </p:cNvSpPr>
          <p:nvPr/>
        </p:nvSpPr>
        <p:spPr bwMode="auto">
          <a:xfrm>
            <a:off x="1030288" y="1676400"/>
            <a:ext cx="36385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 b="1">
                <a:solidFill>
                  <a:srgbClr val="000000"/>
                </a:solidFill>
              </a:rPr>
              <a:t>1</a:t>
            </a:r>
            <a:r>
              <a:rPr lang="ru-RU" sz="4000" b="1">
                <a:solidFill>
                  <a:srgbClr val="000000"/>
                </a:solidFill>
              </a:rPr>
              <a:t>6</a:t>
            </a:r>
            <a:r>
              <a:rPr lang="en-US" sz="4000" b="1" baseline="-25000">
                <a:solidFill>
                  <a:srgbClr val="000000"/>
                </a:solidFill>
              </a:rPr>
              <a:t>x</a:t>
            </a:r>
            <a:r>
              <a:rPr lang="ru-RU" sz="4000" b="1">
                <a:solidFill>
                  <a:srgbClr val="000000"/>
                </a:solidFill>
              </a:rPr>
              <a:t> + </a:t>
            </a:r>
            <a:r>
              <a:rPr lang="en-US" sz="4000" b="1">
                <a:solidFill>
                  <a:srgbClr val="000000"/>
                </a:solidFill>
              </a:rPr>
              <a:t>3</a:t>
            </a:r>
            <a:r>
              <a:rPr lang="ru-RU" sz="4000" b="1">
                <a:solidFill>
                  <a:srgbClr val="000000"/>
                </a:solidFill>
              </a:rPr>
              <a:t>3</a:t>
            </a:r>
            <a:r>
              <a:rPr lang="en-US" sz="4000" b="1" baseline="-25000">
                <a:solidFill>
                  <a:srgbClr val="000000"/>
                </a:solidFill>
              </a:rPr>
              <a:t>x</a:t>
            </a:r>
            <a:r>
              <a:rPr lang="ru-RU" sz="4000" b="1">
                <a:solidFill>
                  <a:srgbClr val="000000"/>
                </a:solidFill>
              </a:rPr>
              <a:t> =</a:t>
            </a:r>
            <a:r>
              <a:rPr lang="en-US" sz="4000" b="1">
                <a:solidFill>
                  <a:srgbClr val="000000"/>
                </a:solidFill>
              </a:rPr>
              <a:t> </a:t>
            </a:r>
            <a:r>
              <a:rPr lang="ru-RU" sz="4000" b="1">
                <a:solidFill>
                  <a:srgbClr val="000000"/>
                </a:solidFill>
              </a:rPr>
              <a:t>5</a:t>
            </a:r>
            <a:r>
              <a:rPr lang="en-US" sz="4000" b="1">
                <a:solidFill>
                  <a:srgbClr val="000000"/>
                </a:solidFill>
              </a:rPr>
              <a:t>2</a:t>
            </a:r>
            <a:r>
              <a:rPr lang="en-US" sz="4000" b="1" baseline="-25000">
                <a:solidFill>
                  <a:srgbClr val="000000"/>
                </a:solidFill>
              </a:rPr>
              <a:t>x</a:t>
            </a:r>
            <a:endParaRPr lang="ru-RU" sz="2400" b="1"/>
          </a:p>
        </p:txBody>
      </p:sp>
      <p:grpSp>
        <p:nvGrpSpPr>
          <p:cNvPr id="2" name="Группа 13"/>
          <p:cNvGrpSpPr>
            <a:grpSpLocks/>
          </p:cNvGrpSpPr>
          <p:nvPr/>
        </p:nvGrpSpPr>
        <p:grpSpPr bwMode="auto">
          <a:xfrm>
            <a:off x="1176338" y="3173413"/>
            <a:ext cx="2590800" cy="890587"/>
            <a:chOff x="1212804" y="3903669"/>
            <a:chExt cx="2590774" cy="890451"/>
          </a:xfrm>
        </p:grpSpPr>
        <p:sp>
          <p:nvSpPr>
            <p:cNvPr id="18448" name="Rectangle 8"/>
            <p:cNvSpPr>
              <a:spLocks noChangeArrowheads="1"/>
            </p:cNvSpPr>
            <p:nvPr/>
          </p:nvSpPr>
          <p:spPr bwMode="auto">
            <a:xfrm>
              <a:off x="1322343" y="3903669"/>
              <a:ext cx="803286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600" b="1">
                  <a:solidFill>
                    <a:schemeClr val="accent2"/>
                  </a:solidFill>
                </a:rPr>
                <a:t>1   0</a:t>
              </a:r>
            </a:p>
          </p:txBody>
        </p:sp>
        <p:sp>
          <p:nvSpPr>
            <p:cNvPr id="18449" name="Прямоугольник 27"/>
            <p:cNvSpPr>
              <a:spLocks noChangeArrowheads="1"/>
            </p:cNvSpPr>
            <p:nvPr/>
          </p:nvSpPr>
          <p:spPr bwMode="auto">
            <a:xfrm>
              <a:off x="1212804" y="4086234"/>
              <a:ext cx="2590774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4000" b="1">
                  <a:solidFill>
                    <a:srgbClr val="000000"/>
                  </a:solidFill>
                </a:rPr>
                <a:t>1</a:t>
              </a:r>
              <a:r>
                <a:rPr lang="ru-RU" sz="4000" b="1">
                  <a:solidFill>
                    <a:srgbClr val="000000"/>
                  </a:solidFill>
                </a:rPr>
                <a:t>6</a:t>
              </a:r>
              <a:r>
                <a:rPr lang="en-US" sz="4000" b="1" baseline="-25000">
                  <a:solidFill>
                    <a:srgbClr val="000000"/>
                  </a:solidFill>
                </a:rPr>
                <a:t>x </a:t>
              </a:r>
              <a:r>
                <a:rPr lang="en-US" sz="4000" b="1">
                  <a:solidFill>
                    <a:srgbClr val="000000"/>
                  </a:solidFill>
                </a:rPr>
                <a:t>= x</a:t>
              </a:r>
              <a:r>
                <a:rPr lang="en-US" sz="4000" b="1" baseline="30000">
                  <a:solidFill>
                    <a:srgbClr val="000000"/>
                  </a:solidFill>
                </a:rPr>
                <a:t> </a:t>
              </a:r>
              <a:r>
                <a:rPr lang="en-US" sz="4000" b="1">
                  <a:solidFill>
                    <a:srgbClr val="000000"/>
                  </a:solidFill>
                </a:rPr>
                <a:t>+</a:t>
              </a:r>
              <a:r>
                <a:rPr lang="ru-RU" sz="4000" b="1">
                  <a:solidFill>
                    <a:srgbClr val="000000"/>
                  </a:solidFill>
                </a:rPr>
                <a:t> 6</a:t>
              </a:r>
              <a:endParaRPr lang="ru-RU" sz="3200" b="1"/>
            </a:p>
          </p:txBody>
        </p:sp>
      </p:grpSp>
      <p:sp>
        <p:nvSpPr>
          <p:cNvPr id="33" name="Прямоугольник 32"/>
          <p:cNvSpPr>
            <a:spLocks noChangeArrowheads="1"/>
          </p:cNvSpPr>
          <p:nvPr/>
        </p:nvSpPr>
        <p:spPr bwMode="auto">
          <a:xfrm>
            <a:off x="5813425" y="5327650"/>
            <a:ext cx="1292225" cy="708025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 b="1">
                <a:solidFill>
                  <a:srgbClr val="000000"/>
                </a:solidFill>
              </a:rPr>
              <a:t>x</a:t>
            </a:r>
            <a:r>
              <a:rPr lang="en-US" sz="4000" b="1" baseline="30000">
                <a:solidFill>
                  <a:srgbClr val="000000"/>
                </a:solidFill>
              </a:rPr>
              <a:t> </a:t>
            </a:r>
            <a:r>
              <a:rPr lang="ru-RU" sz="4000" b="1">
                <a:solidFill>
                  <a:srgbClr val="000000"/>
                </a:solidFill>
              </a:rPr>
              <a:t>= 7</a:t>
            </a:r>
            <a:endParaRPr lang="ru-RU" sz="3200" b="1"/>
          </a:p>
        </p:txBody>
      </p:sp>
      <p:grpSp>
        <p:nvGrpSpPr>
          <p:cNvPr id="3" name="Группа 14"/>
          <p:cNvGrpSpPr>
            <a:grpSpLocks/>
          </p:cNvGrpSpPr>
          <p:nvPr/>
        </p:nvGrpSpPr>
        <p:grpSpPr bwMode="auto">
          <a:xfrm>
            <a:off x="4625975" y="3173413"/>
            <a:ext cx="3019425" cy="890587"/>
            <a:chOff x="1212804" y="3903669"/>
            <a:chExt cx="3018775" cy="890451"/>
          </a:xfrm>
        </p:grpSpPr>
        <p:sp>
          <p:nvSpPr>
            <p:cNvPr id="18446" name="Rectangle 8"/>
            <p:cNvSpPr>
              <a:spLocks noChangeArrowheads="1"/>
            </p:cNvSpPr>
            <p:nvPr/>
          </p:nvSpPr>
          <p:spPr bwMode="auto">
            <a:xfrm>
              <a:off x="1285830" y="3903669"/>
              <a:ext cx="1224096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600" b="1">
                  <a:solidFill>
                    <a:schemeClr val="accent2"/>
                  </a:solidFill>
                </a:rPr>
                <a:t>1   0</a:t>
              </a:r>
            </a:p>
          </p:txBody>
        </p:sp>
        <p:sp>
          <p:nvSpPr>
            <p:cNvPr id="18447" name="Прямоугольник 16"/>
            <p:cNvSpPr>
              <a:spLocks noChangeArrowheads="1"/>
            </p:cNvSpPr>
            <p:nvPr/>
          </p:nvSpPr>
          <p:spPr bwMode="auto">
            <a:xfrm>
              <a:off x="1212804" y="4086234"/>
              <a:ext cx="3018775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4000" b="1">
                  <a:solidFill>
                    <a:srgbClr val="000000"/>
                  </a:solidFill>
                </a:rPr>
                <a:t>5</a:t>
              </a:r>
              <a:r>
                <a:rPr lang="en-US" sz="4000" b="1">
                  <a:solidFill>
                    <a:srgbClr val="000000"/>
                  </a:solidFill>
                </a:rPr>
                <a:t>2</a:t>
              </a:r>
              <a:r>
                <a:rPr lang="en-US" sz="4000" b="1" baseline="-25000">
                  <a:solidFill>
                    <a:srgbClr val="000000"/>
                  </a:solidFill>
                </a:rPr>
                <a:t>x </a:t>
              </a:r>
              <a:r>
                <a:rPr lang="en-US" sz="4000" b="1">
                  <a:solidFill>
                    <a:srgbClr val="000000"/>
                  </a:solidFill>
                </a:rPr>
                <a:t>= </a:t>
              </a:r>
              <a:r>
                <a:rPr lang="ru-RU" sz="4000" b="1">
                  <a:solidFill>
                    <a:srgbClr val="000000"/>
                  </a:solidFill>
                </a:rPr>
                <a:t>5·</a:t>
              </a:r>
              <a:r>
                <a:rPr lang="en-US" sz="4000" b="1">
                  <a:solidFill>
                    <a:srgbClr val="000000"/>
                  </a:solidFill>
                </a:rPr>
                <a:t>x</a:t>
              </a:r>
              <a:r>
                <a:rPr lang="en-US" sz="4000" b="1" baseline="30000">
                  <a:solidFill>
                    <a:srgbClr val="000000"/>
                  </a:solidFill>
                </a:rPr>
                <a:t> </a:t>
              </a:r>
              <a:r>
                <a:rPr lang="en-US" sz="4000" b="1">
                  <a:solidFill>
                    <a:srgbClr val="000000"/>
                  </a:solidFill>
                </a:rPr>
                <a:t>+</a:t>
              </a:r>
              <a:r>
                <a:rPr lang="ru-RU" sz="4000" b="1">
                  <a:solidFill>
                    <a:srgbClr val="000000"/>
                  </a:solidFill>
                </a:rPr>
                <a:t> 2</a:t>
              </a:r>
              <a:endParaRPr lang="ru-RU" sz="3200" b="1"/>
            </a:p>
          </p:txBody>
        </p:sp>
      </p:grpSp>
      <p:sp>
        <p:nvSpPr>
          <p:cNvPr id="24" name="Прямоугольник 23"/>
          <p:cNvSpPr>
            <a:spLocks noChangeArrowheads="1"/>
          </p:cNvSpPr>
          <p:nvPr/>
        </p:nvSpPr>
        <p:spPr bwMode="auto">
          <a:xfrm>
            <a:off x="1212850" y="5327650"/>
            <a:ext cx="38417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 b="1">
                <a:solidFill>
                  <a:srgbClr val="000000"/>
                </a:solidFill>
              </a:rPr>
              <a:t>4·</a:t>
            </a:r>
            <a:r>
              <a:rPr lang="en-US" sz="4000" b="1">
                <a:solidFill>
                  <a:srgbClr val="000000"/>
                </a:solidFill>
              </a:rPr>
              <a:t>x</a:t>
            </a:r>
            <a:r>
              <a:rPr lang="en-US" sz="4000" b="1" baseline="30000">
                <a:solidFill>
                  <a:srgbClr val="000000"/>
                </a:solidFill>
              </a:rPr>
              <a:t> </a:t>
            </a:r>
            <a:r>
              <a:rPr lang="en-US" sz="4000" b="1">
                <a:solidFill>
                  <a:srgbClr val="000000"/>
                </a:solidFill>
              </a:rPr>
              <a:t>+</a:t>
            </a:r>
            <a:r>
              <a:rPr lang="ru-RU" sz="4000" b="1">
                <a:solidFill>
                  <a:srgbClr val="000000"/>
                </a:solidFill>
              </a:rPr>
              <a:t> 9</a:t>
            </a:r>
            <a:r>
              <a:rPr lang="en-US" sz="4000" b="1">
                <a:solidFill>
                  <a:srgbClr val="000000"/>
                </a:solidFill>
              </a:rPr>
              <a:t> </a:t>
            </a:r>
            <a:r>
              <a:rPr lang="ru-RU" sz="4000" b="1">
                <a:solidFill>
                  <a:srgbClr val="000000"/>
                </a:solidFill>
              </a:rPr>
              <a:t>=</a:t>
            </a:r>
            <a:r>
              <a:rPr lang="en-US" sz="4000" b="1">
                <a:solidFill>
                  <a:srgbClr val="000000"/>
                </a:solidFill>
              </a:rPr>
              <a:t> </a:t>
            </a:r>
            <a:r>
              <a:rPr lang="ru-RU" sz="4000" b="1">
                <a:solidFill>
                  <a:srgbClr val="000000"/>
                </a:solidFill>
              </a:rPr>
              <a:t>5·</a:t>
            </a:r>
            <a:r>
              <a:rPr lang="en-US" sz="4000" b="1">
                <a:solidFill>
                  <a:srgbClr val="000000"/>
                </a:solidFill>
              </a:rPr>
              <a:t>x</a:t>
            </a:r>
            <a:r>
              <a:rPr lang="en-US" sz="4000" b="1" baseline="30000">
                <a:solidFill>
                  <a:srgbClr val="000000"/>
                </a:solidFill>
              </a:rPr>
              <a:t> </a:t>
            </a:r>
            <a:r>
              <a:rPr lang="en-US" sz="4000" b="1">
                <a:solidFill>
                  <a:srgbClr val="000000"/>
                </a:solidFill>
              </a:rPr>
              <a:t>+</a:t>
            </a:r>
            <a:r>
              <a:rPr lang="ru-RU" sz="4000" b="1">
                <a:solidFill>
                  <a:srgbClr val="000000"/>
                </a:solidFill>
              </a:rPr>
              <a:t> </a:t>
            </a:r>
            <a:r>
              <a:rPr lang="en-US" sz="4000" b="1">
                <a:solidFill>
                  <a:srgbClr val="000000"/>
                </a:solidFill>
              </a:rPr>
              <a:t>2</a:t>
            </a:r>
            <a:endParaRPr lang="ru-RU" sz="3200" b="1"/>
          </a:p>
        </p:txBody>
      </p:sp>
      <p:sp>
        <p:nvSpPr>
          <p:cNvPr id="25" name="Прямоугольник 24"/>
          <p:cNvSpPr>
            <a:spLocks noChangeArrowheads="1"/>
          </p:cNvSpPr>
          <p:nvPr/>
        </p:nvSpPr>
        <p:spPr bwMode="auto">
          <a:xfrm>
            <a:off x="1176338" y="4122738"/>
            <a:ext cx="30194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 b="1">
                <a:solidFill>
                  <a:srgbClr val="000000"/>
                </a:solidFill>
              </a:rPr>
              <a:t>3</a:t>
            </a:r>
            <a:r>
              <a:rPr lang="ru-RU" sz="4000" b="1">
                <a:solidFill>
                  <a:srgbClr val="000000"/>
                </a:solidFill>
              </a:rPr>
              <a:t>3</a:t>
            </a:r>
            <a:r>
              <a:rPr lang="en-US" sz="4000" b="1" baseline="-25000">
                <a:solidFill>
                  <a:srgbClr val="000000"/>
                </a:solidFill>
              </a:rPr>
              <a:t>x </a:t>
            </a:r>
            <a:r>
              <a:rPr lang="en-US" sz="4000" b="1">
                <a:solidFill>
                  <a:srgbClr val="000000"/>
                </a:solidFill>
              </a:rPr>
              <a:t>= 3</a:t>
            </a:r>
            <a:r>
              <a:rPr lang="ru-RU" sz="4000" b="1">
                <a:solidFill>
                  <a:srgbClr val="000000"/>
                </a:solidFill>
              </a:rPr>
              <a:t>·</a:t>
            </a:r>
            <a:r>
              <a:rPr lang="en-US" sz="4000" b="1">
                <a:solidFill>
                  <a:srgbClr val="000000"/>
                </a:solidFill>
              </a:rPr>
              <a:t>x</a:t>
            </a:r>
            <a:r>
              <a:rPr lang="en-US" sz="4000" b="1" baseline="30000">
                <a:solidFill>
                  <a:srgbClr val="000000"/>
                </a:solidFill>
              </a:rPr>
              <a:t> </a:t>
            </a:r>
            <a:r>
              <a:rPr lang="en-US" sz="4000" b="1">
                <a:solidFill>
                  <a:srgbClr val="000000"/>
                </a:solidFill>
              </a:rPr>
              <a:t>+</a:t>
            </a:r>
            <a:r>
              <a:rPr lang="ru-RU" sz="4000" b="1">
                <a:solidFill>
                  <a:srgbClr val="000000"/>
                </a:solidFill>
              </a:rPr>
              <a:t> 3</a:t>
            </a:r>
            <a:endParaRPr lang="ru-RU" sz="3200" b="1"/>
          </a:p>
        </p:txBody>
      </p:sp>
      <p:sp>
        <p:nvSpPr>
          <p:cNvPr id="17" name="Управляющая кнопка: домой 16">
            <a:hlinkClick r:id="rId3" action="ppaction://hlinksldjump" highlightClick="1"/>
          </p:cNvPr>
          <p:cNvSpPr/>
          <p:nvPr/>
        </p:nvSpPr>
        <p:spPr>
          <a:xfrm>
            <a:off x="8783638" y="6496050"/>
            <a:ext cx="360362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3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53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538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85" grpId="0" build="p" bldLvl="2"/>
      <p:bldP spid="33" grpId="0" animBg="1"/>
      <p:bldP spid="24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8C3C9A-126F-47B2-AD48-33BF84B26D6B}" type="slidenum">
              <a:rPr lang="ru-RU"/>
              <a:pPr>
                <a:defRPr/>
              </a:pPr>
              <a:t>10</a:t>
            </a:fld>
            <a:endParaRPr lang="ru-RU"/>
          </a:p>
        </p:txBody>
      </p:sp>
      <p:sp>
        <p:nvSpPr>
          <p:cNvPr id="19459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9460" name="Text Box 3"/>
          <p:cNvSpPr txBox="1">
            <a:spLocks noChangeArrowheads="1"/>
          </p:cNvSpPr>
          <p:nvPr/>
        </p:nvSpPr>
        <p:spPr bwMode="auto">
          <a:xfrm>
            <a:off x="373063" y="188913"/>
            <a:ext cx="87709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2800" b="1">
                <a:latin typeface="Impact" pitchFamily="34" charset="0"/>
              </a:rPr>
              <a:t>Перевод целых чисел в двоичную систему счисления</a:t>
            </a: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395288" y="835025"/>
            <a:ext cx="538797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spcBef>
                <a:spcPct val="20000"/>
              </a:spcBef>
              <a:buFont typeface="Wingdings" pitchFamily="2" charset="2"/>
              <a:buNone/>
            </a:pPr>
            <a:r>
              <a:rPr lang="ru-RU" sz="2400" b="1">
                <a:solidFill>
                  <a:schemeClr val="accent2"/>
                </a:solidFill>
              </a:rPr>
              <a:t>Двоичная система: </a:t>
            </a:r>
            <a:br>
              <a:rPr lang="ru-RU" sz="2400" b="1">
                <a:solidFill>
                  <a:schemeClr val="accent2"/>
                </a:solidFill>
              </a:rPr>
            </a:br>
            <a:r>
              <a:rPr lang="ru-RU" sz="2400" b="1"/>
              <a:t>Алфавит: </a:t>
            </a:r>
            <a:r>
              <a:rPr lang="en-US" sz="2400"/>
              <a:t>0, 1</a:t>
            </a:r>
            <a:br>
              <a:rPr lang="en-US" sz="2400"/>
            </a:br>
            <a:r>
              <a:rPr lang="ru-RU" sz="2400" b="1"/>
              <a:t>Основание</a:t>
            </a:r>
            <a:r>
              <a:rPr lang="ru-RU" sz="2400"/>
              <a:t> (количество цифр): </a:t>
            </a:r>
            <a:r>
              <a:rPr lang="ru-RU" sz="2400" b="1"/>
              <a:t>2</a:t>
            </a:r>
          </a:p>
        </p:txBody>
      </p:sp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539750" y="2060575"/>
            <a:ext cx="1163638" cy="45720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53882" dir="2700000" algn="ctr" rotWithShape="0">
              <a:schemeClr val="tx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>
                <a:solidFill>
                  <a:schemeClr val="accent2"/>
                </a:solidFill>
              </a:rPr>
              <a:t>10 </a:t>
            </a:r>
            <a:r>
              <a:rPr lang="ru-RU" sz="2400" b="1">
                <a:solidFill>
                  <a:schemeClr val="accent2"/>
                </a:solidFill>
                <a:sym typeface="Symbol" pitchFamily="18" charset="2"/>
              </a:rPr>
              <a:t> </a:t>
            </a:r>
            <a:r>
              <a:rPr lang="ru-RU" sz="2400" b="1">
                <a:solidFill>
                  <a:schemeClr val="accent2"/>
                </a:solidFill>
              </a:rPr>
              <a:t>2</a:t>
            </a:r>
          </a:p>
        </p:txBody>
      </p:sp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611188" y="4437063"/>
            <a:ext cx="1163637" cy="45720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53882" dir="2700000" algn="ctr" rotWithShape="0">
              <a:schemeClr val="tx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>
                <a:solidFill>
                  <a:schemeClr val="accent2"/>
                </a:solidFill>
              </a:rPr>
              <a:t>2 </a:t>
            </a:r>
            <a:r>
              <a:rPr lang="ru-RU" sz="2400" b="1">
                <a:solidFill>
                  <a:schemeClr val="accent2"/>
                </a:solidFill>
                <a:sym typeface="Symbol" pitchFamily="18" charset="2"/>
              </a:rPr>
              <a:t> </a:t>
            </a:r>
            <a:r>
              <a:rPr lang="ru-RU" sz="2400" b="1">
                <a:solidFill>
                  <a:schemeClr val="accent2"/>
                </a:solidFill>
              </a:rPr>
              <a:t>10</a:t>
            </a:r>
          </a:p>
        </p:txBody>
      </p:sp>
      <p:sp>
        <p:nvSpPr>
          <p:cNvPr id="17417" name="Rectangle 9"/>
          <p:cNvSpPr>
            <a:spLocks noChangeArrowheads="1"/>
          </p:cNvSpPr>
          <p:nvPr/>
        </p:nvSpPr>
        <p:spPr bwMode="auto">
          <a:xfrm>
            <a:off x="2268538" y="2133600"/>
            <a:ext cx="523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/>
              <a:t>19</a:t>
            </a:r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2268538" y="2133600"/>
            <a:ext cx="1295400" cy="1177925"/>
            <a:chOff x="1429" y="1344"/>
            <a:chExt cx="816" cy="742"/>
          </a:xfrm>
        </p:grpSpPr>
        <p:grpSp>
          <p:nvGrpSpPr>
            <p:cNvPr id="19516" name="Group 15"/>
            <p:cNvGrpSpPr>
              <a:grpSpLocks/>
            </p:cNvGrpSpPr>
            <p:nvPr/>
          </p:nvGrpSpPr>
          <p:grpSpPr bwMode="auto">
            <a:xfrm>
              <a:off x="1791" y="1344"/>
              <a:ext cx="454" cy="499"/>
              <a:chOff x="1791" y="1344"/>
              <a:chExt cx="454" cy="499"/>
            </a:xfrm>
          </p:grpSpPr>
          <p:grpSp>
            <p:nvGrpSpPr>
              <p:cNvPr id="19521" name="Group 13"/>
              <p:cNvGrpSpPr>
                <a:grpSpLocks/>
              </p:cNvGrpSpPr>
              <p:nvPr/>
            </p:nvGrpSpPr>
            <p:grpSpPr bwMode="auto">
              <a:xfrm>
                <a:off x="1791" y="1389"/>
                <a:ext cx="454" cy="454"/>
                <a:chOff x="1791" y="1389"/>
                <a:chExt cx="454" cy="454"/>
              </a:xfrm>
            </p:grpSpPr>
            <p:sp>
              <p:nvSpPr>
                <p:cNvPr id="19523" name="Line 10"/>
                <p:cNvSpPr>
                  <a:spLocks noChangeShapeType="1"/>
                </p:cNvSpPr>
                <p:nvPr/>
              </p:nvSpPr>
              <p:spPr bwMode="auto">
                <a:xfrm>
                  <a:off x="1791" y="1389"/>
                  <a:ext cx="0" cy="454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9524" name="Line 11"/>
                <p:cNvSpPr>
                  <a:spLocks noChangeShapeType="1"/>
                </p:cNvSpPr>
                <p:nvPr/>
              </p:nvSpPr>
              <p:spPr bwMode="auto">
                <a:xfrm rot="-5400000">
                  <a:off x="2018" y="1389"/>
                  <a:ext cx="0" cy="454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9522" name="Rectangle 12"/>
              <p:cNvSpPr>
                <a:spLocks noChangeArrowheads="1"/>
              </p:cNvSpPr>
              <p:nvPr/>
            </p:nvSpPr>
            <p:spPr bwMode="auto">
              <a:xfrm>
                <a:off x="1837" y="1344"/>
                <a:ext cx="223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ru-RU" sz="2400"/>
                  <a:t>2</a:t>
                </a:r>
              </a:p>
            </p:txBody>
          </p:sp>
        </p:grpSp>
        <p:sp>
          <p:nvSpPr>
            <p:cNvPr id="19517" name="Rectangle 14"/>
            <p:cNvSpPr>
              <a:spLocks noChangeArrowheads="1"/>
            </p:cNvSpPr>
            <p:nvPr/>
          </p:nvSpPr>
          <p:spPr bwMode="auto">
            <a:xfrm>
              <a:off x="1837" y="1616"/>
              <a:ext cx="22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/>
                <a:t>9</a:t>
              </a:r>
            </a:p>
          </p:txBody>
        </p:sp>
        <p:sp>
          <p:nvSpPr>
            <p:cNvPr id="19518" name="Rectangle 16"/>
            <p:cNvSpPr>
              <a:spLocks noChangeArrowheads="1"/>
            </p:cNvSpPr>
            <p:nvPr/>
          </p:nvSpPr>
          <p:spPr bwMode="auto">
            <a:xfrm>
              <a:off x="1429" y="1525"/>
              <a:ext cx="33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/>
                <a:t>18</a:t>
              </a:r>
            </a:p>
          </p:txBody>
        </p:sp>
        <p:sp>
          <p:nvSpPr>
            <p:cNvPr id="19519" name="Line 17"/>
            <p:cNvSpPr>
              <a:spLocks noChangeShapeType="1"/>
            </p:cNvSpPr>
            <p:nvPr/>
          </p:nvSpPr>
          <p:spPr bwMode="auto">
            <a:xfrm>
              <a:off x="1474" y="1797"/>
              <a:ext cx="27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26" name="Rectangle 18"/>
            <p:cNvSpPr>
              <a:spLocks noChangeArrowheads="1"/>
            </p:cNvSpPr>
            <p:nvPr/>
          </p:nvSpPr>
          <p:spPr bwMode="auto">
            <a:xfrm>
              <a:off x="1519" y="1842"/>
              <a:ext cx="175" cy="244"/>
            </a:xfrm>
            <a:prstGeom prst="rect">
              <a:avLst/>
            </a:prstGeom>
            <a:solidFill>
              <a:srgbClr val="FFFF99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tx2"/>
              </a:outerShdw>
            </a:effectLst>
          </p:spPr>
          <p:txBody>
            <a:bodyPr lIns="54000" tIns="10800" rIns="54000" bIns="10800">
              <a:spAutoFit/>
            </a:bodyPr>
            <a:lstStyle/>
            <a:p>
              <a:pPr>
                <a:defRPr/>
              </a:pPr>
              <a:r>
                <a:rPr lang="ru-RU" sz="2400"/>
                <a:t>1</a:t>
              </a:r>
            </a:p>
          </p:txBody>
        </p:sp>
      </p:grpSp>
      <p:grpSp>
        <p:nvGrpSpPr>
          <p:cNvPr id="6" name="Group 20"/>
          <p:cNvGrpSpPr>
            <a:grpSpLocks/>
          </p:cNvGrpSpPr>
          <p:nvPr/>
        </p:nvGrpSpPr>
        <p:grpSpPr bwMode="auto">
          <a:xfrm>
            <a:off x="2843213" y="2565400"/>
            <a:ext cx="1295400" cy="1177925"/>
            <a:chOff x="1429" y="1344"/>
            <a:chExt cx="816" cy="742"/>
          </a:xfrm>
        </p:grpSpPr>
        <p:grpSp>
          <p:nvGrpSpPr>
            <p:cNvPr id="19507" name="Group 21"/>
            <p:cNvGrpSpPr>
              <a:grpSpLocks/>
            </p:cNvGrpSpPr>
            <p:nvPr/>
          </p:nvGrpSpPr>
          <p:grpSpPr bwMode="auto">
            <a:xfrm>
              <a:off x="1791" y="1344"/>
              <a:ext cx="454" cy="499"/>
              <a:chOff x="1791" y="1344"/>
              <a:chExt cx="454" cy="499"/>
            </a:xfrm>
          </p:grpSpPr>
          <p:grpSp>
            <p:nvGrpSpPr>
              <p:cNvPr id="19512" name="Group 22"/>
              <p:cNvGrpSpPr>
                <a:grpSpLocks/>
              </p:cNvGrpSpPr>
              <p:nvPr/>
            </p:nvGrpSpPr>
            <p:grpSpPr bwMode="auto">
              <a:xfrm>
                <a:off x="1791" y="1389"/>
                <a:ext cx="454" cy="454"/>
                <a:chOff x="1791" y="1389"/>
                <a:chExt cx="454" cy="454"/>
              </a:xfrm>
            </p:grpSpPr>
            <p:sp>
              <p:nvSpPr>
                <p:cNvPr id="19514" name="Line 23"/>
                <p:cNvSpPr>
                  <a:spLocks noChangeShapeType="1"/>
                </p:cNvSpPr>
                <p:nvPr/>
              </p:nvSpPr>
              <p:spPr bwMode="auto">
                <a:xfrm>
                  <a:off x="1791" y="1389"/>
                  <a:ext cx="0" cy="454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9515" name="Line 24"/>
                <p:cNvSpPr>
                  <a:spLocks noChangeShapeType="1"/>
                </p:cNvSpPr>
                <p:nvPr/>
              </p:nvSpPr>
              <p:spPr bwMode="auto">
                <a:xfrm rot="-5400000">
                  <a:off x="2018" y="1389"/>
                  <a:ext cx="0" cy="454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9513" name="Rectangle 25"/>
              <p:cNvSpPr>
                <a:spLocks noChangeArrowheads="1"/>
              </p:cNvSpPr>
              <p:nvPr/>
            </p:nvSpPr>
            <p:spPr bwMode="auto">
              <a:xfrm>
                <a:off x="1837" y="1344"/>
                <a:ext cx="223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ru-RU" sz="2400"/>
                  <a:t>2</a:t>
                </a:r>
              </a:p>
            </p:txBody>
          </p:sp>
        </p:grpSp>
        <p:sp>
          <p:nvSpPr>
            <p:cNvPr id="19508" name="Rectangle 26"/>
            <p:cNvSpPr>
              <a:spLocks noChangeArrowheads="1"/>
            </p:cNvSpPr>
            <p:nvPr/>
          </p:nvSpPr>
          <p:spPr bwMode="auto">
            <a:xfrm>
              <a:off x="1837" y="1616"/>
              <a:ext cx="22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/>
                <a:t>4</a:t>
              </a:r>
            </a:p>
          </p:txBody>
        </p:sp>
        <p:sp>
          <p:nvSpPr>
            <p:cNvPr id="19509" name="Rectangle 27"/>
            <p:cNvSpPr>
              <a:spLocks noChangeArrowheads="1"/>
            </p:cNvSpPr>
            <p:nvPr/>
          </p:nvSpPr>
          <p:spPr bwMode="auto">
            <a:xfrm>
              <a:off x="1429" y="1525"/>
              <a:ext cx="27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/>
                <a:t> 8</a:t>
              </a:r>
            </a:p>
          </p:txBody>
        </p:sp>
        <p:sp>
          <p:nvSpPr>
            <p:cNvPr id="19510" name="Line 28"/>
            <p:cNvSpPr>
              <a:spLocks noChangeShapeType="1"/>
            </p:cNvSpPr>
            <p:nvPr/>
          </p:nvSpPr>
          <p:spPr bwMode="auto">
            <a:xfrm>
              <a:off x="1474" y="1797"/>
              <a:ext cx="27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0" name="Rectangle 29"/>
            <p:cNvSpPr>
              <a:spLocks noChangeArrowheads="1"/>
            </p:cNvSpPr>
            <p:nvPr/>
          </p:nvSpPr>
          <p:spPr bwMode="auto">
            <a:xfrm>
              <a:off x="1519" y="1842"/>
              <a:ext cx="175" cy="244"/>
            </a:xfrm>
            <a:prstGeom prst="rect">
              <a:avLst/>
            </a:prstGeom>
            <a:solidFill>
              <a:srgbClr val="FFFF99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tx2"/>
              </a:outerShdw>
            </a:effectLst>
          </p:spPr>
          <p:txBody>
            <a:bodyPr lIns="54000" tIns="10800" rIns="54000" bIns="10800">
              <a:spAutoFit/>
            </a:bodyPr>
            <a:lstStyle/>
            <a:p>
              <a:pPr>
                <a:defRPr/>
              </a:pPr>
              <a:r>
                <a:rPr lang="ru-RU" sz="2400"/>
                <a:t>1</a:t>
              </a:r>
            </a:p>
          </p:txBody>
        </p:sp>
      </p:grpSp>
      <p:grpSp>
        <p:nvGrpSpPr>
          <p:cNvPr id="9" name="Group 30"/>
          <p:cNvGrpSpPr>
            <a:grpSpLocks/>
          </p:cNvGrpSpPr>
          <p:nvPr/>
        </p:nvGrpSpPr>
        <p:grpSpPr bwMode="auto">
          <a:xfrm>
            <a:off x="3419475" y="2997200"/>
            <a:ext cx="1295400" cy="1177925"/>
            <a:chOff x="1429" y="1344"/>
            <a:chExt cx="816" cy="742"/>
          </a:xfrm>
        </p:grpSpPr>
        <p:grpSp>
          <p:nvGrpSpPr>
            <p:cNvPr id="19498" name="Group 31"/>
            <p:cNvGrpSpPr>
              <a:grpSpLocks/>
            </p:cNvGrpSpPr>
            <p:nvPr/>
          </p:nvGrpSpPr>
          <p:grpSpPr bwMode="auto">
            <a:xfrm>
              <a:off x="1791" y="1344"/>
              <a:ext cx="454" cy="499"/>
              <a:chOff x="1791" y="1344"/>
              <a:chExt cx="454" cy="499"/>
            </a:xfrm>
          </p:grpSpPr>
          <p:grpSp>
            <p:nvGrpSpPr>
              <p:cNvPr id="19503" name="Group 32"/>
              <p:cNvGrpSpPr>
                <a:grpSpLocks/>
              </p:cNvGrpSpPr>
              <p:nvPr/>
            </p:nvGrpSpPr>
            <p:grpSpPr bwMode="auto">
              <a:xfrm>
                <a:off x="1791" y="1389"/>
                <a:ext cx="454" cy="454"/>
                <a:chOff x="1791" y="1389"/>
                <a:chExt cx="454" cy="454"/>
              </a:xfrm>
            </p:grpSpPr>
            <p:sp>
              <p:nvSpPr>
                <p:cNvPr id="19505" name="Line 33"/>
                <p:cNvSpPr>
                  <a:spLocks noChangeShapeType="1"/>
                </p:cNvSpPr>
                <p:nvPr/>
              </p:nvSpPr>
              <p:spPr bwMode="auto">
                <a:xfrm>
                  <a:off x="1791" y="1389"/>
                  <a:ext cx="0" cy="454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9506" name="Line 34"/>
                <p:cNvSpPr>
                  <a:spLocks noChangeShapeType="1"/>
                </p:cNvSpPr>
                <p:nvPr/>
              </p:nvSpPr>
              <p:spPr bwMode="auto">
                <a:xfrm rot="-5400000">
                  <a:off x="2018" y="1389"/>
                  <a:ext cx="0" cy="454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9504" name="Rectangle 35"/>
              <p:cNvSpPr>
                <a:spLocks noChangeArrowheads="1"/>
              </p:cNvSpPr>
              <p:nvPr/>
            </p:nvSpPr>
            <p:spPr bwMode="auto">
              <a:xfrm>
                <a:off x="1837" y="1344"/>
                <a:ext cx="223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ru-RU" sz="2400"/>
                  <a:t>2</a:t>
                </a:r>
              </a:p>
            </p:txBody>
          </p:sp>
        </p:grpSp>
        <p:sp>
          <p:nvSpPr>
            <p:cNvPr id="19499" name="Rectangle 36"/>
            <p:cNvSpPr>
              <a:spLocks noChangeArrowheads="1"/>
            </p:cNvSpPr>
            <p:nvPr/>
          </p:nvSpPr>
          <p:spPr bwMode="auto">
            <a:xfrm>
              <a:off x="1837" y="1616"/>
              <a:ext cx="22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/>
                <a:t>2</a:t>
              </a:r>
            </a:p>
          </p:txBody>
        </p:sp>
        <p:sp>
          <p:nvSpPr>
            <p:cNvPr id="19500" name="Rectangle 37"/>
            <p:cNvSpPr>
              <a:spLocks noChangeArrowheads="1"/>
            </p:cNvSpPr>
            <p:nvPr/>
          </p:nvSpPr>
          <p:spPr bwMode="auto">
            <a:xfrm>
              <a:off x="1429" y="1525"/>
              <a:ext cx="27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/>
                <a:t> 4</a:t>
              </a:r>
            </a:p>
          </p:txBody>
        </p:sp>
        <p:sp>
          <p:nvSpPr>
            <p:cNvPr id="19501" name="Line 38"/>
            <p:cNvSpPr>
              <a:spLocks noChangeShapeType="1"/>
            </p:cNvSpPr>
            <p:nvPr/>
          </p:nvSpPr>
          <p:spPr bwMode="auto">
            <a:xfrm>
              <a:off x="1474" y="1797"/>
              <a:ext cx="27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" name="Rectangle 39"/>
            <p:cNvSpPr>
              <a:spLocks noChangeArrowheads="1"/>
            </p:cNvSpPr>
            <p:nvPr/>
          </p:nvSpPr>
          <p:spPr bwMode="auto">
            <a:xfrm>
              <a:off x="1519" y="1842"/>
              <a:ext cx="175" cy="244"/>
            </a:xfrm>
            <a:prstGeom prst="rect">
              <a:avLst/>
            </a:prstGeom>
            <a:solidFill>
              <a:srgbClr val="FFFF99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tx2"/>
              </a:outerShdw>
            </a:effectLst>
          </p:spPr>
          <p:txBody>
            <a:bodyPr lIns="54000" tIns="10800" rIns="54000" bIns="10800">
              <a:spAutoFit/>
            </a:bodyPr>
            <a:lstStyle/>
            <a:p>
              <a:pPr>
                <a:defRPr/>
              </a:pPr>
              <a:r>
                <a:rPr lang="ru-RU" sz="2400"/>
                <a:t>0</a:t>
              </a:r>
            </a:p>
          </p:txBody>
        </p:sp>
      </p:grpSp>
      <p:grpSp>
        <p:nvGrpSpPr>
          <p:cNvPr id="14" name="Group 40"/>
          <p:cNvGrpSpPr>
            <a:grpSpLocks/>
          </p:cNvGrpSpPr>
          <p:nvPr/>
        </p:nvGrpSpPr>
        <p:grpSpPr bwMode="auto">
          <a:xfrm>
            <a:off x="3995738" y="3429000"/>
            <a:ext cx="1295400" cy="1177925"/>
            <a:chOff x="1429" y="1344"/>
            <a:chExt cx="816" cy="742"/>
          </a:xfrm>
        </p:grpSpPr>
        <p:grpSp>
          <p:nvGrpSpPr>
            <p:cNvPr id="19489" name="Group 41"/>
            <p:cNvGrpSpPr>
              <a:grpSpLocks/>
            </p:cNvGrpSpPr>
            <p:nvPr/>
          </p:nvGrpSpPr>
          <p:grpSpPr bwMode="auto">
            <a:xfrm>
              <a:off x="1791" y="1344"/>
              <a:ext cx="454" cy="499"/>
              <a:chOff x="1791" y="1344"/>
              <a:chExt cx="454" cy="499"/>
            </a:xfrm>
          </p:grpSpPr>
          <p:grpSp>
            <p:nvGrpSpPr>
              <p:cNvPr id="19494" name="Group 42"/>
              <p:cNvGrpSpPr>
                <a:grpSpLocks/>
              </p:cNvGrpSpPr>
              <p:nvPr/>
            </p:nvGrpSpPr>
            <p:grpSpPr bwMode="auto">
              <a:xfrm>
                <a:off x="1791" y="1389"/>
                <a:ext cx="454" cy="454"/>
                <a:chOff x="1791" y="1389"/>
                <a:chExt cx="454" cy="454"/>
              </a:xfrm>
            </p:grpSpPr>
            <p:sp>
              <p:nvSpPr>
                <p:cNvPr id="19496" name="Line 43"/>
                <p:cNvSpPr>
                  <a:spLocks noChangeShapeType="1"/>
                </p:cNvSpPr>
                <p:nvPr/>
              </p:nvSpPr>
              <p:spPr bwMode="auto">
                <a:xfrm>
                  <a:off x="1791" y="1389"/>
                  <a:ext cx="0" cy="454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9497" name="Line 44"/>
                <p:cNvSpPr>
                  <a:spLocks noChangeShapeType="1"/>
                </p:cNvSpPr>
                <p:nvPr/>
              </p:nvSpPr>
              <p:spPr bwMode="auto">
                <a:xfrm rot="-5400000">
                  <a:off x="2018" y="1389"/>
                  <a:ext cx="0" cy="454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9495" name="Rectangle 45"/>
              <p:cNvSpPr>
                <a:spLocks noChangeArrowheads="1"/>
              </p:cNvSpPr>
              <p:nvPr/>
            </p:nvSpPr>
            <p:spPr bwMode="auto">
              <a:xfrm>
                <a:off x="1837" y="1344"/>
                <a:ext cx="223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ru-RU" sz="2400"/>
                  <a:t>2</a:t>
                </a:r>
              </a:p>
            </p:txBody>
          </p:sp>
        </p:grpSp>
        <p:sp>
          <p:nvSpPr>
            <p:cNvPr id="19490" name="Rectangle 46"/>
            <p:cNvSpPr>
              <a:spLocks noChangeArrowheads="1"/>
            </p:cNvSpPr>
            <p:nvPr/>
          </p:nvSpPr>
          <p:spPr bwMode="auto">
            <a:xfrm>
              <a:off x="1837" y="1616"/>
              <a:ext cx="22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/>
                <a:t>1</a:t>
              </a:r>
            </a:p>
          </p:txBody>
        </p:sp>
        <p:sp>
          <p:nvSpPr>
            <p:cNvPr id="19491" name="Rectangle 47"/>
            <p:cNvSpPr>
              <a:spLocks noChangeArrowheads="1"/>
            </p:cNvSpPr>
            <p:nvPr/>
          </p:nvSpPr>
          <p:spPr bwMode="auto">
            <a:xfrm>
              <a:off x="1429" y="1525"/>
              <a:ext cx="27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/>
                <a:t> 2</a:t>
              </a:r>
            </a:p>
          </p:txBody>
        </p:sp>
        <p:sp>
          <p:nvSpPr>
            <p:cNvPr id="19492" name="Line 48"/>
            <p:cNvSpPr>
              <a:spLocks noChangeShapeType="1"/>
            </p:cNvSpPr>
            <p:nvPr/>
          </p:nvSpPr>
          <p:spPr bwMode="auto">
            <a:xfrm>
              <a:off x="1474" y="1797"/>
              <a:ext cx="27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57" name="Rectangle 49"/>
            <p:cNvSpPr>
              <a:spLocks noChangeArrowheads="1"/>
            </p:cNvSpPr>
            <p:nvPr/>
          </p:nvSpPr>
          <p:spPr bwMode="auto">
            <a:xfrm>
              <a:off x="1519" y="1842"/>
              <a:ext cx="175" cy="244"/>
            </a:xfrm>
            <a:prstGeom prst="rect">
              <a:avLst/>
            </a:prstGeom>
            <a:solidFill>
              <a:srgbClr val="FFFF99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tx2"/>
              </a:outerShdw>
            </a:effectLst>
          </p:spPr>
          <p:txBody>
            <a:bodyPr lIns="54000" tIns="10800" rIns="54000" bIns="10800">
              <a:spAutoFit/>
            </a:bodyPr>
            <a:lstStyle/>
            <a:p>
              <a:pPr>
                <a:defRPr/>
              </a:pPr>
              <a:r>
                <a:rPr lang="ru-RU" sz="2400"/>
                <a:t>0</a:t>
              </a:r>
            </a:p>
          </p:txBody>
        </p:sp>
      </p:grpSp>
      <p:grpSp>
        <p:nvGrpSpPr>
          <p:cNvPr id="17" name="Group 50"/>
          <p:cNvGrpSpPr>
            <a:grpSpLocks/>
          </p:cNvGrpSpPr>
          <p:nvPr/>
        </p:nvGrpSpPr>
        <p:grpSpPr bwMode="auto">
          <a:xfrm>
            <a:off x="4572000" y="3860800"/>
            <a:ext cx="1295400" cy="1177925"/>
            <a:chOff x="1429" y="1344"/>
            <a:chExt cx="816" cy="742"/>
          </a:xfrm>
        </p:grpSpPr>
        <p:grpSp>
          <p:nvGrpSpPr>
            <p:cNvPr id="19480" name="Group 51"/>
            <p:cNvGrpSpPr>
              <a:grpSpLocks/>
            </p:cNvGrpSpPr>
            <p:nvPr/>
          </p:nvGrpSpPr>
          <p:grpSpPr bwMode="auto">
            <a:xfrm>
              <a:off x="1791" y="1344"/>
              <a:ext cx="454" cy="499"/>
              <a:chOff x="1791" y="1344"/>
              <a:chExt cx="454" cy="499"/>
            </a:xfrm>
          </p:grpSpPr>
          <p:grpSp>
            <p:nvGrpSpPr>
              <p:cNvPr id="19485" name="Group 52"/>
              <p:cNvGrpSpPr>
                <a:grpSpLocks/>
              </p:cNvGrpSpPr>
              <p:nvPr/>
            </p:nvGrpSpPr>
            <p:grpSpPr bwMode="auto">
              <a:xfrm>
                <a:off x="1791" y="1389"/>
                <a:ext cx="454" cy="454"/>
                <a:chOff x="1791" y="1389"/>
                <a:chExt cx="454" cy="454"/>
              </a:xfrm>
            </p:grpSpPr>
            <p:sp>
              <p:nvSpPr>
                <p:cNvPr id="19487" name="Line 53"/>
                <p:cNvSpPr>
                  <a:spLocks noChangeShapeType="1"/>
                </p:cNvSpPr>
                <p:nvPr/>
              </p:nvSpPr>
              <p:spPr bwMode="auto">
                <a:xfrm>
                  <a:off x="1791" y="1389"/>
                  <a:ext cx="0" cy="454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9488" name="Line 54"/>
                <p:cNvSpPr>
                  <a:spLocks noChangeShapeType="1"/>
                </p:cNvSpPr>
                <p:nvPr/>
              </p:nvSpPr>
              <p:spPr bwMode="auto">
                <a:xfrm rot="-5400000">
                  <a:off x="2018" y="1389"/>
                  <a:ext cx="0" cy="454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9486" name="Rectangle 55"/>
              <p:cNvSpPr>
                <a:spLocks noChangeArrowheads="1"/>
              </p:cNvSpPr>
              <p:nvPr/>
            </p:nvSpPr>
            <p:spPr bwMode="auto">
              <a:xfrm>
                <a:off x="1837" y="1344"/>
                <a:ext cx="223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ru-RU" sz="2400"/>
                  <a:t>2</a:t>
                </a:r>
              </a:p>
            </p:txBody>
          </p:sp>
        </p:grpSp>
        <p:sp>
          <p:nvSpPr>
            <p:cNvPr id="19481" name="Rectangle 56"/>
            <p:cNvSpPr>
              <a:spLocks noChangeArrowheads="1"/>
            </p:cNvSpPr>
            <p:nvPr/>
          </p:nvSpPr>
          <p:spPr bwMode="auto">
            <a:xfrm>
              <a:off x="1837" y="1616"/>
              <a:ext cx="22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/>
                <a:t>0</a:t>
              </a:r>
            </a:p>
          </p:txBody>
        </p:sp>
        <p:sp>
          <p:nvSpPr>
            <p:cNvPr id="19482" name="Rectangle 57"/>
            <p:cNvSpPr>
              <a:spLocks noChangeArrowheads="1"/>
            </p:cNvSpPr>
            <p:nvPr/>
          </p:nvSpPr>
          <p:spPr bwMode="auto">
            <a:xfrm>
              <a:off x="1429" y="1525"/>
              <a:ext cx="27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/>
                <a:t> 0</a:t>
              </a:r>
            </a:p>
          </p:txBody>
        </p:sp>
        <p:sp>
          <p:nvSpPr>
            <p:cNvPr id="19483" name="Line 58"/>
            <p:cNvSpPr>
              <a:spLocks noChangeShapeType="1"/>
            </p:cNvSpPr>
            <p:nvPr/>
          </p:nvSpPr>
          <p:spPr bwMode="auto">
            <a:xfrm>
              <a:off x="1474" y="1797"/>
              <a:ext cx="27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67" name="Rectangle 59"/>
            <p:cNvSpPr>
              <a:spLocks noChangeArrowheads="1"/>
            </p:cNvSpPr>
            <p:nvPr/>
          </p:nvSpPr>
          <p:spPr bwMode="auto">
            <a:xfrm>
              <a:off x="1519" y="1842"/>
              <a:ext cx="175" cy="244"/>
            </a:xfrm>
            <a:prstGeom prst="rect">
              <a:avLst/>
            </a:prstGeom>
            <a:solidFill>
              <a:srgbClr val="FFFF99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tx2"/>
              </a:outerShdw>
            </a:effectLst>
          </p:spPr>
          <p:txBody>
            <a:bodyPr lIns="54000" tIns="10800" rIns="54000" bIns="10800">
              <a:spAutoFit/>
            </a:bodyPr>
            <a:lstStyle/>
            <a:p>
              <a:pPr>
                <a:defRPr/>
              </a:pPr>
              <a:r>
                <a:rPr lang="ru-RU" sz="2400"/>
                <a:t>1</a:t>
              </a:r>
            </a:p>
          </p:txBody>
        </p:sp>
      </p:grpSp>
      <p:sp>
        <p:nvSpPr>
          <p:cNvPr id="17469" name="Rectangle 61"/>
          <p:cNvSpPr>
            <a:spLocks noChangeArrowheads="1"/>
          </p:cNvSpPr>
          <p:nvPr/>
        </p:nvSpPr>
        <p:spPr bwMode="auto">
          <a:xfrm>
            <a:off x="5219700" y="2349500"/>
            <a:ext cx="26638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/>
              <a:t>19 = 10011</a:t>
            </a:r>
            <a:r>
              <a:rPr lang="ru-RU" sz="3600" b="1" baseline="-25000"/>
              <a:t>2</a:t>
            </a:r>
          </a:p>
        </p:txBody>
      </p:sp>
      <p:sp>
        <p:nvSpPr>
          <p:cNvPr id="17473" name="AutoShape 65"/>
          <p:cNvSpPr>
            <a:spLocks noChangeArrowheads="1"/>
          </p:cNvSpPr>
          <p:nvPr/>
        </p:nvSpPr>
        <p:spPr bwMode="auto">
          <a:xfrm>
            <a:off x="6443663" y="3284538"/>
            <a:ext cx="1512887" cy="720725"/>
          </a:xfrm>
          <a:prstGeom prst="wedgeRoundRectCallout">
            <a:avLst>
              <a:gd name="adj1" fmla="val 31532"/>
              <a:gd name="adj2" fmla="val -94935"/>
              <a:gd name="adj3" fmla="val 16667"/>
            </a:avLst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/>
              <a:t>система счисления</a:t>
            </a:r>
          </a:p>
        </p:txBody>
      </p:sp>
      <p:sp>
        <p:nvSpPr>
          <p:cNvPr id="17475" name="Rectangle 67"/>
          <p:cNvSpPr>
            <a:spLocks noChangeArrowheads="1"/>
          </p:cNvSpPr>
          <p:nvPr/>
        </p:nvSpPr>
        <p:spPr bwMode="auto">
          <a:xfrm>
            <a:off x="827088" y="5445125"/>
            <a:ext cx="16240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/>
              <a:t>10011</a:t>
            </a:r>
            <a:r>
              <a:rPr lang="ru-RU" sz="3600" b="1" baseline="-25000"/>
              <a:t>2</a:t>
            </a:r>
          </a:p>
        </p:txBody>
      </p:sp>
      <p:sp>
        <p:nvSpPr>
          <p:cNvPr id="17476" name="Rectangle 68"/>
          <p:cNvSpPr>
            <a:spLocks noChangeArrowheads="1"/>
          </p:cNvSpPr>
          <p:nvPr/>
        </p:nvSpPr>
        <p:spPr bwMode="auto">
          <a:xfrm>
            <a:off x="900113" y="5157788"/>
            <a:ext cx="1370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/>
              <a:t>4 3 2 1 0</a:t>
            </a:r>
            <a:endParaRPr lang="ru-RU" sz="2400" baseline="-25000"/>
          </a:p>
        </p:txBody>
      </p:sp>
      <p:sp>
        <p:nvSpPr>
          <p:cNvPr id="17477" name="Rectangle 69"/>
          <p:cNvSpPr>
            <a:spLocks noChangeArrowheads="1"/>
          </p:cNvSpPr>
          <p:nvPr/>
        </p:nvSpPr>
        <p:spPr bwMode="auto">
          <a:xfrm>
            <a:off x="2339975" y="5157788"/>
            <a:ext cx="11779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chemeClr val="accent2"/>
                </a:solidFill>
              </a:rPr>
              <a:t>разряды</a:t>
            </a:r>
          </a:p>
        </p:txBody>
      </p:sp>
      <p:sp>
        <p:nvSpPr>
          <p:cNvPr id="17478" name="Rectangle 70"/>
          <p:cNvSpPr>
            <a:spLocks noChangeArrowheads="1"/>
          </p:cNvSpPr>
          <p:nvPr/>
        </p:nvSpPr>
        <p:spPr bwMode="auto">
          <a:xfrm>
            <a:off x="2484438" y="5445125"/>
            <a:ext cx="61976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/>
              <a:t>= 1</a:t>
            </a:r>
            <a:r>
              <a:rPr lang="en-US" sz="3600" b="1">
                <a:cs typeface="Arial" charset="0"/>
              </a:rPr>
              <a:t>·</a:t>
            </a:r>
            <a:r>
              <a:rPr lang="ru-RU" sz="3600" b="1">
                <a:cs typeface="Arial" charset="0"/>
              </a:rPr>
              <a:t>2</a:t>
            </a:r>
            <a:r>
              <a:rPr lang="ru-RU" sz="3600" b="1" baseline="30000">
                <a:cs typeface="Arial" charset="0"/>
              </a:rPr>
              <a:t>4 </a:t>
            </a:r>
            <a:r>
              <a:rPr lang="ru-RU" sz="3600" b="1">
                <a:cs typeface="Arial" charset="0"/>
              </a:rPr>
              <a:t>+</a:t>
            </a:r>
            <a:r>
              <a:rPr lang="ru-RU"/>
              <a:t> </a:t>
            </a:r>
            <a:r>
              <a:rPr lang="ru-RU" sz="3600" b="1">
                <a:solidFill>
                  <a:srgbClr val="FF0000"/>
                </a:solidFill>
                <a:cs typeface="Arial" charset="0"/>
              </a:rPr>
              <a:t>0</a:t>
            </a:r>
            <a:r>
              <a:rPr lang="en-US" sz="3600" b="1">
                <a:cs typeface="Arial" charset="0"/>
              </a:rPr>
              <a:t>·</a:t>
            </a:r>
            <a:r>
              <a:rPr lang="ru-RU" sz="3600" b="1">
                <a:cs typeface="Arial" charset="0"/>
              </a:rPr>
              <a:t>2</a:t>
            </a:r>
            <a:r>
              <a:rPr lang="ru-RU" sz="3600" b="1" baseline="30000">
                <a:cs typeface="Arial" charset="0"/>
              </a:rPr>
              <a:t>3</a:t>
            </a:r>
            <a:r>
              <a:rPr lang="ru-RU"/>
              <a:t> </a:t>
            </a:r>
            <a:r>
              <a:rPr lang="ru-RU" sz="3600" b="1">
                <a:cs typeface="Arial" charset="0"/>
              </a:rPr>
              <a:t>+</a:t>
            </a:r>
            <a:r>
              <a:rPr lang="ru-RU"/>
              <a:t> </a:t>
            </a:r>
            <a:r>
              <a:rPr lang="ru-RU" sz="3600" b="1">
                <a:solidFill>
                  <a:srgbClr val="FF0000"/>
                </a:solidFill>
                <a:cs typeface="Arial" charset="0"/>
              </a:rPr>
              <a:t>0</a:t>
            </a:r>
            <a:r>
              <a:rPr lang="en-US" sz="3600" b="1">
                <a:cs typeface="Arial" charset="0"/>
              </a:rPr>
              <a:t>·</a:t>
            </a:r>
            <a:r>
              <a:rPr lang="ru-RU" sz="3600" b="1">
                <a:cs typeface="Arial" charset="0"/>
              </a:rPr>
              <a:t>2</a:t>
            </a:r>
            <a:r>
              <a:rPr lang="ru-RU" sz="3600" b="1" baseline="30000">
                <a:cs typeface="Arial" charset="0"/>
              </a:rPr>
              <a:t>2</a:t>
            </a:r>
            <a:r>
              <a:rPr lang="ru-RU"/>
              <a:t> </a:t>
            </a:r>
            <a:r>
              <a:rPr lang="ru-RU" sz="3600" b="1">
                <a:cs typeface="Arial" charset="0"/>
              </a:rPr>
              <a:t>+</a:t>
            </a:r>
            <a:r>
              <a:rPr lang="ru-RU"/>
              <a:t> </a:t>
            </a:r>
            <a:r>
              <a:rPr lang="ru-RU" sz="3600" b="1"/>
              <a:t>1</a:t>
            </a:r>
            <a:r>
              <a:rPr lang="en-US" sz="3600" b="1">
                <a:cs typeface="Arial" charset="0"/>
              </a:rPr>
              <a:t>·</a:t>
            </a:r>
            <a:r>
              <a:rPr lang="ru-RU" sz="3600" b="1">
                <a:cs typeface="Arial" charset="0"/>
              </a:rPr>
              <a:t>2</a:t>
            </a:r>
            <a:r>
              <a:rPr lang="ru-RU" sz="3600" b="1" baseline="30000">
                <a:cs typeface="Arial" charset="0"/>
              </a:rPr>
              <a:t>1</a:t>
            </a:r>
            <a:r>
              <a:rPr lang="ru-RU"/>
              <a:t> </a:t>
            </a:r>
            <a:r>
              <a:rPr lang="ru-RU" sz="3600" b="1">
                <a:cs typeface="Arial" charset="0"/>
              </a:rPr>
              <a:t>+</a:t>
            </a:r>
            <a:r>
              <a:rPr lang="ru-RU"/>
              <a:t> </a:t>
            </a:r>
            <a:r>
              <a:rPr lang="ru-RU" sz="3600" b="1"/>
              <a:t>1</a:t>
            </a:r>
            <a:r>
              <a:rPr lang="en-US" sz="3600" b="1">
                <a:cs typeface="Arial" charset="0"/>
              </a:rPr>
              <a:t>·</a:t>
            </a:r>
            <a:r>
              <a:rPr lang="ru-RU" sz="3600" b="1">
                <a:cs typeface="Arial" charset="0"/>
              </a:rPr>
              <a:t>2</a:t>
            </a:r>
            <a:r>
              <a:rPr lang="ru-RU" sz="3600" b="1" baseline="30000">
                <a:cs typeface="Arial" charset="0"/>
              </a:rPr>
              <a:t>0</a:t>
            </a:r>
          </a:p>
          <a:p>
            <a:r>
              <a:rPr lang="ru-RU" sz="3600" b="1">
                <a:cs typeface="Arial" charset="0"/>
              </a:rPr>
              <a:t>= 16 + 2 + 1 = 19</a:t>
            </a:r>
            <a:endParaRPr lang="en-US" sz="3600" b="1">
              <a:cs typeface="Arial" charset="0"/>
            </a:endParaRPr>
          </a:p>
        </p:txBody>
      </p:sp>
      <p:sp>
        <p:nvSpPr>
          <p:cNvPr id="17479" name="Line 71"/>
          <p:cNvSpPr>
            <a:spLocks noChangeShapeType="1"/>
          </p:cNvSpPr>
          <p:nvPr/>
        </p:nvSpPr>
        <p:spPr bwMode="auto">
          <a:xfrm flipH="1" flipV="1">
            <a:off x="4211638" y="5518150"/>
            <a:ext cx="576262" cy="503238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480" name="Line 72"/>
          <p:cNvSpPr>
            <a:spLocks noChangeShapeType="1"/>
          </p:cNvSpPr>
          <p:nvPr/>
        </p:nvSpPr>
        <p:spPr bwMode="auto">
          <a:xfrm flipH="1" flipV="1">
            <a:off x="5435600" y="5518150"/>
            <a:ext cx="576263" cy="503238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481" name="AutoShape 73"/>
          <p:cNvSpPr>
            <a:spLocks noChangeArrowheads="1"/>
          </p:cNvSpPr>
          <p:nvPr/>
        </p:nvSpPr>
        <p:spPr bwMode="auto">
          <a:xfrm rot="-3080023">
            <a:off x="2933700" y="2835275"/>
            <a:ext cx="360363" cy="2843213"/>
          </a:xfrm>
          <a:prstGeom prst="upArrow">
            <a:avLst>
              <a:gd name="adj1" fmla="val 50000"/>
              <a:gd name="adj2" fmla="val 197246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68" name="Управляющая кнопка: домой 67">
            <a:hlinkClick r:id="rId3" action="ppaction://hlinksldjump" highlightClick="1"/>
          </p:cNvPr>
          <p:cNvSpPr/>
          <p:nvPr/>
        </p:nvSpPr>
        <p:spPr>
          <a:xfrm>
            <a:off x="8783638" y="6496050"/>
            <a:ext cx="360362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741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7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7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7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7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17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7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174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17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17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174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7414" grpId="0" build="allAtOnce" animBg="1"/>
      <p:bldP spid="17415" grpId="0" animBg="1"/>
      <p:bldP spid="17417" grpId="0"/>
      <p:bldP spid="17469" grpId="0"/>
      <p:bldP spid="17473" grpId="0" animBg="1"/>
      <p:bldP spid="17475" grpId="0"/>
      <p:bldP spid="17476" grpId="0"/>
      <p:bldP spid="17477" grpId="0"/>
      <p:bldP spid="17478" grpId="0" build="p"/>
      <p:bldP spid="17479" grpId="0" animBg="1"/>
      <p:bldP spid="17480" grpId="0" animBg="1"/>
      <p:bldP spid="1748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28DE83-207F-4BEB-9206-8912EE787218}" type="slidenum">
              <a:rPr lang="ru-RU"/>
              <a:pPr>
                <a:defRPr/>
              </a:pPr>
              <a:t>11</a:t>
            </a:fld>
            <a:endParaRPr lang="ru-RU"/>
          </a:p>
        </p:txBody>
      </p:sp>
      <p:sp>
        <p:nvSpPr>
          <p:cNvPr id="20483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0484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>
                <a:latin typeface="Impact" pitchFamily="34" charset="0"/>
              </a:rPr>
              <a:t>Решить примеры:</a:t>
            </a:r>
          </a:p>
        </p:txBody>
      </p:sp>
      <p:sp>
        <p:nvSpPr>
          <p:cNvPr id="20485" name="Rectangle 4"/>
          <p:cNvSpPr>
            <a:spLocks noChangeArrowheads="1"/>
          </p:cNvSpPr>
          <p:nvPr/>
        </p:nvSpPr>
        <p:spPr bwMode="auto">
          <a:xfrm>
            <a:off x="1541463" y="1384300"/>
            <a:ext cx="124777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/>
              <a:t>68</a:t>
            </a:r>
            <a:r>
              <a:rPr lang="ru-RU" sz="4400" b="1" baseline="-25000"/>
              <a:t> </a:t>
            </a:r>
            <a:r>
              <a:rPr lang="ru-RU" sz="4400" b="1"/>
              <a:t>=</a:t>
            </a:r>
          </a:p>
        </p:txBody>
      </p:sp>
      <p:sp>
        <p:nvSpPr>
          <p:cNvPr id="20486" name="Rectangle 5"/>
          <p:cNvSpPr>
            <a:spLocks noChangeArrowheads="1"/>
          </p:cNvSpPr>
          <p:nvPr/>
        </p:nvSpPr>
        <p:spPr bwMode="auto">
          <a:xfrm>
            <a:off x="1614488" y="2552700"/>
            <a:ext cx="12350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/>
              <a:t>79</a:t>
            </a:r>
            <a:r>
              <a:rPr lang="ru-RU" sz="4400" b="1" baseline="-25000"/>
              <a:t> </a:t>
            </a:r>
            <a:r>
              <a:rPr lang="ru-RU" sz="4400" b="1"/>
              <a:t>=</a:t>
            </a:r>
          </a:p>
        </p:txBody>
      </p:sp>
      <p:sp>
        <p:nvSpPr>
          <p:cNvPr id="20487" name="Rectangle 5"/>
          <p:cNvSpPr>
            <a:spLocks noChangeArrowheads="1"/>
          </p:cNvSpPr>
          <p:nvPr/>
        </p:nvSpPr>
        <p:spPr bwMode="auto">
          <a:xfrm>
            <a:off x="1395413" y="3794125"/>
            <a:ext cx="156210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/>
              <a:t>100</a:t>
            </a:r>
            <a:r>
              <a:rPr lang="ru-RU" sz="4400" b="1" baseline="-25000"/>
              <a:t> </a:t>
            </a:r>
            <a:r>
              <a:rPr lang="ru-RU" sz="4400" b="1"/>
              <a:t>=</a:t>
            </a:r>
          </a:p>
        </p:txBody>
      </p:sp>
      <p:sp>
        <p:nvSpPr>
          <p:cNvPr id="20488" name="Rectangle 5"/>
          <p:cNvSpPr>
            <a:spLocks noChangeArrowheads="1"/>
          </p:cNvSpPr>
          <p:nvPr/>
        </p:nvSpPr>
        <p:spPr bwMode="auto">
          <a:xfrm>
            <a:off x="1431925" y="5181600"/>
            <a:ext cx="156210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/>
              <a:t>131</a:t>
            </a:r>
            <a:r>
              <a:rPr lang="ru-RU" sz="4400" b="1" baseline="-25000"/>
              <a:t> </a:t>
            </a:r>
            <a:r>
              <a:rPr lang="ru-RU" sz="4400" b="1"/>
              <a:t>=</a:t>
            </a:r>
          </a:p>
        </p:txBody>
      </p:sp>
      <p:sp>
        <p:nvSpPr>
          <p:cNvPr id="9" name="Управляющая кнопка: домой 8">
            <a:hlinkClick r:id="rId3" action="ppaction://hlinksldjump" highlightClick="1"/>
          </p:cNvPr>
          <p:cNvSpPr/>
          <p:nvPr/>
        </p:nvSpPr>
        <p:spPr>
          <a:xfrm>
            <a:off x="8783638" y="6496050"/>
            <a:ext cx="360362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7E975A-65A9-49A3-B5C3-F78F1BD66D29}" type="slidenum">
              <a:rPr lang="ru-RU"/>
              <a:pPr>
                <a:defRPr/>
              </a:pPr>
              <a:t>12</a:t>
            </a:fld>
            <a:endParaRPr lang="ru-RU"/>
          </a:p>
        </p:txBody>
      </p:sp>
      <p:sp>
        <p:nvSpPr>
          <p:cNvPr id="21507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1508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>
                <a:latin typeface="Impact" pitchFamily="34" charset="0"/>
              </a:rPr>
              <a:t>Арифметические операции</a:t>
            </a:r>
          </a:p>
        </p:txBody>
      </p:sp>
      <p:sp>
        <p:nvSpPr>
          <p:cNvPr id="21521" name="Rectangle 17"/>
          <p:cNvSpPr>
            <a:spLocks noChangeArrowheads="1"/>
          </p:cNvSpPr>
          <p:nvPr/>
        </p:nvSpPr>
        <p:spPr bwMode="auto">
          <a:xfrm>
            <a:off x="468313" y="985838"/>
            <a:ext cx="1660525" cy="45720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53882" dir="2700000" algn="ctr" rotWithShape="0">
              <a:schemeClr val="tx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>
                <a:solidFill>
                  <a:schemeClr val="accent2"/>
                </a:solidFill>
              </a:rPr>
              <a:t>сложение</a:t>
            </a:r>
          </a:p>
        </p:txBody>
      </p:sp>
      <p:sp>
        <p:nvSpPr>
          <p:cNvPr id="21522" name="Rectangle 18"/>
          <p:cNvSpPr>
            <a:spLocks noChangeArrowheads="1"/>
          </p:cNvSpPr>
          <p:nvPr/>
        </p:nvSpPr>
        <p:spPr bwMode="auto">
          <a:xfrm>
            <a:off x="5003800" y="985838"/>
            <a:ext cx="1855788" cy="45720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53882" dir="2700000" algn="ctr" rotWithShape="0">
              <a:schemeClr val="tx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>
                <a:solidFill>
                  <a:schemeClr val="accent2"/>
                </a:solidFill>
              </a:rPr>
              <a:t>вычитание</a:t>
            </a:r>
          </a:p>
        </p:txBody>
      </p:sp>
      <p:sp>
        <p:nvSpPr>
          <p:cNvPr id="21523" name="Rectangle 19"/>
          <p:cNvSpPr>
            <a:spLocks noChangeArrowheads="1"/>
          </p:cNvSpPr>
          <p:nvPr/>
        </p:nvSpPr>
        <p:spPr bwMode="auto">
          <a:xfrm>
            <a:off x="468313" y="1628775"/>
            <a:ext cx="3851275" cy="2305050"/>
          </a:xfrm>
          <a:prstGeom prst="rect">
            <a:avLst/>
          </a:prstGeom>
          <a:solidFill>
            <a:srgbClr val="F8F8F8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53882" dir="2700000" algn="ctr" rotWithShape="0">
              <a:schemeClr val="tx2"/>
            </a:outerShdw>
          </a:effectLst>
        </p:spPr>
        <p:txBody>
          <a:bodyPr wrap="none"/>
          <a:lstStyle/>
          <a:p>
            <a:pPr algn="ctr">
              <a:spcBef>
                <a:spcPct val="20000"/>
              </a:spcBef>
              <a:defRPr/>
            </a:pPr>
            <a:r>
              <a:rPr lang="ru-RU" sz="4000"/>
              <a:t>0+0=0  0+1=1</a:t>
            </a:r>
          </a:p>
          <a:p>
            <a:pPr algn="ctr">
              <a:spcBef>
                <a:spcPct val="20000"/>
              </a:spcBef>
              <a:defRPr/>
            </a:pPr>
            <a:r>
              <a:rPr lang="ru-RU" sz="4000"/>
              <a:t>1+0=1  1+1=</a:t>
            </a:r>
            <a:r>
              <a:rPr lang="ru-RU" sz="4000" b="1">
                <a:solidFill>
                  <a:srgbClr val="FF0000"/>
                </a:solidFill>
              </a:rPr>
              <a:t>1</a:t>
            </a:r>
            <a:r>
              <a:rPr lang="ru-RU" sz="4000"/>
              <a:t>0</a:t>
            </a:r>
            <a:r>
              <a:rPr lang="ru-RU" sz="4000" baseline="-25000"/>
              <a:t>2</a:t>
            </a:r>
            <a:endParaRPr lang="en-US" sz="4000" baseline="-25000"/>
          </a:p>
          <a:p>
            <a:pPr algn="ctr">
              <a:spcBef>
                <a:spcPct val="20000"/>
              </a:spcBef>
              <a:defRPr/>
            </a:pPr>
            <a:r>
              <a:rPr lang="en-US" sz="4000"/>
              <a:t>1 + 1 + 1 = </a:t>
            </a:r>
            <a:r>
              <a:rPr lang="en-US" sz="4000" b="1">
                <a:solidFill>
                  <a:srgbClr val="FF0000"/>
                </a:solidFill>
              </a:rPr>
              <a:t>1</a:t>
            </a:r>
            <a:r>
              <a:rPr lang="en-US" sz="4000"/>
              <a:t>1</a:t>
            </a:r>
            <a:r>
              <a:rPr lang="en-US" sz="4000" baseline="-25000"/>
              <a:t>2</a:t>
            </a:r>
            <a:endParaRPr lang="ru-RU" sz="4000" baseline="-25000"/>
          </a:p>
        </p:txBody>
      </p:sp>
      <p:sp>
        <p:nvSpPr>
          <p:cNvPr id="21525" name="Rectangle 21"/>
          <p:cNvSpPr>
            <a:spLocks noChangeArrowheads="1"/>
          </p:cNvSpPr>
          <p:nvPr/>
        </p:nvSpPr>
        <p:spPr bwMode="auto">
          <a:xfrm>
            <a:off x="5003800" y="1665288"/>
            <a:ext cx="3816350" cy="1692275"/>
          </a:xfrm>
          <a:prstGeom prst="rect">
            <a:avLst/>
          </a:prstGeom>
          <a:solidFill>
            <a:srgbClr val="F8F8F8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53882" dir="2700000" algn="ctr" rotWithShape="0">
              <a:schemeClr val="tx2"/>
            </a:outerShdw>
          </a:effectLst>
        </p:spPr>
        <p:txBody>
          <a:bodyPr wrap="none" anchor="ctr"/>
          <a:lstStyle/>
          <a:p>
            <a:pPr>
              <a:spcBef>
                <a:spcPct val="20000"/>
              </a:spcBef>
              <a:defRPr/>
            </a:pPr>
            <a:r>
              <a:rPr lang="ru-RU" sz="4000"/>
              <a:t>0-0=0  1-1=0</a:t>
            </a:r>
          </a:p>
          <a:p>
            <a:pPr>
              <a:spcBef>
                <a:spcPct val="20000"/>
              </a:spcBef>
              <a:defRPr/>
            </a:pPr>
            <a:r>
              <a:rPr lang="ru-RU" sz="4000"/>
              <a:t>1-0=1  </a:t>
            </a:r>
            <a:r>
              <a:rPr lang="ru-RU" sz="4000" b="1">
                <a:solidFill>
                  <a:srgbClr val="FF0000"/>
                </a:solidFill>
              </a:rPr>
              <a:t>1</a:t>
            </a:r>
            <a:r>
              <a:rPr lang="ru-RU" sz="4000"/>
              <a:t>0</a:t>
            </a:r>
            <a:r>
              <a:rPr lang="ru-RU" sz="4000" baseline="-25000"/>
              <a:t>2</a:t>
            </a:r>
            <a:r>
              <a:rPr lang="ru-RU" sz="4000"/>
              <a:t>-1=1</a:t>
            </a:r>
          </a:p>
        </p:txBody>
      </p:sp>
      <p:sp>
        <p:nvSpPr>
          <p:cNvPr id="21524" name="AutoShape 20"/>
          <p:cNvSpPr>
            <a:spLocks noChangeArrowheads="1"/>
          </p:cNvSpPr>
          <p:nvPr/>
        </p:nvSpPr>
        <p:spPr bwMode="auto">
          <a:xfrm>
            <a:off x="4032250" y="1881188"/>
            <a:ext cx="1260475" cy="431800"/>
          </a:xfrm>
          <a:prstGeom prst="wedgeRoundRectCallout">
            <a:avLst>
              <a:gd name="adj1" fmla="val -78718"/>
              <a:gd name="adj2" fmla="val 89704"/>
              <a:gd name="adj3" fmla="val 16667"/>
            </a:avLst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b="1"/>
              <a:t>перенос</a:t>
            </a:r>
          </a:p>
        </p:txBody>
      </p:sp>
      <p:sp>
        <p:nvSpPr>
          <p:cNvPr id="21526" name="AutoShape 22"/>
          <p:cNvSpPr>
            <a:spLocks noChangeArrowheads="1"/>
          </p:cNvSpPr>
          <p:nvPr/>
        </p:nvSpPr>
        <p:spPr bwMode="auto">
          <a:xfrm>
            <a:off x="5724525" y="3249613"/>
            <a:ext cx="1260475" cy="431800"/>
          </a:xfrm>
          <a:prstGeom prst="wedgeRoundRectCallout">
            <a:avLst>
              <a:gd name="adj1" fmla="val 36273"/>
              <a:gd name="adj2" fmla="val -91912"/>
              <a:gd name="adj3" fmla="val 16667"/>
            </a:avLst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b="1"/>
              <a:t>заем</a:t>
            </a:r>
          </a:p>
        </p:txBody>
      </p:sp>
      <p:sp>
        <p:nvSpPr>
          <p:cNvPr id="21527" name="Rectangle 23"/>
          <p:cNvSpPr>
            <a:spLocks noChangeArrowheads="1"/>
          </p:cNvSpPr>
          <p:nvPr/>
        </p:nvSpPr>
        <p:spPr bwMode="auto">
          <a:xfrm>
            <a:off x="900113" y="4473575"/>
            <a:ext cx="2906712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/>
              <a:t>      1 0 1 1 0</a:t>
            </a:r>
            <a:r>
              <a:rPr lang="ru-RU" sz="3600" b="1" baseline="-25000"/>
              <a:t>2</a:t>
            </a:r>
          </a:p>
          <a:p>
            <a:r>
              <a:rPr lang="ru-RU" sz="3600" b="1">
                <a:sym typeface="Symbol" pitchFamily="18" charset="2"/>
              </a:rPr>
              <a:t>+ 1 1 1 0 1 1</a:t>
            </a:r>
            <a:r>
              <a:rPr lang="ru-RU" sz="3600" b="1" baseline="-25000"/>
              <a:t>2</a:t>
            </a:r>
          </a:p>
        </p:txBody>
      </p:sp>
      <p:sp>
        <p:nvSpPr>
          <p:cNvPr id="21528" name="Line 24"/>
          <p:cNvSpPr>
            <a:spLocks noChangeShapeType="1"/>
          </p:cNvSpPr>
          <p:nvPr/>
        </p:nvSpPr>
        <p:spPr bwMode="auto">
          <a:xfrm>
            <a:off x="792163" y="5734050"/>
            <a:ext cx="302577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1530" name="Rectangle 26"/>
          <p:cNvSpPr>
            <a:spLocks noChangeArrowheads="1"/>
          </p:cNvSpPr>
          <p:nvPr/>
        </p:nvSpPr>
        <p:spPr bwMode="auto">
          <a:xfrm>
            <a:off x="3240088" y="5734050"/>
            <a:ext cx="438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/>
              <a:t>1</a:t>
            </a:r>
          </a:p>
        </p:txBody>
      </p:sp>
      <p:sp>
        <p:nvSpPr>
          <p:cNvPr id="21531" name="Rectangle 27"/>
          <p:cNvSpPr>
            <a:spLocks noChangeArrowheads="1"/>
          </p:cNvSpPr>
          <p:nvPr/>
        </p:nvSpPr>
        <p:spPr bwMode="auto">
          <a:xfrm>
            <a:off x="2078038" y="3954463"/>
            <a:ext cx="3952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rgbClr val="FF0000"/>
                </a:solidFill>
                <a:sym typeface="Symbol" pitchFamily="18" charset="2"/>
              </a:rPr>
              <a:t></a:t>
            </a:r>
          </a:p>
        </p:txBody>
      </p:sp>
      <p:sp>
        <p:nvSpPr>
          <p:cNvPr id="21532" name="Rectangle 28"/>
          <p:cNvSpPr>
            <a:spLocks noChangeArrowheads="1"/>
          </p:cNvSpPr>
          <p:nvPr/>
        </p:nvSpPr>
        <p:spPr bwMode="auto">
          <a:xfrm>
            <a:off x="2844800" y="5734050"/>
            <a:ext cx="438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/>
              <a:t>0</a:t>
            </a:r>
          </a:p>
        </p:txBody>
      </p:sp>
      <p:sp>
        <p:nvSpPr>
          <p:cNvPr id="21533" name="Rectangle 29"/>
          <p:cNvSpPr>
            <a:spLocks noChangeArrowheads="1"/>
          </p:cNvSpPr>
          <p:nvPr/>
        </p:nvSpPr>
        <p:spPr bwMode="auto">
          <a:xfrm>
            <a:off x="2449513" y="5734050"/>
            <a:ext cx="438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/>
              <a:t>0</a:t>
            </a:r>
          </a:p>
        </p:txBody>
      </p:sp>
      <p:sp>
        <p:nvSpPr>
          <p:cNvPr id="21534" name="Rectangle 30"/>
          <p:cNvSpPr>
            <a:spLocks noChangeArrowheads="1"/>
          </p:cNvSpPr>
          <p:nvPr/>
        </p:nvSpPr>
        <p:spPr bwMode="auto">
          <a:xfrm>
            <a:off x="2484438" y="3954463"/>
            <a:ext cx="3952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rgbClr val="FF0000"/>
                </a:solidFill>
                <a:sym typeface="Symbol" pitchFamily="18" charset="2"/>
              </a:rPr>
              <a:t></a:t>
            </a:r>
          </a:p>
        </p:txBody>
      </p:sp>
      <p:sp>
        <p:nvSpPr>
          <p:cNvPr id="21535" name="Rectangle 31"/>
          <p:cNvSpPr>
            <a:spLocks noChangeArrowheads="1"/>
          </p:cNvSpPr>
          <p:nvPr/>
        </p:nvSpPr>
        <p:spPr bwMode="auto">
          <a:xfrm>
            <a:off x="2052638" y="5734050"/>
            <a:ext cx="438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/>
              <a:t>0</a:t>
            </a:r>
          </a:p>
        </p:txBody>
      </p:sp>
      <p:sp>
        <p:nvSpPr>
          <p:cNvPr id="21536" name="Rectangle 32"/>
          <p:cNvSpPr>
            <a:spLocks noChangeArrowheads="1"/>
          </p:cNvSpPr>
          <p:nvPr/>
        </p:nvSpPr>
        <p:spPr bwMode="auto">
          <a:xfrm>
            <a:off x="1657350" y="5734050"/>
            <a:ext cx="438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/>
              <a:t>1</a:t>
            </a:r>
          </a:p>
        </p:txBody>
      </p:sp>
      <p:sp>
        <p:nvSpPr>
          <p:cNvPr id="21537" name="Rectangle 33"/>
          <p:cNvSpPr>
            <a:spLocks noChangeArrowheads="1"/>
          </p:cNvSpPr>
          <p:nvPr/>
        </p:nvSpPr>
        <p:spPr bwMode="auto">
          <a:xfrm>
            <a:off x="863600" y="5718175"/>
            <a:ext cx="438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/>
              <a:t>1</a:t>
            </a:r>
          </a:p>
        </p:txBody>
      </p:sp>
      <p:sp>
        <p:nvSpPr>
          <p:cNvPr id="21538" name="Rectangle 34"/>
          <p:cNvSpPr>
            <a:spLocks noChangeArrowheads="1"/>
          </p:cNvSpPr>
          <p:nvPr/>
        </p:nvSpPr>
        <p:spPr bwMode="auto">
          <a:xfrm>
            <a:off x="1260475" y="5734050"/>
            <a:ext cx="438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/>
              <a:t>0</a:t>
            </a:r>
          </a:p>
        </p:txBody>
      </p:sp>
      <p:sp>
        <p:nvSpPr>
          <p:cNvPr id="21540" name="Rectangle 36"/>
          <p:cNvSpPr>
            <a:spLocks noChangeArrowheads="1"/>
          </p:cNvSpPr>
          <p:nvPr/>
        </p:nvSpPr>
        <p:spPr bwMode="auto">
          <a:xfrm>
            <a:off x="3492500" y="5876925"/>
            <a:ext cx="354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 baseline="-2500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21541" name="Rectangle 37"/>
          <p:cNvSpPr>
            <a:spLocks noChangeArrowheads="1"/>
          </p:cNvSpPr>
          <p:nvPr/>
        </p:nvSpPr>
        <p:spPr bwMode="auto">
          <a:xfrm>
            <a:off x="4824413" y="4545013"/>
            <a:ext cx="3275012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/>
              <a:t>   1 0 0 0 1 0 1</a:t>
            </a:r>
            <a:r>
              <a:rPr lang="ru-RU" sz="3600" b="1" baseline="-25000"/>
              <a:t>2</a:t>
            </a:r>
          </a:p>
          <a:p>
            <a:r>
              <a:rPr lang="ru-RU" sz="3600" b="1">
                <a:sym typeface="Symbol" pitchFamily="18" charset="2"/>
              </a:rPr>
              <a:t>–       1 1 0 1 1</a:t>
            </a:r>
            <a:r>
              <a:rPr lang="ru-RU" sz="3600" b="1" baseline="-25000"/>
              <a:t>2</a:t>
            </a:r>
          </a:p>
        </p:txBody>
      </p:sp>
      <p:sp>
        <p:nvSpPr>
          <p:cNvPr id="21542" name="Line 38"/>
          <p:cNvSpPr>
            <a:spLocks noChangeShapeType="1"/>
          </p:cNvSpPr>
          <p:nvPr/>
        </p:nvSpPr>
        <p:spPr bwMode="auto">
          <a:xfrm>
            <a:off x="4967288" y="5768975"/>
            <a:ext cx="3097212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grpSp>
        <p:nvGrpSpPr>
          <p:cNvPr id="2" name="Group 54"/>
          <p:cNvGrpSpPr>
            <a:grpSpLocks/>
          </p:cNvGrpSpPr>
          <p:nvPr/>
        </p:nvGrpSpPr>
        <p:grpSpPr bwMode="auto">
          <a:xfrm>
            <a:off x="7524750" y="5732463"/>
            <a:ext cx="641350" cy="641350"/>
            <a:chOff x="4740" y="3498"/>
            <a:chExt cx="404" cy="404"/>
          </a:xfrm>
        </p:grpSpPr>
        <p:sp>
          <p:nvSpPr>
            <p:cNvPr id="3" name="Rectangle 39"/>
            <p:cNvSpPr>
              <a:spLocks noChangeArrowheads="1"/>
            </p:cNvSpPr>
            <p:nvPr/>
          </p:nvSpPr>
          <p:spPr bwMode="auto">
            <a:xfrm>
              <a:off x="4740" y="3498"/>
              <a:ext cx="276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3600" b="1"/>
                <a:t>0</a:t>
              </a:r>
            </a:p>
          </p:txBody>
        </p:sp>
        <p:sp>
          <p:nvSpPr>
            <p:cNvPr id="4" name="Rectangle 40"/>
            <p:cNvSpPr>
              <a:spLocks noChangeArrowheads="1"/>
            </p:cNvSpPr>
            <p:nvPr/>
          </p:nvSpPr>
          <p:spPr bwMode="auto">
            <a:xfrm>
              <a:off x="4921" y="3612"/>
              <a:ext cx="22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3600" b="1" baseline="-25000">
                  <a:solidFill>
                    <a:srgbClr val="FF0000"/>
                  </a:solidFill>
                </a:rPr>
                <a:t>2</a:t>
              </a:r>
            </a:p>
          </p:txBody>
        </p:sp>
      </p:grpSp>
      <p:sp>
        <p:nvSpPr>
          <p:cNvPr id="21545" name="Rectangle 41"/>
          <p:cNvSpPr>
            <a:spLocks noChangeArrowheads="1"/>
          </p:cNvSpPr>
          <p:nvPr/>
        </p:nvSpPr>
        <p:spPr bwMode="auto">
          <a:xfrm>
            <a:off x="7142163" y="5732463"/>
            <a:ext cx="438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/>
              <a:t>1</a:t>
            </a:r>
          </a:p>
        </p:txBody>
      </p:sp>
      <p:sp>
        <p:nvSpPr>
          <p:cNvPr id="21546" name="Rectangle 42"/>
          <p:cNvSpPr>
            <a:spLocks noChangeArrowheads="1"/>
          </p:cNvSpPr>
          <p:nvPr/>
        </p:nvSpPr>
        <p:spPr bwMode="auto">
          <a:xfrm>
            <a:off x="5219700" y="3716338"/>
            <a:ext cx="3952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rgbClr val="FF0000"/>
                </a:solidFill>
                <a:sym typeface="Symbol" pitchFamily="18" charset="2"/>
              </a:rPr>
              <a:t></a:t>
            </a:r>
          </a:p>
        </p:txBody>
      </p:sp>
      <p:sp>
        <p:nvSpPr>
          <p:cNvPr id="21547" name="Rectangle 43"/>
          <p:cNvSpPr>
            <a:spLocks noChangeArrowheads="1"/>
          </p:cNvSpPr>
          <p:nvPr/>
        </p:nvSpPr>
        <p:spPr bwMode="auto">
          <a:xfrm>
            <a:off x="6732588" y="3716338"/>
            <a:ext cx="3952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rgbClr val="FF0000"/>
                </a:solidFill>
                <a:sym typeface="Symbol" pitchFamily="18" charset="2"/>
              </a:rPr>
              <a:t></a:t>
            </a:r>
          </a:p>
        </p:txBody>
      </p:sp>
      <p:sp>
        <p:nvSpPr>
          <p:cNvPr id="21548" name="Rectangle 44"/>
          <p:cNvSpPr>
            <a:spLocks noChangeArrowheads="1"/>
          </p:cNvSpPr>
          <p:nvPr/>
        </p:nvSpPr>
        <p:spPr bwMode="auto">
          <a:xfrm>
            <a:off x="6767513" y="4256088"/>
            <a:ext cx="8397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chemeClr val="accent2"/>
                </a:solidFill>
                <a:sym typeface="Symbol" pitchFamily="18" charset="2"/>
              </a:rPr>
              <a:t>0</a:t>
            </a:r>
            <a:r>
              <a:rPr lang="ru-RU" sz="2000" b="1">
                <a:solidFill>
                  <a:srgbClr val="FF0000"/>
                </a:solidFill>
                <a:sym typeface="Symbol" pitchFamily="18" charset="2"/>
              </a:rPr>
              <a:t>  10</a:t>
            </a:r>
            <a:r>
              <a:rPr lang="ru-RU" sz="2000" b="1" baseline="-25000">
                <a:solidFill>
                  <a:srgbClr val="FF0000"/>
                </a:solidFill>
                <a:sym typeface="Symbol" pitchFamily="18" charset="2"/>
              </a:rPr>
              <a:t>2</a:t>
            </a:r>
          </a:p>
        </p:txBody>
      </p:sp>
      <p:sp>
        <p:nvSpPr>
          <p:cNvPr id="21549" name="Rectangle 45"/>
          <p:cNvSpPr>
            <a:spLocks noChangeArrowheads="1"/>
          </p:cNvSpPr>
          <p:nvPr/>
        </p:nvSpPr>
        <p:spPr bwMode="auto">
          <a:xfrm>
            <a:off x="6373813" y="5732463"/>
            <a:ext cx="438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/>
              <a:t>1</a:t>
            </a:r>
          </a:p>
        </p:txBody>
      </p:sp>
      <p:sp>
        <p:nvSpPr>
          <p:cNvPr id="21550" name="Rectangle 46"/>
          <p:cNvSpPr>
            <a:spLocks noChangeArrowheads="1"/>
          </p:cNvSpPr>
          <p:nvPr/>
        </p:nvSpPr>
        <p:spPr bwMode="auto">
          <a:xfrm>
            <a:off x="6757988" y="5732463"/>
            <a:ext cx="438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/>
              <a:t>0</a:t>
            </a:r>
          </a:p>
        </p:txBody>
      </p:sp>
      <p:sp>
        <p:nvSpPr>
          <p:cNvPr id="21551" name="Rectangle 47"/>
          <p:cNvSpPr>
            <a:spLocks noChangeArrowheads="1"/>
          </p:cNvSpPr>
          <p:nvPr/>
        </p:nvSpPr>
        <p:spPr bwMode="auto">
          <a:xfrm>
            <a:off x="5256213" y="4256088"/>
            <a:ext cx="15763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chemeClr val="accent2"/>
                </a:solidFill>
                <a:sym typeface="Symbol" pitchFamily="18" charset="2"/>
              </a:rPr>
              <a:t>0   1   </a:t>
            </a:r>
            <a:r>
              <a:rPr lang="ru-RU" sz="1000" b="1">
                <a:solidFill>
                  <a:schemeClr val="accent2"/>
                </a:solidFill>
                <a:sym typeface="Symbol" pitchFamily="18" charset="2"/>
              </a:rPr>
              <a:t> </a:t>
            </a:r>
            <a:r>
              <a:rPr lang="ru-RU" sz="2000" b="1">
                <a:solidFill>
                  <a:schemeClr val="accent2"/>
                </a:solidFill>
                <a:sym typeface="Symbol" pitchFamily="18" charset="2"/>
              </a:rPr>
              <a:t>1 </a:t>
            </a:r>
            <a:r>
              <a:rPr lang="ru-RU" sz="2000" b="1">
                <a:solidFill>
                  <a:srgbClr val="FF0000"/>
                </a:solidFill>
                <a:sym typeface="Symbol" pitchFamily="18" charset="2"/>
              </a:rPr>
              <a:t> 10</a:t>
            </a:r>
            <a:r>
              <a:rPr lang="ru-RU" sz="2000" b="1" baseline="-25000">
                <a:solidFill>
                  <a:srgbClr val="FF0000"/>
                </a:solidFill>
                <a:sym typeface="Symbol" pitchFamily="18" charset="2"/>
              </a:rPr>
              <a:t>2</a:t>
            </a:r>
          </a:p>
        </p:txBody>
      </p:sp>
      <p:sp>
        <p:nvSpPr>
          <p:cNvPr id="21552" name="Rectangle 48"/>
          <p:cNvSpPr>
            <a:spLocks noChangeArrowheads="1"/>
          </p:cNvSpPr>
          <p:nvPr/>
        </p:nvSpPr>
        <p:spPr bwMode="auto">
          <a:xfrm>
            <a:off x="5989638" y="5732463"/>
            <a:ext cx="438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/>
              <a:t>0</a:t>
            </a:r>
          </a:p>
        </p:txBody>
      </p:sp>
      <p:sp>
        <p:nvSpPr>
          <p:cNvPr id="21553" name="Rectangle 49"/>
          <p:cNvSpPr>
            <a:spLocks noChangeArrowheads="1"/>
          </p:cNvSpPr>
          <p:nvPr/>
        </p:nvSpPr>
        <p:spPr bwMode="auto">
          <a:xfrm>
            <a:off x="5605463" y="5732463"/>
            <a:ext cx="438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/>
              <a:t>1</a:t>
            </a:r>
          </a:p>
        </p:txBody>
      </p:sp>
      <p:sp>
        <p:nvSpPr>
          <p:cNvPr id="21554" name="Rectangle 50"/>
          <p:cNvSpPr>
            <a:spLocks noChangeArrowheads="1"/>
          </p:cNvSpPr>
          <p:nvPr/>
        </p:nvSpPr>
        <p:spPr bwMode="auto">
          <a:xfrm>
            <a:off x="5221288" y="5732463"/>
            <a:ext cx="438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21555" name="Rectangle 51"/>
          <p:cNvSpPr>
            <a:spLocks noChangeArrowheads="1"/>
          </p:cNvSpPr>
          <p:nvPr/>
        </p:nvSpPr>
        <p:spPr bwMode="auto">
          <a:xfrm>
            <a:off x="1673225" y="3954463"/>
            <a:ext cx="3952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rgbClr val="FF0000"/>
                </a:solidFill>
                <a:sym typeface="Symbol" pitchFamily="18" charset="2"/>
              </a:rPr>
              <a:t></a:t>
            </a:r>
          </a:p>
        </p:txBody>
      </p:sp>
      <p:sp>
        <p:nvSpPr>
          <p:cNvPr id="21556" name="Rectangle 52"/>
          <p:cNvSpPr>
            <a:spLocks noChangeArrowheads="1"/>
          </p:cNvSpPr>
          <p:nvPr/>
        </p:nvSpPr>
        <p:spPr bwMode="auto">
          <a:xfrm>
            <a:off x="1268413" y="3954463"/>
            <a:ext cx="3952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rgbClr val="FF0000"/>
                </a:solidFill>
                <a:sym typeface="Symbol" pitchFamily="18" charset="2"/>
              </a:rPr>
              <a:t></a:t>
            </a:r>
          </a:p>
        </p:txBody>
      </p:sp>
      <p:sp>
        <p:nvSpPr>
          <p:cNvPr id="21557" name="Rectangle 53"/>
          <p:cNvSpPr>
            <a:spLocks noChangeArrowheads="1"/>
          </p:cNvSpPr>
          <p:nvPr/>
        </p:nvSpPr>
        <p:spPr bwMode="auto">
          <a:xfrm>
            <a:off x="863600" y="3954463"/>
            <a:ext cx="3952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rgbClr val="FF0000"/>
                </a:solidFill>
                <a:sym typeface="Symbol" pitchFamily="18" charset="2"/>
              </a:rPr>
              <a:t></a:t>
            </a:r>
          </a:p>
        </p:txBody>
      </p:sp>
      <p:sp>
        <p:nvSpPr>
          <p:cNvPr id="21559" name="Line 55"/>
          <p:cNvSpPr>
            <a:spLocks noChangeShapeType="1"/>
          </p:cNvSpPr>
          <p:nvPr/>
        </p:nvSpPr>
        <p:spPr bwMode="auto">
          <a:xfrm>
            <a:off x="6804025" y="4724400"/>
            <a:ext cx="288925" cy="28892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1560" name="Line 56"/>
          <p:cNvSpPr>
            <a:spLocks noChangeShapeType="1"/>
          </p:cNvSpPr>
          <p:nvPr/>
        </p:nvSpPr>
        <p:spPr bwMode="auto">
          <a:xfrm>
            <a:off x="6408738" y="4724400"/>
            <a:ext cx="288925" cy="28892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1561" name="Line 57"/>
          <p:cNvSpPr>
            <a:spLocks noChangeShapeType="1"/>
          </p:cNvSpPr>
          <p:nvPr/>
        </p:nvSpPr>
        <p:spPr bwMode="auto">
          <a:xfrm>
            <a:off x="6048375" y="4724400"/>
            <a:ext cx="288925" cy="28892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1562" name="Line 58"/>
          <p:cNvSpPr>
            <a:spLocks noChangeShapeType="1"/>
          </p:cNvSpPr>
          <p:nvPr/>
        </p:nvSpPr>
        <p:spPr bwMode="auto">
          <a:xfrm>
            <a:off x="5651500" y="4724400"/>
            <a:ext cx="288925" cy="28892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1563" name="Line 59"/>
          <p:cNvSpPr>
            <a:spLocks noChangeShapeType="1"/>
          </p:cNvSpPr>
          <p:nvPr/>
        </p:nvSpPr>
        <p:spPr bwMode="auto">
          <a:xfrm>
            <a:off x="5256213" y="4724400"/>
            <a:ext cx="288925" cy="28892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6" name="Управляющая кнопка: домой 45">
            <a:hlinkClick r:id="rId3" action="ppaction://hlinksldjump" highlightClick="1"/>
          </p:cNvPr>
          <p:cNvSpPr/>
          <p:nvPr/>
        </p:nvSpPr>
        <p:spPr>
          <a:xfrm>
            <a:off x="8783638" y="6496050"/>
            <a:ext cx="360362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1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1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215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1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1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1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1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1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21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1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21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1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21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21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21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21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21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21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21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21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21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21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21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21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21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21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21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3" dur="500"/>
                                        <p:tgtEl>
                                          <p:spTgt spid="21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21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1" dur="500"/>
                                        <p:tgtEl>
                                          <p:spTgt spid="21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5" dur="500"/>
                                        <p:tgtEl>
                                          <p:spTgt spid="21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9" dur="500"/>
                                        <p:tgtEl>
                                          <p:spTgt spid="21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3" dur="500"/>
                                        <p:tgtEl>
                                          <p:spTgt spid="21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7" dur="500"/>
                                        <p:tgtEl>
                                          <p:spTgt spid="21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8000"/>
                            </p:stCondLst>
                            <p:childTnLst>
                              <p:par>
                                <p:cTn id="1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1" dur="500"/>
                                        <p:tgtEl>
                                          <p:spTgt spid="21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8500"/>
                            </p:stCondLst>
                            <p:childTnLst>
                              <p:par>
                                <p:cTn id="1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5" dur="500"/>
                                        <p:tgtEl>
                                          <p:spTgt spid="21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9000"/>
                            </p:stCondLst>
                            <p:childTnLst>
                              <p:par>
                                <p:cTn id="1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9" dur="500"/>
                                        <p:tgtEl>
                                          <p:spTgt spid="21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9500"/>
                            </p:stCondLst>
                            <p:childTnLst>
                              <p:par>
                                <p:cTn id="1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3" dur="500"/>
                                        <p:tgtEl>
                                          <p:spTgt spid="21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21" grpId="0" animBg="1"/>
      <p:bldP spid="21522" grpId="0" animBg="1"/>
      <p:bldP spid="21523" grpId="0" animBg="1"/>
      <p:bldP spid="21525" grpId="0" animBg="1"/>
      <p:bldP spid="21524" grpId="0" animBg="1"/>
      <p:bldP spid="21524" grpId="1" animBg="1"/>
      <p:bldP spid="21526" grpId="0" animBg="1"/>
      <p:bldP spid="21527" grpId="0"/>
      <p:bldP spid="21528" grpId="0" animBg="1"/>
      <p:bldP spid="21530" grpId="0"/>
      <p:bldP spid="21531" grpId="0"/>
      <p:bldP spid="21532" grpId="0"/>
      <p:bldP spid="21533" grpId="0"/>
      <p:bldP spid="21534" grpId="0"/>
      <p:bldP spid="21535" grpId="0"/>
      <p:bldP spid="21536" grpId="0"/>
      <p:bldP spid="21537" grpId="0"/>
      <p:bldP spid="21538" grpId="0"/>
      <p:bldP spid="21540" grpId="0"/>
      <p:bldP spid="21541" grpId="0"/>
      <p:bldP spid="21542" grpId="0" animBg="1"/>
      <p:bldP spid="21545" grpId="0"/>
      <p:bldP spid="21546" grpId="0"/>
      <p:bldP spid="21547" grpId="0"/>
      <p:bldP spid="21548" grpId="0"/>
      <p:bldP spid="21549" grpId="0"/>
      <p:bldP spid="21550" grpId="0"/>
      <p:bldP spid="21551" grpId="0"/>
      <p:bldP spid="21552" grpId="0"/>
      <p:bldP spid="21553" grpId="0"/>
      <p:bldP spid="21554" grpId="0"/>
      <p:bldP spid="21555" grpId="0"/>
      <p:bldP spid="21556" grpId="0"/>
      <p:bldP spid="21557" grpId="0"/>
      <p:bldP spid="21559" grpId="0" animBg="1"/>
      <p:bldP spid="21560" grpId="0" animBg="1"/>
      <p:bldP spid="21561" grpId="0" animBg="1"/>
      <p:bldP spid="21562" grpId="0" animBg="1"/>
      <p:bldP spid="2156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A44101-092D-4E19-8657-1DD92BC32654}" type="slidenum">
              <a:rPr lang="ru-RU"/>
              <a:pPr>
                <a:defRPr/>
              </a:pPr>
              <a:t>13</a:t>
            </a:fld>
            <a:endParaRPr lang="ru-RU"/>
          </a:p>
        </p:txBody>
      </p:sp>
      <p:sp>
        <p:nvSpPr>
          <p:cNvPr id="22531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2532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>
                <a:latin typeface="Impact" pitchFamily="34" charset="0"/>
              </a:rPr>
              <a:t>Решить примеры:</a:t>
            </a:r>
          </a:p>
        </p:txBody>
      </p:sp>
      <p:grpSp>
        <p:nvGrpSpPr>
          <p:cNvPr id="22533" name="Group 12"/>
          <p:cNvGrpSpPr>
            <a:grpSpLocks/>
          </p:cNvGrpSpPr>
          <p:nvPr/>
        </p:nvGrpSpPr>
        <p:grpSpPr bwMode="auto">
          <a:xfrm>
            <a:off x="755650" y="1052513"/>
            <a:ext cx="3421063" cy="2413000"/>
            <a:chOff x="476" y="663"/>
            <a:chExt cx="2155" cy="1520"/>
          </a:xfrm>
        </p:grpSpPr>
        <p:sp>
          <p:nvSpPr>
            <p:cNvPr id="116742" name="Rectangle 6"/>
            <p:cNvSpPr>
              <a:spLocks noChangeArrowheads="1"/>
            </p:cNvSpPr>
            <p:nvPr/>
          </p:nvSpPr>
          <p:spPr bwMode="auto">
            <a:xfrm>
              <a:off x="476" y="663"/>
              <a:ext cx="2155" cy="1520"/>
            </a:xfrm>
            <a:prstGeom prst="rect">
              <a:avLst/>
            </a:prstGeom>
            <a:solidFill>
              <a:srgbClr val="F8F8F8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53882" dir="2700000" algn="ctr" rotWithShape="0">
                <a:schemeClr val="tx2"/>
              </a:outerShdw>
            </a:effectLst>
          </p:spPr>
          <p:txBody>
            <a:bodyPr wrap="none" rIns="306000"/>
            <a:lstStyle/>
            <a:p>
              <a:pPr algn="r">
                <a:defRPr/>
              </a:pPr>
              <a:r>
                <a:rPr lang="ru-RU" sz="4800" b="1" dirty="0">
                  <a:latin typeface="Courier New" pitchFamily="49" charset="0"/>
                  <a:cs typeface="Courier New" pitchFamily="49" charset="0"/>
                </a:rPr>
                <a:t>101101</a:t>
              </a:r>
              <a:r>
                <a:rPr lang="ru-RU" sz="4800" b="1" baseline="-25000" dirty="0">
                  <a:latin typeface="Courier New" pitchFamily="49" charset="0"/>
                  <a:cs typeface="Courier New" pitchFamily="49" charset="0"/>
                </a:rPr>
                <a:t>2</a:t>
              </a:r>
              <a:endParaRPr lang="en-US" sz="4800" b="1" baseline="-25000" dirty="0">
                <a:latin typeface="Courier New" pitchFamily="49" charset="0"/>
                <a:cs typeface="Courier New" pitchFamily="49" charset="0"/>
              </a:endParaRPr>
            </a:p>
            <a:p>
              <a:pPr algn="r">
                <a:defRPr/>
              </a:pPr>
              <a:r>
                <a:rPr lang="en-US" sz="4800" b="1" dirty="0">
                  <a:latin typeface="Courier New" pitchFamily="49" charset="0"/>
                  <a:cs typeface="Courier New" pitchFamily="49" charset="0"/>
                </a:rPr>
                <a:t>+ </a:t>
              </a:r>
              <a:r>
                <a:rPr lang="ru-RU" sz="4800" b="1" dirty="0">
                  <a:latin typeface="Courier New" pitchFamily="49" charset="0"/>
                  <a:cs typeface="Courier New" pitchFamily="49" charset="0"/>
                </a:rPr>
                <a:t>11111</a:t>
              </a:r>
              <a:r>
                <a:rPr lang="ru-RU" sz="4800" b="1" baseline="-25000" dirty="0">
                  <a:latin typeface="Courier New" pitchFamily="49" charset="0"/>
                  <a:cs typeface="Courier New" pitchFamily="49" charset="0"/>
                </a:rPr>
                <a:t>2</a:t>
              </a:r>
              <a:endParaRPr lang="en-US" sz="4800" b="1" dirty="0">
                <a:latin typeface="Courier New" pitchFamily="49" charset="0"/>
                <a:cs typeface="Courier New" pitchFamily="49" charset="0"/>
              </a:endParaRPr>
            </a:p>
            <a:p>
              <a:pPr algn="r">
                <a:defRPr/>
              </a:pPr>
              <a:endParaRPr lang="ru-RU" sz="4800" dirty="0"/>
            </a:p>
          </p:txBody>
        </p:sp>
        <p:sp>
          <p:nvSpPr>
            <p:cNvPr id="22545" name="Line 7"/>
            <p:cNvSpPr>
              <a:spLocks noChangeShapeType="1"/>
            </p:cNvSpPr>
            <p:nvPr/>
          </p:nvSpPr>
          <p:spPr bwMode="auto">
            <a:xfrm>
              <a:off x="657" y="1706"/>
              <a:ext cx="1834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22534" name="Group 13"/>
          <p:cNvGrpSpPr>
            <a:grpSpLocks/>
          </p:cNvGrpSpPr>
          <p:nvPr/>
        </p:nvGrpSpPr>
        <p:grpSpPr bwMode="auto">
          <a:xfrm>
            <a:off x="4787900" y="1052513"/>
            <a:ext cx="3421063" cy="2413000"/>
            <a:chOff x="476" y="663"/>
            <a:chExt cx="2155" cy="1520"/>
          </a:xfrm>
        </p:grpSpPr>
        <p:sp>
          <p:nvSpPr>
            <p:cNvPr id="116750" name="Rectangle 14"/>
            <p:cNvSpPr>
              <a:spLocks noChangeArrowheads="1"/>
            </p:cNvSpPr>
            <p:nvPr/>
          </p:nvSpPr>
          <p:spPr bwMode="auto">
            <a:xfrm>
              <a:off x="476" y="663"/>
              <a:ext cx="2155" cy="1520"/>
            </a:xfrm>
            <a:prstGeom prst="rect">
              <a:avLst/>
            </a:prstGeom>
            <a:solidFill>
              <a:srgbClr val="F8F8F8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53882" dir="2700000" algn="ctr" rotWithShape="0">
                <a:schemeClr val="tx2"/>
              </a:outerShdw>
            </a:effectLst>
          </p:spPr>
          <p:txBody>
            <a:bodyPr wrap="none" rIns="306000"/>
            <a:lstStyle/>
            <a:p>
              <a:pPr algn="r">
                <a:defRPr/>
              </a:pPr>
              <a:r>
                <a:rPr lang="ru-RU" sz="4800" b="1" dirty="0">
                  <a:latin typeface="Courier New" pitchFamily="49" charset="0"/>
                  <a:cs typeface="Courier New" pitchFamily="49" charset="0"/>
                </a:rPr>
                <a:t>10111</a:t>
              </a:r>
              <a:r>
                <a:rPr lang="ru-RU" sz="4800" b="1" baseline="-25000" dirty="0">
                  <a:latin typeface="Courier New" pitchFamily="49" charset="0"/>
                  <a:cs typeface="Courier New" pitchFamily="49" charset="0"/>
                </a:rPr>
                <a:t>2</a:t>
              </a:r>
              <a:endParaRPr lang="en-US" sz="4800" b="1" baseline="-25000" dirty="0">
                <a:latin typeface="Courier New" pitchFamily="49" charset="0"/>
                <a:cs typeface="Courier New" pitchFamily="49" charset="0"/>
              </a:endParaRPr>
            </a:p>
            <a:p>
              <a:pPr algn="r">
                <a:defRPr/>
              </a:pPr>
              <a:r>
                <a:rPr lang="en-US" sz="4800" b="1" dirty="0">
                  <a:latin typeface="Courier New" pitchFamily="49" charset="0"/>
                  <a:cs typeface="Courier New" pitchFamily="49" charset="0"/>
                </a:rPr>
                <a:t>+</a:t>
              </a:r>
              <a:r>
                <a:rPr lang="ru-RU" sz="4800" b="1" dirty="0">
                  <a:latin typeface="Courier New" pitchFamily="49" charset="0"/>
                  <a:cs typeface="Courier New" pitchFamily="49" charset="0"/>
                </a:rPr>
                <a:t>101110</a:t>
              </a:r>
              <a:r>
                <a:rPr lang="ru-RU" sz="4800" b="1" baseline="-25000" dirty="0">
                  <a:latin typeface="Courier New" pitchFamily="49" charset="0"/>
                  <a:cs typeface="Courier New" pitchFamily="49" charset="0"/>
                </a:rPr>
                <a:t>2</a:t>
              </a:r>
              <a:endParaRPr lang="en-US" sz="4800" b="1" dirty="0">
                <a:latin typeface="Courier New" pitchFamily="49" charset="0"/>
                <a:cs typeface="Courier New" pitchFamily="49" charset="0"/>
              </a:endParaRPr>
            </a:p>
            <a:p>
              <a:pPr algn="r">
                <a:defRPr/>
              </a:pPr>
              <a:endParaRPr lang="ru-RU" sz="4800" dirty="0"/>
            </a:p>
          </p:txBody>
        </p:sp>
        <p:sp>
          <p:nvSpPr>
            <p:cNvPr id="22543" name="Line 15"/>
            <p:cNvSpPr>
              <a:spLocks noChangeShapeType="1"/>
            </p:cNvSpPr>
            <p:nvPr/>
          </p:nvSpPr>
          <p:spPr bwMode="auto">
            <a:xfrm>
              <a:off x="657" y="1706"/>
              <a:ext cx="1834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22535" name="Group 16"/>
          <p:cNvGrpSpPr>
            <a:grpSpLocks/>
          </p:cNvGrpSpPr>
          <p:nvPr/>
        </p:nvGrpSpPr>
        <p:grpSpPr bwMode="auto">
          <a:xfrm>
            <a:off x="755650" y="3897313"/>
            <a:ext cx="3421063" cy="2413000"/>
            <a:chOff x="476" y="663"/>
            <a:chExt cx="2155" cy="1520"/>
          </a:xfrm>
        </p:grpSpPr>
        <p:sp>
          <p:nvSpPr>
            <p:cNvPr id="116753" name="Rectangle 17"/>
            <p:cNvSpPr>
              <a:spLocks noChangeArrowheads="1"/>
            </p:cNvSpPr>
            <p:nvPr/>
          </p:nvSpPr>
          <p:spPr bwMode="auto">
            <a:xfrm>
              <a:off x="476" y="663"/>
              <a:ext cx="2155" cy="1520"/>
            </a:xfrm>
            <a:prstGeom prst="rect">
              <a:avLst/>
            </a:prstGeom>
            <a:solidFill>
              <a:srgbClr val="F8F8F8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53882" dir="2700000" algn="ctr" rotWithShape="0">
                <a:schemeClr val="tx2"/>
              </a:outerShdw>
            </a:effectLst>
          </p:spPr>
          <p:txBody>
            <a:bodyPr wrap="none" rIns="306000"/>
            <a:lstStyle/>
            <a:p>
              <a:pPr algn="r">
                <a:defRPr/>
              </a:pPr>
              <a:r>
                <a:rPr lang="ru-RU" sz="4800" b="1" dirty="0">
                  <a:latin typeface="Courier New" pitchFamily="49" charset="0"/>
                  <a:cs typeface="Courier New" pitchFamily="49" charset="0"/>
                </a:rPr>
                <a:t>111011</a:t>
              </a:r>
              <a:r>
                <a:rPr lang="ru-RU" sz="4800" b="1" baseline="-25000" dirty="0">
                  <a:latin typeface="Courier New" pitchFamily="49" charset="0"/>
                  <a:cs typeface="Courier New" pitchFamily="49" charset="0"/>
                </a:rPr>
                <a:t>2</a:t>
              </a:r>
              <a:endParaRPr lang="en-US" sz="4800" b="1" baseline="-25000" dirty="0">
                <a:latin typeface="Courier New" pitchFamily="49" charset="0"/>
                <a:cs typeface="Courier New" pitchFamily="49" charset="0"/>
              </a:endParaRPr>
            </a:p>
            <a:p>
              <a:pPr algn="r">
                <a:defRPr/>
              </a:pPr>
              <a:r>
                <a:rPr lang="en-US" sz="4800" b="1" dirty="0">
                  <a:latin typeface="Courier New" pitchFamily="49" charset="0"/>
                  <a:cs typeface="Courier New" pitchFamily="49" charset="0"/>
                </a:rPr>
                <a:t>+ </a:t>
              </a:r>
              <a:r>
                <a:rPr lang="ru-RU" sz="4800" b="1" dirty="0">
                  <a:latin typeface="Courier New" pitchFamily="49" charset="0"/>
                  <a:cs typeface="Courier New" pitchFamily="49" charset="0"/>
                </a:rPr>
                <a:t>11011</a:t>
              </a:r>
              <a:r>
                <a:rPr lang="ru-RU" sz="4800" b="1" baseline="-25000" dirty="0">
                  <a:latin typeface="Courier New" pitchFamily="49" charset="0"/>
                  <a:cs typeface="Courier New" pitchFamily="49" charset="0"/>
                </a:rPr>
                <a:t>2</a:t>
              </a:r>
              <a:endParaRPr lang="en-US" sz="4800" b="1" dirty="0">
                <a:latin typeface="Courier New" pitchFamily="49" charset="0"/>
                <a:cs typeface="Courier New" pitchFamily="49" charset="0"/>
              </a:endParaRPr>
            </a:p>
            <a:p>
              <a:pPr algn="r">
                <a:defRPr/>
              </a:pPr>
              <a:endParaRPr lang="ru-RU" sz="4800" dirty="0"/>
            </a:p>
          </p:txBody>
        </p:sp>
        <p:sp>
          <p:nvSpPr>
            <p:cNvPr id="22541" name="Line 18"/>
            <p:cNvSpPr>
              <a:spLocks noChangeShapeType="1"/>
            </p:cNvSpPr>
            <p:nvPr/>
          </p:nvSpPr>
          <p:spPr bwMode="auto">
            <a:xfrm>
              <a:off x="657" y="1706"/>
              <a:ext cx="1834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22536" name="Group 19"/>
          <p:cNvGrpSpPr>
            <a:grpSpLocks/>
          </p:cNvGrpSpPr>
          <p:nvPr/>
        </p:nvGrpSpPr>
        <p:grpSpPr bwMode="auto">
          <a:xfrm>
            <a:off x="4787900" y="3897313"/>
            <a:ext cx="3421063" cy="2413000"/>
            <a:chOff x="476" y="663"/>
            <a:chExt cx="2155" cy="1520"/>
          </a:xfrm>
        </p:grpSpPr>
        <p:sp>
          <p:nvSpPr>
            <p:cNvPr id="116756" name="Rectangle 20"/>
            <p:cNvSpPr>
              <a:spLocks noChangeArrowheads="1"/>
            </p:cNvSpPr>
            <p:nvPr/>
          </p:nvSpPr>
          <p:spPr bwMode="auto">
            <a:xfrm>
              <a:off x="476" y="663"/>
              <a:ext cx="2155" cy="1520"/>
            </a:xfrm>
            <a:prstGeom prst="rect">
              <a:avLst/>
            </a:prstGeom>
            <a:solidFill>
              <a:srgbClr val="F8F8F8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53882" dir="2700000" algn="ctr" rotWithShape="0">
                <a:schemeClr val="tx2"/>
              </a:outerShdw>
            </a:effectLst>
          </p:spPr>
          <p:txBody>
            <a:bodyPr wrap="none" rIns="306000"/>
            <a:lstStyle/>
            <a:p>
              <a:pPr algn="r">
                <a:defRPr/>
              </a:pPr>
              <a:r>
                <a:rPr lang="ru-RU" sz="4800" b="1" dirty="0">
                  <a:latin typeface="Courier New" pitchFamily="49" charset="0"/>
                  <a:cs typeface="Courier New" pitchFamily="49" charset="0"/>
                </a:rPr>
                <a:t>111011</a:t>
              </a:r>
              <a:r>
                <a:rPr lang="ru-RU" sz="4800" b="1" baseline="-25000" dirty="0">
                  <a:latin typeface="Courier New" pitchFamily="49" charset="0"/>
                  <a:cs typeface="Courier New" pitchFamily="49" charset="0"/>
                </a:rPr>
                <a:t>2</a:t>
              </a:r>
              <a:endParaRPr lang="en-US" sz="4800" b="1" baseline="-25000" dirty="0">
                <a:latin typeface="Courier New" pitchFamily="49" charset="0"/>
                <a:cs typeface="Courier New" pitchFamily="49" charset="0"/>
              </a:endParaRPr>
            </a:p>
            <a:p>
              <a:pPr algn="r">
                <a:defRPr/>
              </a:pPr>
              <a:r>
                <a:rPr lang="en-US" sz="4800" b="1" dirty="0">
                  <a:latin typeface="Courier New" pitchFamily="49" charset="0"/>
                  <a:cs typeface="Courier New" pitchFamily="49" charset="0"/>
                </a:rPr>
                <a:t>+ </a:t>
              </a:r>
              <a:r>
                <a:rPr lang="ru-RU" sz="4800" b="1" dirty="0">
                  <a:latin typeface="Courier New" pitchFamily="49" charset="0"/>
                  <a:cs typeface="Courier New" pitchFamily="49" charset="0"/>
                </a:rPr>
                <a:t>10011</a:t>
              </a:r>
              <a:r>
                <a:rPr lang="ru-RU" sz="4800" b="1" baseline="-25000" dirty="0">
                  <a:latin typeface="Courier New" pitchFamily="49" charset="0"/>
                  <a:cs typeface="Courier New" pitchFamily="49" charset="0"/>
                </a:rPr>
                <a:t>2</a:t>
              </a:r>
              <a:endParaRPr lang="en-US" sz="4800" b="1" dirty="0">
                <a:latin typeface="Courier New" pitchFamily="49" charset="0"/>
                <a:cs typeface="Courier New" pitchFamily="49" charset="0"/>
              </a:endParaRPr>
            </a:p>
            <a:p>
              <a:pPr algn="r">
                <a:defRPr/>
              </a:pPr>
              <a:endParaRPr lang="ru-RU" sz="4800" dirty="0"/>
            </a:p>
          </p:txBody>
        </p:sp>
        <p:sp>
          <p:nvSpPr>
            <p:cNvPr id="22539" name="Line 21"/>
            <p:cNvSpPr>
              <a:spLocks noChangeShapeType="1"/>
            </p:cNvSpPr>
            <p:nvPr/>
          </p:nvSpPr>
          <p:spPr bwMode="auto">
            <a:xfrm>
              <a:off x="657" y="1706"/>
              <a:ext cx="1834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7" name="Управляющая кнопка: домой 16">
            <a:hlinkClick r:id="rId3" action="ppaction://hlinksldjump" highlightClick="1"/>
          </p:cNvPr>
          <p:cNvSpPr/>
          <p:nvPr/>
        </p:nvSpPr>
        <p:spPr>
          <a:xfrm>
            <a:off x="8783638" y="6496050"/>
            <a:ext cx="360362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4F0820-9AFD-43B2-93B1-BDE559BC1841}" type="slidenum">
              <a:rPr lang="ru-RU"/>
              <a:pPr>
                <a:defRPr/>
              </a:pPr>
              <a:t>14</a:t>
            </a:fld>
            <a:endParaRPr lang="ru-RU"/>
          </a:p>
        </p:txBody>
      </p:sp>
      <p:sp>
        <p:nvSpPr>
          <p:cNvPr id="23555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3556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>
                <a:latin typeface="Impact" pitchFamily="34" charset="0"/>
              </a:rPr>
              <a:t>Решить примеры:</a:t>
            </a:r>
          </a:p>
        </p:txBody>
      </p:sp>
      <p:grpSp>
        <p:nvGrpSpPr>
          <p:cNvPr id="23557" name="Group 4"/>
          <p:cNvGrpSpPr>
            <a:grpSpLocks/>
          </p:cNvGrpSpPr>
          <p:nvPr/>
        </p:nvGrpSpPr>
        <p:grpSpPr bwMode="auto">
          <a:xfrm>
            <a:off x="792163" y="1125538"/>
            <a:ext cx="3421062" cy="2413000"/>
            <a:chOff x="476" y="663"/>
            <a:chExt cx="2155" cy="1520"/>
          </a:xfrm>
        </p:grpSpPr>
        <p:sp>
          <p:nvSpPr>
            <p:cNvPr id="120837" name="Rectangle 5"/>
            <p:cNvSpPr>
              <a:spLocks noChangeArrowheads="1"/>
            </p:cNvSpPr>
            <p:nvPr/>
          </p:nvSpPr>
          <p:spPr bwMode="auto">
            <a:xfrm>
              <a:off x="476" y="663"/>
              <a:ext cx="2155" cy="1520"/>
            </a:xfrm>
            <a:prstGeom prst="rect">
              <a:avLst/>
            </a:prstGeom>
            <a:solidFill>
              <a:srgbClr val="F8F8F8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53882" dir="2700000" algn="ctr" rotWithShape="0">
                <a:schemeClr val="tx2"/>
              </a:outerShdw>
            </a:effectLst>
          </p:spPr>
          <p:txBody>
            <a:bodyPr wrap="none" rIns="306000"/>
            <a:lstStyle/>
            <a:p>
              <a:pPr algn="r">
                <a:defRPr/>
              </a:pPr>
              <a:r>
                <a:rPr lang="ru-RU" sz="4800" b="1" dirty="0">
                  <a:latin typeface="Courier New" pitchFamily="49" charset="0"/>
                  <a:cs typeface="Courier New" pitchFamily="49" charset="0"/>
                </a:rPr>
                <a:t>101101</a:t>
              </a:r>
              <a:r>
                <a:rPr lang="ru-RU" sz="4800" b="1" baseline="-25000" dirty="0">
                  <a:latin typeface="Courier New" pitchFamily="49" charset="0"/>
                  <a:cs typeface="Courier New" pitchFamily="49" charset="0"/>
                </a:rPr>
                <a:t>2</a:t>
              </a:r>
              <a:endParaRPr lang="en-US" sz="4800" b="1" baseline="-25000" dirty="0">
                <a:latin typeface="Courier New" pitchFamily="49" charset="0"/>
                <a:cs typeface="Courier New" pitchFamily="49" charset="0"/>
              </a:endParaRPr>
            </a:p>
            <a:p>
              <a:pPr algn="r">
                <a:defRPr/>
              </a:pPr>
              <a:r>
                <a:rPr lang="ru-RU" sz="4800" b="1" dirty="0">
                  <a:latin typeface="Courier New" pitchFamily="49" charset="0"/>
                  <a:cs typeface="Courier New" pitchFamily="49" charset="0"/>
                </a:rPr>
                <a:t>–</a:t>
              </a:r>
              <a:r>
                <a:rPr lang="en-US" sz="4800" b="1" dirty="0">
                  <a:latin typeface="Courier New" pitchFamily="49" charset="0"/>
                  <a:cs typeface="Courier New" pitchFamily="49" charset="0"/>
                </a:rPr>
                <a:t> </a:t>
              </a:r>
              <a:r>
                <a:rPr lang="ru-RU" sz="4800" b="1" dirty="0">
                  <a:latin typeface="Courier New" pitchFamily="49" charset="0"/>
                  <a:cs typeface="Courier New" pitchFamily="49" charset="0"/>
                </a:rPr>
                <a:t>11111</a:t>
              </a:r>
              <a:r>
                <a:rPr lang="ru-RU" sz="4800" b="1" baseline="-25000" dirty="0">
                  <a:latin typeface="Courier New" pitchFamily="49" charset="0"/>
                  <a:cs typeface="Courier New" pitchFamily="49" charset="0"/>
                </a:rPr>
                <a:t>2</a:t>
              </a:r>
              <a:endParaRPr lang="en-US" sz="4800" b="1" dirty="0">
                <a:latin typeface="Courier New" pitchFamily="49" charset="0"/>
                <a:cs typeface="Courier New" pitchFamily="49" charset="0"/>
              </a:endParaRPr>
            </a:p>
            <a:p>
              <a:pPr algn="r">
                <a:defRPr/>
              </a:pPr>
              <a:endParaRPr lang="ru-RU" sz="4800" dirty="0"/>
            </a:p>
          </p:txBody>
        </p:sp>
        <p:sp>
          <p:nvSpPr>
            <p:cNvPr id="23569" name="Line 6"/>
            <p:cNvSpPr>
              <a:spLocks noChangeShapeType="1"/>
            </p:cNvSpPr>
            <p:nvPr/>
          </p:nvSpPr>
          <p:spPr bwMode="auto">
            <a:xfrm>
              <a:off x="657" y="1706"/>
              <a:ext cx="1834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23558" name="Group 16"/>
          <p:cNvGrpSpPr>
            <a:grpSpLocks/>
          </p:cNvGrpSpPr>
          <p:nvPr/>
        </p:nvGrpSpPr>
        <p:grpSpPr bwMode="auto">
          <a:xfrm>
            <a:off x="5040313" y="1125538"/>
            <a:ext cx="3421062" cy="2413000"/>
            <a:chOff x="476" y="663"/>
            <a:chExt cx="2155" cy="1520"/>
          </a:xfrm>
        </p:grpSpPr>
        <p:sp>
          <p:nvSpPr>
            <p:cNvPr id="120849" name="Rectangle 17"/>
            <p:cNvSpPr>
              <a:spLocks noChangeArrowheads="1"/>
            </p:cNvSpPr>
            <p:nvPr/>
          </p:nvSpPr>
          <p:spPr bwMode="auto">
            <a:xfrm>
              <a:off x="476" y="663"/>
              <a:ext cx="2155" cy="1520"/>
            </a:xfrm>
            <a:prstGeom prst="rect">
              <a:avLst/>
            </a:prstGeom>
            <a:solidFill>
              <a:srgbClr val="F8F8F8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53882" dir="2700000" algn="ctr" rotWithShape="0">
                <a:schemeClr val="tx2"/>
              </a:outerShdw>
            </a:effectLst>
          </p:spPr>
          <p:txBody>
            <a:bodyPr wrap="none" rIns="306000"/>
            <a:lstStyle/>
            <a:p>
              <a:pPr algn="r">
                <a:defRPr/>
              </a:pPr>
              <a:r>
                <a:rPr lang="ru-RU" sz="4800" b="1" dirty="0">
                  <a:latin typeface="Courier New" pitchFamily="49" charset="0"/>
                  <a:cs typeface="Courier New" pitchFamily="49" charset="0"/>
                </a:rPr>
                <a:t>111011</a:t>
              </a:r>
              <a:r>
                <a:rPr lang="ru-RU" sz="4800" b="1" baseline="-25000" dirty="0">
                  <a:latin typeface="Courier New" pitchFamily="49" charset="0"/>
                  <a:cs typeface="Courier New" pitchFamily="49" charset="0"/>
                </a:rPr>
                <a:t>2</a:t>
              </a:r>
              <a:endParaRPr lang="en-US" sz="4800" b="1" baseline="-25000" dirty="0">
                <a:latin typeface="Courier New" pitchFamily="49" charset="0"/>
                <a:cs typeface="Courier New" pitchFamily="49" charset="0"/>
              </a:endParaRPr>
            </a:p>
            <a:p>
              <a:pPr algn="r">
                <a:defRPr/>
              </a:pPr>
              <a:r>
                <a:rPr lang="ru-RU" sz="4800" b="1" dirty="0">
                  <a:latin typeface="Courier New" pitchFamily="49" charset="0"/>
                  <a:cs typeface="Courier New" pitchFamily="49" charset="0"/>
                </a:rPr>
                <a:t>–10101</a:t>
              </a:r>
              <a:r>
                <a:rPr lang="ru-RU" sz="4800" b="1" baseline="-25000" dirty="0">
                  <a:latin typeface="Courier New" pitchFamily="49" charset="0"/>
                  <a:cs typeface="Courier New" pitchFamily="49" charset="0"/>
                </a:rPr>
                <a:t>2</a:t>
              </a:r>
              <a:endParaRPr lang="en-US" sz="4800" b="1" dirty="0">
                <a:latin typeface="Courier New" pitchFamily="49" charset="0"/>
                <a:cs typeface="Courier New" pitchFamily="49" charset="0"/>
              </a:endParaRPr>
            </a:p>
            <a:p>
              <a:pPr algn="r">
                <a:defRPr/>
              </a:pPr>
              <a:endParaRPr lang="ru-RU" sz="4800" dirty="0"/>
            </a:p>
          </p:txBody>
        </p:sp>
        <p:sp>
          <p:nvSpPr>
            <p:cNvPr id="23567" name="Line 18"/>
            <p:cNvSpPr>
              <a:spLocks noChangeShapeType="1"/>
            </p:cNvSpPr>
            <p:nvPr/>
          </p:nvSpPr>
          <p:spPr bwMode="auto">
            <a:xfrm>
              <a:off x="657" y="1706"/>
              <a:ext cx="1834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23559" name="Group 16"/>
          <p:cNvGrpSpPr>
            <a:grpSpLocks/>
          </p:cNvGrpSpPr>
          <p:nvPr/>
        </p:nvGrpSpPr>
        <p:grpSpPr bwMode="auto">
          <a:xfrm>
            <a:off x="5040313" y="3721100"/>
            <a:ext cx="3421062" cy="2413000"/>
            <a:chOff x="476" y="663"/>
            <a:chExt cx="2155" cy="1520"/>
          </a:xfrm>
        </p:grpSpPr>
        <p:sp>
          <p:nvSpPr>
            <p:cNvPr id="12" name="Rectangle 17"/>
            <p:cNvSpPr>
              <a:spLocks noChangeArrowheads="1"/>
            </p:cNvSpPr>
            <p:nvPr/>
          </p:nvSpPr>
          <p:spPr bwMode="auto">
            <a:xfrm>
              <a:off x="476" y="663"/>
              <a:ext cx="2155" cy="1520"/>
            </a:xfrm>
            <a:prstGeom prst="rect">
              <a:avLst/>
            </a:prstGeom>
            <a:solidFill>
              <a:srgbClr val="F8F8F8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53882" dir="2700000" algn="ctr" rotWithShape="0">
                <a:schemeClr val="tx2"/>
              </a:outerShdw>
            </a:effectLst>
          </p:spPr>
          <p:txBody>
            <a:bodyPr wrap="none" rIns="306000"/>
            <a:lstStyle/>
            <a:p>
              <a:pPr algn="r">
                <a:defRPr/>
              </a:pPr>
              <a:r>
                <a:rPr lang="ru-RU" sz="4800" b="1" dirty="0">
                  <a:latin typeface="Courier New" pitchFamily="49" charset="0"/>
                  <a:cs typeface="Courier New" pitchFamily="49" charset="0"/>
                </a:rPr>
                <a:t>111101</a:t>
              </a:r>
              <a:r>
                <a:rPr lang="ru-RU" sz="4800" b="1" baseline="-25000" dirty="0">
                  <a:latin typeface="Courier New" pitchFamily="49" charset="0"/>
                  <a:cs typeface="Courier New" pitchFamily="49" charset="0"/>
                </a:rPr>
                <a:t>2</a:t>
              </a:r>
              <a:endParaRPr lang="en-US" sz="4800" b="1" baseline="-25000" dirty="0">
                <a:latin typeface="Courier New" pitchFamily="49" charset="0"/>
                <a:cs typeface="Courier New" pitchFamily="49" charset="0"/>
              </a:endParaRPr>
            </a:p>
            <a:p>
              <a:pPr algn="r">
                <a:defRPr/>
              </a:pPr>
              <a:r>
                <a:rPr lang="ru-RU" sz="4800" b="1" dirty="0">
                  <a:latin typeface="Courier New" pitchFamily="49" charset="0"/>
                  <a:cs typeface="Courier New" pitchFamily="49" charset="0"/>
                </a:rPr>
                <a:t>–</a:t>
              </a:r>
              <a:r>
                <a:rPr lang="en-US" sz="4800" b="1" dirty="0">
                  <a:latin typeface="Courier New" pitchFamily="49" charset="0"/>
                  <a:cs typeface="Courier New" pitchFamily="49" charset="0"/>
                </a:rPr>
                <a:t> </a:t>
              </a:r>
              <a:r>
                <a:rPr lang="ru-RU" sz="4800" b="1" dirty="0">
                  <a:latin typeface="Courier New" pitchFamily="49" charset="0"/>
                  <a:cs typeface="Courier New" pitchFamily="49" charset="0"/>
                </a:rPr>
                <a:t>11111</a:t>
              </a:r>
              <a:r>
                <a:rPr lang="ru-RU" sz="4800" b="1" baseline="-25000" dirty="0">
                  <a:latin typeface="Courier New" pitchFamily="49" charset="0"/>
                  <a:cs typeface="Courier New" pitchFamily="49" charset="0"/>
                </a:rPr>
                <a:t>2</a:t>
              </a:r>
              <a:endParaRPr lang="en-US" sz="4800" b="1" dirty="0">
                <a:latin typeface="Courier New" pitchFamily="49" charset="0"/>
                <a:cs typeface="Courier New" pitchFamily="49" charset="0"/>
              </a:endParaRPr>
            </a:p>
            <a:p>
              <a:pPr algn="r">
                <a:defRPr/>
              </a:pPr>
              <a:endParaRPr lang="ru-RU" sz="4800" dirty="0"/>
            </a:p>
          </p:txBody>
        </p:sp>
        <p:sp>
          <p:nvSpPr>
            <p:cNvPr id="23565" name="Line 18"/>
            <p:cNvSpPr>
              <a:spLocks noChangeShapeType="1"/>
            </p:cNvSpPr>
            <p:nvPr/>
          </p:nvSpPr>
          <p:spPr bwMode="auto">
            <a:xfrm>
              <a:off x="657" y="1706"/>
              <a:ext cx="1834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23560" name="Group 4"/>
          <p:cNvGrpSpPr>
            <a:grpSpLocks/>
          </p:cNvGrpSpPr>
          <p:nvPr/>
        </p:nvGrpSpPr>
        <p:grpSpPr bwMode="auto">
          <a:xfrm>
            <a:off x="792163" y="3721100"/>
            <a:ext cx="3421062" cy="2413000"/>
            <a:chOff x="476" y="663"/>
            <a:chExt cx="2155" cy="1520"/>
          </a:xfrm>
        </p:grpSpPr>
        <p:sp>
          <p:nvSpPr>
            <p:cNvPr id="16" name="Rectangle 5"/>
            <p:cNvSpPr>
              <a:spLocks noChangeArrowheads="1"/>
            </p:cNvSpPr>
            <p:nvPr/>
          </p:nvSpPr>
          <p:spPr bwMode="auto">
            <a:xfrm>
              <a:off x="476" y="663"/>
              <a:ext cx="2155" cy="1520"/>
            </a:xfrm>
            <a:prstGeom prst="rect">
              <a:avLst/>
            </a:prstGeom>
            <a:solidFill>
              <a:srgbClr val="F8F8F8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53882" dir="2700000" algn="ctr" rotWithShape="0">
                <a:schemeClr val="tx2"/>
              </a:outerShdw>
            </a:effectLst>
          </p:spPr>
          <p:txBody>
            <a:bodyPr wrap="none" rIns="306000"/>
            <a:lstStyle/>
            <a:p>
              <a:pPr algn="r">
                <a:defRPr/>
              </a:pPr>
              <a:r>
                <a:rPr lang="ru-RU" sz="4800" b="1" dirty="0">
                  <a:latin typeface="Courier New" pitchFamily="49" charset="0"/>
                  <a:cs typeface="Courier New" pitchFamily="49" charset="0"/>
                </a:rPr>
                <a:t>110011</a:t>
              </a:r>
              <a:r>
                <a:rPr lang="ru-RU" sz="4800" b="1" baseline="-25000" dirty="0">
                  <a:latin typeface="Courier New" pitchFamily="49" charset="0"/>
                  <a:cs typeface="Courier New" pitchFamily="49" charset="0"/>
                </a:rPr>
                <a:t>2</a:t>
              </a:r>
              <a:endParaRPr lang="en-US" sz="4800" b="1" baseline="-25000" dirty="0">
                <a:latin typeface="Courier New" pitchFamily="49" charset="0"/>
                <a:cs typeface="Courier New" pitchFamily="49" charset="0"/>
              </a:endParaRPr>
            </a:p>
            <a:p>
              <a:pPr algn="r">
                <a:defRPr/>
              </a:pPr>
              <a:r>
                <a:rPr lang="ru-RU" sz="4800" b="1" dirty="0">
                  <a:latin typeface="Courier New" pitchFamily="49" charset="0"/>
                  <a:cs typeface="Courier New" pitchFamily="49" charset="0"/>
                </a:rPr>
                <a:t>–</a:t>
              </a:r>
              <a:r>
                <a:rPr lang="en-US" sz="4800" b="1" dirty="0">
                  <a:latin typeface="Courier New" pitchFamily="49" charset="0"/>
                  <a:cs typeface="Courier New" pitchFamily="49" charset="0"/>
                </a:rPr>
                <a:t> </a:t>
              </a:r>
              <a:r>
                <a:rPr lang="ru-RU" sz="4800" b="1" dirty="0">
                  <a:latin typeface="Courier New" pitchFamily="49" charset="0"/>
                  <a:cs typeface="Courier New" pitchFamily="49" charset="0"/>
                </a:rPr>
                <a:t>10101</a:t>
              </a:r>
              <a:r>
                <a:rPr lang="ru-RU" sz="4800" b="1" baseline="-25000" dirty="0">
                  <a:latin typeface="Courier New" pitchFamily="49" charset="0"/>
                  <a:cs typeface="Courier New" pitchFamily="49" charset="0"/>
                </a:rPr>
                <a:t>2</a:t>
              </a:r>
              <a:endParaRPr lang="en-US" sz="4800" b="1" dirty="0">
                <a:latin typeface="Courier New" pitchFamily="49" charset="0"/>
                <a:cs typeface="Courier New" pitchFamily="49" charset="0"/>
              </a:endParaRPr>
            </a:p>
            <a:p>
              <a:pPr algn="r">
                <a:defRPr/>
              </a:pPr>
              <a:endParaRPr lang="ru-RU" sz="4800" dirty="0"/>
            </a:p>
          </p:txBody>
        </p:sp>
        <p:sp>
          <p:nvSpPr>
            <p:cNvPr id="23563" name="Line 6"/>
            <p:cNvSpPr>
              <a:spLocks noChangeShapeType="1"/>
            </p:cNvSpPr>
            <p:nvPr/>
          </p:nvSpPr>
          <p:spPr bwMode="auto">
            <a:xfrm>
              <a:off x="657" y="1706"/>
              <a:ext cx="1834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8" name="Управляющая кнопка: домой 17">
            <a:hlinkClick r:id="rId3" action="ppaction://hlinksldjump" highlightClick="1"/>
          </p:cNvPr>
          <p:cNvSpPr/>
          <p:nvPr/>
        </p:nvSpPr>
        <p:spPr>
          <a:xfrm>
            <a:off x="8783638" y="6496050"/>
            <a:ext cx="360362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8F0C72-3878-41F8-87EF-83D7EAEF1D38}" type="slidenum">
              <a:rPr lang="ru-RU"/>
              <a:pPr>
                <a:defRPr/>
              </a:pPr>
              <a:t>15</a:t>
            </a:fld>
            <a:endParaRPr lang="ru-RU"/>
          </a:p>
        </p:txBody>
      </p:sp>
      <p:sp>
        <p:nvSpPr>
          <p:cNvPr id="41018" name="Rectangle 58"/>
          <p:cNvSpPr>
            <a:spLocks noChangeArrowheads="1"/>
          </p:cNvSpPr>
          <p:nvPr/>
        </p:nvSpPr>
        <p:spPr bwMode="auto">
          <a:xfrm>
            <a:off x="7092950" y="2781300"/>
            <a:ext cx="971550" cy="68262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41017" name="Rectangle 57"/>
          <p:cNvSpPr>
            <a:spLocks noChangeArrowheads="1"/>
          </p:cNvSpPr>
          <p:nvPr/>
        </p:nvSpPr>
        <p:spPr bwMode="auto">
          <a:xfrm>
            <a:off x="755650" y="4833938"/>
            <a:ext cx="2987675" cy="68262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24581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4582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>
                <a:latin typeface="Impact" pitchFamily="34" charset="0"/>
              </a:rPr>
              <a:t>Арифметические операции</a:t>
            </a:r>
          </a:p>
        </p:txBody>
      </p:sp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395288" y="1125538"/>
            <a:ext cx="1876425" cy="45720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53882" dir="2700000" algn="ctr" rotWithShape="0">
              <a:schemeClr val="tx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>
                <a:solidFill>
                  <a:schemeClr val="accent2"/>
                </a:solidFill>
              </a:rPr>
              <a:t>умножение</a:t>
            </a:r>
          </a:p>
        </p:txBody>
      </p:sp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5003800" y="1125538"/>
            <a:ext cx="1452563" cy="45720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53882" dir="2700000" algn="ctr" rotWithShape="0">
              <a:schemeClr val="tx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>
                <a:solidFill>
                  <a:schemeClr val="accent2"/>
                </a:solidFill>
              </a:rPr>
              <a:t>деление</a:t>
            </a:r>
          </a:p>
        </p:txBody>
      </p:sp>
      <p:sp>
        <p:nvSpPr>
          <p:cNvPr id="40996" name="Rectangle 36"/>
          <p:cNvSpPr>
            <a:spLocks noChangeArrowheads="1"/>
          </p:cNvSpPr>
          <p:nvPr/>
        </p:nvSpPr>
        <p:spPr bwMode="auto">
          <a:xfrm>
            <a:off x="1187450" y="2276475"/>
            <a:ext cx="2513013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/>
              <a:t>   1 0 1 0 1</a:t>
            </a:r>
            <a:r>
              <a:rPr lang="ru-RU" sz="3600" b="1" baseline="-25000"/>
              <a:t>2</a:t>
            </a:r>
          </a:p>
          <a:p>
            <a:r>
              <a:rPr lang="ru-RU" sz="3600" b="1">
                <a:sym typeface="Symbol" pitchFamily="18" charset="2"/>
              </a:rPr>
              <a:t>       1 0 1</a:t>
            </a:r>
            <a:r>
              <a:rPr lang="ru-RU" sz="3600" b="1" baseline="-25000"/>
              <a:t>2</a:t>
            </a:r>
          </a:p>
        </p:txBody>
      </p:sp>
      <p:sp>
        <p:nvSpPr>
          <p:cNvPr id="40997" name="Rectangle 37"/>
          <p:cNvSpPr>
            <a:spLocks noChangeArrowheads="1"/>
          </p:cNvSpPr>
          <p:nvPr/>
        </p:nvSpPr>
        <p:spPr bwMode="auto">
          <a:xfrm>
            <a:off x="431800" y="3500438"/>
            <a:ext cx="3275013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/>
              <a:t>         1 0 1 0 1</a:t>
            </a:r>
            <a:r>
              <a:rPr lang="ru-RU" sz="3600" b="1" baseline="-25000">
                <a:solidFill>
                  <a:srgbClr val="FF0000"/>
                </a:solidFill>
              </a:rPr>
              <a:t>2</a:t>
            </a:r>
          </a:p>
          <a:p>
            <a:r>
              <a:rPr lang="ru-RU" sz="3600" b="1">
                <a:sym typeface="Symbol" pitchFamily="18" charset="2"/>
              </a:rPr>
              <a:t>+</a:t>
            </a:r>
            <a:r>
              <a:rPr lang="ru-RU" sz="3600" b="1"/>
              <a:t> 1 0 1 0 1</a:t>
            </a:r>
            <a:r>
              <a:rPr lang="ru-RU" sz="3600" b="1" baseline="-2500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40998" name="Line 38"/>
          <p:cNvSpPr>
            <a:spLocks noChangeShapeType="1"/>
          </p:cNvSpPr>
          <p:nvPr/>
        </p:nvSpPr>
        <p:spPr bwMode="auto">
          <a:xfrm>
            <a:off x="719138" y="3500438"/>
            <a:ext cx="34226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1000" name="Rectangle 40"/>
          <p:cNvSpPr>
            <a:spLocks noChangeArrowheads="1"/>
          </p:cNvSpPr>
          <p:nvPr/>
        </p:nvSpPr>
        <p:spPr bwMode="auto">
          <a:xfrm>
            <a:off x="827088" y="4833938"/>
            <a:ext cx="28940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/>
              <a:t>1 1 0 1 0 0 1</a:t>
            </a:r>
            <a:r>
              <a:rPr lang="ru-RU" sz="3600" b="1" baseline="-2500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41001" name="Line 41"/>
          <p:cNvSpPr>
            <a:spLocks noChangeShapeType="1"/>
          </p:cNvSpPr>
          <p:nvPr/>
        </p:nvSpPr>
        <p:spPr bwMode="auto">
          <a:xfrm>
            <a:off x="539750" y="4760913"/>
            <a:ext cx="34226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1002" name="Rectangle 42"/>
          <p:cNvSpPr>
            <a:spLocks noChangeArrowheads="1"/>
          </p:cNvSpPr>
          <p:nvPr/>
        </p:nvSpPr>
        <p:spPr bwMode="auto">
          <a:xfrm>
            <a:off x="4464050" y="2097088"/>
            <a:ext cx="2513013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/>
              <a:t>   1 0 1 0 1</a:t>
            </a:r>
            <a:r>
              <a:rPr lang="ru-RU" sz="3600" b="1" baseline="-25000"/>
              <a:t>2</a:t>
            </a:r>
          </a:p>
          <a:p>
            <a:r>
              <a:rPr lang="ru-RU" sz="3600" b="1">
                <a:sym typeface="Symbol" pitchFamily="18" charset="2"/>
              </a:rPr>
              <a:t>–    1 1 1</a:t>
            </a:r>
            <a:r>
              <a:rPr lang="ru-RU" sz="3600" b="1" baseline="-25000"/>
              <a:t>2</a:t>
            </a:r>
          </a:p>
        </p:txBody>
      </p:sp>
      <p:grpSp>
        <p:nvGrpSpPr>
          <p:cNvPr id="2" name="Group 45"/>
          <p:cNvGrpSpPr>
            <a:grpSpLocks/>
          </p:cNvGrpSpPr>
          <p:nvPr/>
        </p:nvGrpSpPr>
        <p:grpSpPr bwMode="auto">
          <a:xfrm>
            <a:off x="7019925" y="2168525"/>
            <a:ext cx="1476375" cy="1116013"/>
            <a:chOff x="4422" y="1366"/>
            <a:chExt cx="930" cy="703"/>
          </a:xfrm>
        </p:grpSpPr>
        <p:sp>
          <p:nvSpPr>
            <p:cNvPr id="24602" name="Line 43"/>
            <p:cNvSpPr>
              <a:spLocks noChangeShapeType="1"/>
            </p:cNvSpPr>
            <p:nvPr/>
          </p:nvSpPr>
          <p:spPr bwMode="auto">
            <a:xfrm>
              <a:off x="4422" y="1366"/>
              <a:ext cx="0" cy="70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4603" name="Line 44"/>
            <p:cNvSpPr>
              <a:spLocks noChangeShapeType="1"/>
            </p:cNvSpPr>
            <p:nvPr/>
          </p:nvSpPr>
          <p:spPr bwMode="auto">
            <a:xfrm>
              <a:off x="4422" y="1706"/>
              <a:ext cx="93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41007" name="Rectangle 47"/>
          <p:cNvSpPr>
            <a:spLocks noChangeArrowheads="1"/>
          </p:cNvSpPr>
          <p:nvPr/>
        </p:nvSpPr>
        <p:spPr bwMode="auto">
          <a:xfrm>
            <a:off x="7056438" y="2097088"/>
            <a:ext cx="13700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>
                <a:sym typeface="Symbol" pitchFamily="18" charset="2"/>
              </a:rPr>
              <a:t>1 1</a:t>
            </a:r>
            <a:r>
              <a:rPr lang="en-US" sz="3600" b="1">
                <a:sym typeface="Symbol" pitchFamily="18" charset="2"/>
              </a:rPr>
              <a:t> 1</a:t>
            </a:r>
            <a:r>
              <a:rPr lang="en-US" sz="3600" b="1" baseline="-25000">
                <a:sym typeface="Symbol" pitchFamily="18" charset="2"/>
              </a:rPr>
              <a:t>2</a:t>
            </a:r>
            <a:endParaRPr lang="ru-RU" sz="3600" b="1" baseline="-25000">
              <a:sym typeface="Symbol" pitchFamily="18" charset="2"/>
            </a:endParaRPr>
          </a:p>
        </p:txBody>
      </p:sp>
      <p:sp>
        <p:nvSpPr>
          <p:cNvPr id="41008" name="Rectangle 48"/>
          <p:cNvSpPr>
            <a:spLocks noChangeArrowheads="1"/>
          </p:cNvSpPr>
          <p:nvPr/>
        </p:nvSpPr>
        <p:spPr bwMode="auto">
          <a:xfrm>
            <a:off x="7092950" y="2744788"/>
            <a:ext cx="438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/>
              <a:t>1</a:t>
            </a:r>
          </a:p>
        </p:txBody>
      </p:sp>
      <p:grpSp>
        <p:nvGrpSpPr>
          <p:cNvPr id="3" name="Group 59"/>
          <p:cNvGrpSpPr>
            <a:grpSpLocks/>
          </p:cNvGrpSpPr>
          <p:nvPr/>
        </p:nvGrpSpPr>
        <p:grpSpPr bwMode="auto">
          <a:xfrm>
            <a:off x="7451725" y="2744788"/>
            <a:ext cx="606425" cy="673100"/>
            <a:chOff x="4694" y="1729"/>
            <a:chExt cx="382" cy="424"/>
          </a:xfrm>
        </p:grpSpPr>
        <p:sp>
          <p:nvSpPr>
            <p:cNvPr id="24600" name="Rectangle 49"/>
            <p:cNvSpPr>
              <a:spLocks noChangeArrowheads="1"/>
            </p:cNvSpPr>
            <p:nvPr/>
          </p:nvSpPr>
          <p:spPr bwMode="auto">
            <a:xfrm>
              <a:off x="4694" y="1729"/>
              <a:ext cx="276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3600" b="1"/>
                <a:t>1</a:t>
              </a:r>
            </a:p>
          </p:txBody>
        </p:sp>
        <p:sp>
          <p:nvSpPr>
            <p:cNvPr id="24601" name="Rectangle 50"/>
            <p:cNvSpPr>
              <a:spLocks noChangeArrowheads="1"/>
            </p:cNvSpPr>
            <p:nvPr/>
          </p:nvSpPr>
          <p:spPr bwMode="auto">
            <a:xfrm>
              <a:off x="4853" y="1865"/>
              <a:ext cx="22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3600" b="1" baseline="-25000">
                  <a:solidFill>
                    <a:srgbClr val="FF0000"/>
                  </a:solidFill>
                </a:rPr>
                <a:t>2</a:t>
              </a:r>
            </a:p>
          </p:txBody>
        </p:sp>
      </p:grpSp>
      <p:sp>
        <p:nvSpPr>
          <p:cNvPr id="41011" name="Line 51"/>
          <p:cNvSpPr>
            <a:spLocks noChangeShapeType="1"/>
          </p:cNvSpPr>
          <p:nvPr/>
        </p:nvSpPr>
        <p:spPr bwMode="auto">
          <a:xfrm>
            <a:off x="4895850" y="3321050"/>
            <a:ext cx="205422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1013" name="Rectangle 53"/>
          <p:cNvSpPr>
            <a:spLocks noChangeArrowheads="1"/>
          </p:cNvSpPr>
          <p:nvPr/>
        </p:nvSpPr>
        <p:spPr bwMode="auto">
          <a:xfrm>
            <a:off x="5219700" y="3321050"/>
            <a:ext cx="1751013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b="1">
                <a:sym typeface="Symbol" pitchFamily="18" charset="2"/>
              </a:rPr>
              <a:t>   </a:t>
            </a:r>
            <a:r>
              <a:rPr lang="ru-RU" sz="3600" b="1">
                <a:sym typeface="Symbol" pitchFamily="18" charset="2"/>
              </a:rPr>
              <a:t>1 1</a:t>
            </a:r>
            <a:r>
              <a:rPr lang="en-US" sz="3600" b="1">
                <a:sym typeface="Symbol" pitchFamily="18" charset="2"/>
              </a:rPr>
              <a:t> 1</a:t>
            </a:r>
            <a:r>
              <a:rPr lang="en-US" sz="3600" b="1" baseline="-25000">
                <a:sym typeface="Symbol" pitchFamily="18" charset="2"/>
              </a:rPr>
              <a:t>2</a:t>
            </a:r>
          </a:p>
          <a:p>
            <a:r>
              <a:rPr lang="ru-RU" sz="3600" b="1">
                <a:sym typeface="Symbol" pitchFamily="18" charset="2"/>
              </a:rPr>
              <a:t>– 1 1</a:t>
            </a:r>
            <a:r>
              <a:rPr lang="en-US" sz="3600" b="1">
                <a:sym typeface="Symbol" pitchFamily="18" charset="2"/>
              </a:rPr>
              <a:t> 1</a:t>
            </a:r>
            <a:r>
              <a:rPr lang="en-US" sz="3600" b="1" baseline="-25000">
                <a:sym typeface="Symbol" pitchFamily="18" charset="2"/>
              </a:rPr>
              <a:t>2</a:t>
            </a:r>
            <a:endParaRPr lang="ru-RU" sz="3600" b="1" baseline="-25000">
              <a:sym typeface="Symbol" pitchFamily="18" charset="2"/>
            </a:endParaRPr>
          </a:p>
        </p:txBody>
      </p:sp>
      <p:sp>
        <p:nvSpPr>
          <p:cNvPr id="41014" name="Line 54"/>
          <p:cNvSpPr>
            <a:spLocks noChangeShapeType="1"/>
          </p:cNvSpPr>
          <p:nvPr/>
        </p:nvSpPr>
        <p:spPr bwMode="auto">
          <a:xfrm>
            <a:off x="5040313" y="4545013"/>
            <a:ext cx="205422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1016" name="Rectangle 56"/>
          <p:cNvSpPr>
            <a:spLocks noChangeArrowheads="1"/>
          </p:cNvSpPr>
          <p:nvPr/>
        </p:nvSpPr>
        <p:spPr bwMode="auto">
          <a:xfrm>
            <a:off x="6408738" y="4545013"/>
            <a:ext cx="438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/>
              <a:t>0</a:t>
            </a:r>
          </a:p>
        </p:txBody>
      </p:sp>
      <p:sp>
        <p:nvSpPr>
          <p:cNvPr id="27" name="Управляющая кнопка: домой 26">
            <a:hlinkClick r:id="rId3" action="ppaction://hlinksldjump" highlightClick="1"/>
          </p:cNvPr>
          <p:cNvSpPr/>
          <p:nvPr/>
        </p:nvSpPr>
        <p:spPr>
          <a:xfrm>
            <a:off x="8783638" y="6496050"/>
            <a:ext cx="360362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0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0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409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409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1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1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41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410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41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41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41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410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41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41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41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41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41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8" grpId="0" animBg="1"/>
      <p:bldP spid="41017" grpId="0" animBg="1"/>
      <p:bldP spid="40964" grpId="0" animBg="1"/>
      <p:bldP spid="40965" grpId="0" animBg="1"/>
      <p:bldP spid="40996" grpId="0"/>
      <p:bldP spid="40997" grpId="0" build="p"/>
      <p:bldP spid="40998" grpId="0" animBg="1"/>
      <p:bldP spid="41000" grpId="0"/>
      <p:bldP spid="41001" grpId="0" animBg="1"/>
      <p:bldP spid="41002" grpId="0" build="p"/>
      <p:bldP spid="41007" grpId="0"/>
      <p:bldP spid="41008" grpId="0"/>
      <p:bldP spid="41011" grpId="0" animBg="1"/>
      <p:bldP spid="41013" grpId="0" build="p"/>
      <p:bldP spid="41014" grpId="0" animBg="1"/>
      <p:bldP spid="410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B20391D-D824-444E-96CC-E396F910D918}" type="slidenum">
              <a:rPr lang="ru-RU"/>
              <a:pPr>
                <a:defRPr/>
              </a:pPr>
              <a:t>16</a:t>
            </a:fld>
            <a:endParaRPr lang="ru-RU"/>
          </a:p>
        </p:txBody>
      </p:sp>
      <p:sp>
        <p:nvSpPr>
          <p:cNvPr id="25603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5604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>
                <a:latin typeface="Impact" pitchFamily="34" charset="0"/>
              </a:rPr>
              <a:t>Плюсы и минусы двоичной системы</a:t>
            </a:r>
          </a:p>
        </p:txBody>
      </p:sp>
      <p:grpSp>
        <p:nvGrpSpPr>
          <p:cNvPr id="2" name="Group 6"/>
          <p:cNvGrpSpPr>
            <a:grpSpLocks noChangeAspect="1"/>
          </p:cNvGrpSpPr>
          <p:nvPr/>
        </p:nvGrpSpPr>
        <p:grpSpPr bwMode="auto">
          <a:xfrm>
            <a:off x="431800" y="1504950"/>
            <a:ext cx="396875" cy="396875"/>
            <a:chOff x="2816" y="2458"/>
            <a:chExt cx="1728" cy="1728"/>
          </a:xfrm>
        </p:grpSpPr>
        <p:sp>
          <p:nvSpPr>
            <p:cNvPr id="25612" name="Oval 7"/>
            <p:cNvSpPr>
              <a:spLocks noChangeAspect="1" noChangeArrowheads="1"/>
            </p:cNvSpPr>
            <p:nvPr/>
          </p:nvSpPr>
          <p:spPr bwMode="auto">
            <a:xfrm>
              <a:off x="2816" y="2458"/>
              <a:ext cx="1728" cy="1728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25613" name="Group 8"/>
            <p:cNvGrpSpPr>
              <a:grpSpLocks noChangeAspect="1"/>
            </p:cNvGrpSpPr>
            <p:nvPr/>
          </p:nvGrpSpPr>
          <p:grpSpPr bwMode="auto">
            <a:xfrm>
              <a:off x="3051" y="2667"/>
              <a:ext cx="1299" cy="1299"/>
              <a:chOff x="3051" y="2667"/>
              <a:chExt cx="1299" cy="1299"/>
            </a:xfrm>
          </p:grpSpPr>
          <p:sp>
            <p:nvSpPr>
              <p:cNvPr id="25615" name="Rectangle 9"/>
              <p:cNvSpPr>
                <a:spLocks noChangeAspect="1" noChangeArrowheads="1"/>
              </p:cNvSpPr>
              <p:nvPr/>
            </p:nvSpPr>
            <p:spPr bwMode="auto">
              <a:xfrm>
                <a:off x="3051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25616" name="Rectangle 10"/>
              <p:cNvSpPr>
                <a:spLocks noChangeAspect="1" noChangeArrowheads="1"/>
              </p:cNvSpPr>
              <p:nvPr/>
            </p:nvSpPr>
            <p:spPr bwMode="auto">
              <a:xfrm rot="-5400000">
                <a:off x="3057" y="3105"/>
                <a:ext cx="1299" cy="423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25614" name="Freeform 11"/>
            <p:cNvSpPr>
              <a:spLocks noChangeAspect="1"/>
            </p:cNvSpPr>
            <p:nvPr/>
          </p:nvSpPr>
          <p:spPr bwMode="auto">
            <a:xfrm>
              <a:off x="3048" y="2664"/>
              <a:ext cx="1302" cy="1299"/>
            </a:xfrm>
            <a:custGeom>
              <a:avLst/>
              <a:gdLst>
                <a:gd name="T0" fmla="*/ 3 w 1302"/>
                <a:gd name="T1" fmla="*/ 438 h 1299"/>
                <a:gd name="T2" fmla="*/ 444 w 1302"/>
                <a:gd name="T3" fmla="*/ 438 h 1299"/>
                <a:gd name="T4" fmla="*/ 444 w 1302"/>
                <a:gd name="T5" fmla="*/ 0 h 1299"/>
                <a:gd name="T6" fmla="*/ 870 w 1302"/>
                <a:gd name="T7" fmla="*/ 0 h 1299"/>
                <a:gd name="T8" fmla="*/ 870 w 1302"/>
                <a:gd name="T9" fmla="*/ 441 h 1299"/>
                <a:gd name="T10" fmla="*/ 1302 w 1302"/>
                <a:gd name="T11" fmla="*/ 441 h 1299"/>
                <a:gd name="T12" fmla="*/ 1302 w 1302"/>
                <a:gd name="T13" fmla="*/ 864 h 1299"/>
                <a:gd name="T14" fmla="*/ 870 w 1302"/>
                <a:gd name="T15" fmla="*/ 864 h 1299"/>
                <a:gd name="T16" fmla="*/ 870 w 1302"/>
                <a:gd name="T17" fmla="*/ 1299 h 1299"/>
                <a:gd name="T18" fmla="*/ 447 w 1302"/>
                <a:gd name="T19" fmla="*/ 1299 h 1299"/>
                <a:gd name="T20" fmla="*/ 447 w 1302"/>
                <a:gd name="T21" fmla="*/ 867 h 1299"/>
                <a:gd name="T22" fmla="*/ 0 w 1302"/>
                <a:gd name="T23" fmla="*/ 867 h 1299"/>
                <a:gd name="T24" fmla="*/ 3 w 1302"/>
                <a:gd name="T25" fmla="*/ 438 h 129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1302"/>
                <a:gd name="T40" fmla="*/ 0 h 1299"/>
                <a:gd name="T41" fmla="*/ 1302 w 1302"/>
                <a:gd name="T42" fmla="*/ 1299 h 129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1302" h="1299">
                  <a:moveTo>
                    <a:pt x="3" y="438"/>
                  </a:moveTo>
                  <a:lnTo>
                    <a:pt x="444" y="438"/>
                  </a:lnTo>
                  <a:lnTo>
                    <a:pt x="444" y="0"/>
                  </a:lnTo>
                  <a:lnTo>
                    <a:pt x="870" y="0"/>
                  </a:lnTo>
                  <a:lnTo>
                    <a:pt x="870" y="441"/>
                  </a:lnTo>
                  <a:lnTo>
                    <a:pt x="1302" y="441"/>
                  </a:lnTo>
                  <a:lnTo>
                    <a:pt x="1302" y="864"/>
                  </a:lnTo>
                  <a:lnTo>
                    <a:pt x="870" y="864"/>
                  </a:lnTo>
                  <a:lnTo>
                    <a:pt x="870" y="1299"/>
                  </a:lnTo>
                  <a:lnTo>
                    <a:pt x="447" y="1299"/>
                  </a:lnTo>
                  <a:lnTo>
                    <a:pt x="447" y="867"/>
                  </a:lnTo>
                  <a:lnTo>
                    <a:pt x="0" y="867"/>
                  </a:lnTo>
                  <a:lnTo>
                    <a:pt x="3" y="438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4" name="Group 14"/>
          <p:cNvGrpSpPr>
            <a:grpSpLocks noChangeAspect="1"/>
          </p:cNvGrpSpPr>
          <p:nvPr/>
        </p:nvGrpSpPr>
        <p:grpSpPr bwMode="auto">
          <a:xfrm>
            <a:off x="395288" y="4384675"/>
            <a:ext cx="395287" cy="395288"/>
            <a:chOff x="552" y="2523"/>
            <a:chExt cx="1728" cy="1728"/>
          </a:xfrm>
        </p:grpSpPr>
        <p:sp>
          <p:nvSpPr>
            <p:cNvPr id="25610" name="Oval 15"/>
            <p:cNvSpPr>
              <a:spLocks noChangeAspect="1" noChangeArrowheads="1"/>
            </p:cNvSpPr>
            <p:nvPr/>
          </p:nvSpPr>
          <p:spPr bwMode="auto">
            <a:xfrm>
              <a:off x="552" y="2523"/>
              <a:ext cx="1728" cy="172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5611" name="Rectangle 16"/>
            <p:cNvSpPr>
              <a:spLocks noChangeAspect="1" noChangeArrowheads="1"/>
            </p:cNvSpPr>
            <p:nvPr/>
          </p:nvSpPr>
          <p:spPr bwMode="auto">
            <a:xfrm>
              <a:off x="774" y="3183"/>
              <a:ext cx="1299" cy="42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38931" name="Rectangle 19"/>
          <p:cNvSpPr>
            <a:spLocks noChangeArrowheads="1"/>
          </p:cNvSpPr>
          <p:nvPr/>
        </p:nvSpPr>
        <p:spPr bwMode="auto">
          <a:xfrm>
            <a:off x="900113" y="1316038"/>
            <a:ext cx="7958137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71463" indent="-271463">
              <a:buFontTx/>
              <a:buChar char="•"/>
            </a:pPr>
            <a:r>
              <a:rPr lang="ru-RU" sz="2400"/>
              <a:t>нужны технические устройства только с </a:t>
            </a:r>
            <a:r>
              <a:rPr lang="ru-RU" sz="2400" b="1"/>
              <a:t>двумя устойчивыми состояниями</a:t>
            </a:r>
            <a:r>
              <a:rPr lang="ru-RU" sz="2400"/>
              <a:t> (есть ток — нет тока, намагничен — не намагничен и т.п.); </a:t>
            </a:r>
          </a:p>
          <a:p>
            <a:pPr marL="271463" indent="-271463">
              <a:buFontTx/>
              <a:buChar char="•"/>
            </a:pPr>
            <a:r>
              <a:rPr lang="ru-RU" sz="2400" b="1"/>
              <a:t>надежность</a:t>
            </a:r>
            <a:r>
              <a:rPr lang="ru-RU" sz="2400"/>
              <a:t> и помехоустойчивость двоичных кодов;</a:t>
            </a:r>
          </a:p>
          <a:p>
            <a:pPr marL="271463" indent="-271463">
              <a:buFontTx/>
              <a:buChar char="•"/>
            </a:pPr>
            <a:r>
              <a:rPr lang="ru-RU" sz="2400"/>
              <a:t>выполнение операций с двоичными числами для компьютера намного проще, чем с десятичными. </a:t>
            </a:r>
          </a:p>
        </p:txBody>
      </p:sp>
      <p:sp>
        <p:nvSpPr>
          <p:cNvPr id="38932" name="Rectangle 20"/>
          <p:cNvSpPr>
            <a:spLocks noChangeArrowheads="1"/>
          </p:cNvSpPr>
          <p:nvPr/>
        </p:nvSpPr>
        <p:spPr bwMode="auto">
          <a:xfrm>
            <a:off x="900113" y="4232275"/>
            <a:ext cx="7488237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71463" indent="-271463">
              <a:spcBef>
                <a:spcPct val="20000"/>
              </a:spcBef>
              <a:buFontTx/>
              <a:buChar char="•"/>
            </a:pPr>
            <a:r>
              <a:rPr lang="ru-RU" sz="2400"/>
              <a:t>двоичные числа имеют </a:t>
            </a:r>
            <a:r>
              <a:rPr lang="ru-RU" sz="2400" b="1"/>
              <a:t>много разрядов;</a:t>
            </a:r>
            <a:endParaRPr lang="ru-RU" sz="2400"/>
          </a:p>
          <a:p>
            <a:pPr marL="271463" indent="-271463">
              <a:spcBef>
                <a:spcPct val="20000"/>
              </a:spcBef>
              <a:buFontTx/>
              <a:buChar char="•"/>
            </a:pPr>
            <a:r>
              <a:rPr lang="ru-RU" sz="2400"/>
              <a:t>запись числа в двоичной системе </a:t>
            </a:r>
            <a:r>
              <a:rPr lang="ru-RU" sz="2400" b="1"/>
              <a:t>однородна</a:t>
            </a:r>
            <a:r>
              <a:rPr lang="ru-RU" sz="2400"/>
              <a:t>, то есть содержит только нули и единицы; поэтому человеку сложно ее воспринимать.</a:t>
            </a:r>
          </a:p>
        </p:txBody>
      </p:sp>
      <p:sp>
        <p:nvSpPr>
          <p:cNvPr id="17" name="Управляющая кнопка: домой 16">
            <a:hlinkClick r:id="rId3" action="ppaction://hlinksldjump" highlightClick="1"/>
          </p:cNvPr>
          <p:cNvSpPr/>
          <p:nvPr/>
        </p:nvSpPr>
        <p:spPr>
          <a:xfrm>
            <a:off x="8783638" y="6496050"/>
            <a:ext cx="360362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8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89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89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89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89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31" grpId="0" build="p"/>
      <p:bldP spid="38932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2B9405E-829D-4AC9-9C1E-BE142491384A}" type="slidenum">
              <a:rPr lang="ru-RU"/>
              <a:pPr>
                <a:defRPr/>
              </a:pPr>
              <a:t>17</a:t>
            </a:fld>
            <a:endParaRPr lang="ru-RU"/>
          </a:p>
        </p:txBody>
      </p:sp>
      <p:sp>
        <p:nvSpPr>
          <p:cNvPr id="26627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6628" name="Text Box 3"/>
          <p:cNvSpPr txBox="1">
            <a:spLocks noChangeArrowheads="1"/>
          </p:cNvSpPr>
          <p:nvPr/>
        </p:nvSpPr>
        <p:spPr bwMode="auto">
          <a:xfrm>
            <a:off x="6118225" y="884238"/>
            <a:ext cx="673100" cy="47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ru-RU" sz="1000">
              <a:latin typeface="Times New Roman" pitchFamily="18" charset="0"/>
            </a:endParaRPr>
          </a:p>
        </p:txBody>
      </p:sp>
      <p:sp>
        <p:nvSpPr>
          <p:cNvPr id="26629" name="Text Box 4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>
                <a:latin typeface="Impact" pitchFamily="34" charset="0"/>
              </a:rPr>
              <a:t>Таблица восьмеричных чисел</a:t>
            </a:r>
          </a:p>
        </p:txBody>
      </p:sp>
      <p:graphicFrame>
        <p:nvGraphicFramePr>
          <p:cNvPr id="46228" name="Group 148"/>
          <p:cNvGraphicFramePr>
            <a:graphicFrameLocks noGrp="1"/>
          </p:cNvGraphicFramePr>
          <p:nvPr/>
        </p:nvGraphicFramePr>
        <p:xfrm>
          <a:off x="2235200" y="982663"/>
          <a:ext cx="4710113" cy="5513387"/>
        </p:xfrm>
        <a:graphic>
          <a:graphicData uri="http://schemas.openxmlformats.org/drawingml/2006/table">
            <a:tbl>
              <a:tblPr/>
              <a:tblGrid>
                <a:gridCol w="1670670"/>
                <a:gridCol w="1672594"/>
                <a:gridCol w="1366914"/>
              </a:tblGrid>
              <a:tr h="612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</a:t>
                      </a:r>
                      <a:r>
                        <a:rPr kumimoji="0" lang="en-US" sz="2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</a:t>
                      </a:r>
                      <a:endParaRPr kumimoji="0" lang="ru-RU" sz="2800" b="1" i="0" u="none" strike="noStrike" cap="none" normalizeH="0" baseline="-25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</a:t>
                      </a:r>
                      <a:r>
                        <a:rPr kumimoji="0" lang="ru-RU" sz="2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</a:t>
                      </a:r>
                      <a:r>
                        <a:rPr kumimoji="0" lang="en-US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  <a:endParaRPr kumimoji="0" lang="ru-RU" sz="2800" b="1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12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  <a:endParaRPr kumimoji="0" lang="ru-RU" sz="2800" b="1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000</a:t>
                      </a:r>
                      <a:endParaRPr kumimoji="0" lang="ru-RU" sz="2800" b="1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10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  <a:endParaRPr kumimoji="0" lang="ru-RU" sz="2800" b="1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001</a:t>
                      </a:r>
                      <a:endParaRPr kumimoji="0" lang="ru-RU" sz="2800" b="1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42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  <a:endParaRPr kumimoji="0" lang="ru-RU" sz="2800" b="1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010</a:t>
                      </a:r>
                      <a:endParaRPr kumimoji="0" lang="ru-RU" sz="2800" b="1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2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  <a:endParaRPr kumimoji="0" lang="ru-RU" sz="2800" b="1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011</a:t>
                      </a:r>
                      <a:endParaRPr kumimoji="0" lang="ru-RU" sz="2800" b="1" i="0" u="none" strike="noStrike" cap="none" normalizeH="0" baseline="-25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2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  <a:endParaRPr kumimoji="0" lang="ru-RU" sz="2800" b="1" i="0" u="none" strike="noStrike" cap="none" normalizeH="0" baseline="-25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100</a:t>
                      </a:r>
                      <a:endParaRPr kumimoji="0" lang="ru-RU" sz="2800" b="1" i="0" u="none" strike="noStrike" cap="none" normalizeH="0" baseline="-25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2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  <a:endParaRPr kumimoji="0" lang="ru-RU" sz="2800" b="1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101</a:t>
                      </a:r>
                      <a:endParaRPr kumimoji="0" lang="ru-RU" sz="2800" b="1" i="0" u="none" strike="noStrike" cap="none" normalizeH="0" baseline="-25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2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  <a:endParaRPr kumimoji="0" lang="ru-RU" sz="2800" b="1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110</a:t>
                      </a:r>
                      <a:endParaRPr kumimoji="0" lang="ru-RU" sz="2800" b="1" i="0" u="none" strike="noStrike" cap="none" normalizeH="0" baseline="-25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2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</a:t>
                      </a:r>
                      <a:endParaRPr kumimoji="0" lang="ru-RU" sz="2800" b="1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111</a:t>
                      </a:r>
                      <a:endParaRPr kumimoji="0" lang="ru-RU" sz="2800" b="1" i="0" u="none" strike="noStrike" cap="none" normalizeH="0" baseline="-25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8783638" y="6496050"/>
            <a:ext cx="360362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2FFCB5-DDFE-4D0F-B029-55589EE720AB}" type="slidenum">
              <a:rPr lang="ru-RU"/>
              <a:pPr>
                <a:defRPr/>
              </a:pPr>
              <a:t>18</a:t>
            </a:fld>
            <a:endParaRPr lang="ru-RU"/>
          </a:p>
        </p:txBody>
      </p:sp>
      <p:sp>
        <p:nvSpPr>
          <p:cNvPr id="27651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7652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>
                <a:latin typeface="Impact" pitchFamily="34" charset="0"/>
              </a:rPr>
              <a:t>Восьмеричная система</a:t>
            </a:r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395288" y="836613"/>
            <a:ext cx="493712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lnSpc>
                <a:spcPct val="125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ru-RU" sz="2400" b="1"/>
              <a:t>Основание</a:t>
            </a:r>
            <a:r>
              <a:rPr lang="ru-RU" sz="2400"/>
              <a:t> (количество цифр): </a:t>
            </a:r>
            <a:r>
              <a:rPr lang="en-US" sz="2400" b="1"/>
              <a:t>8</a:t>
            </a:r>
            <a:endParaRPr lang="ru-RU" sz="2400" b="1"/>
          </a:p>
          <a:p>
            <a:pPr eaLnBrk="0" hangingPunct="0">
              <a:lnSpc>
                <a:spcPct val="125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ru-RU" sz="2400" b="1"/>
              <a:t>Алфавит: </a:t>
            </a:r>
            <a:r>
              <a:rPr lang="en-US" sz="2400"/>
              <a:t>0, 1</a:t>
            </a:r>
            <a:r>
              <a:rPr lang="ru-RU" sz="2400"/>
              <a:t>, 2</a:t>
            </a:r>
            <a:r>
              <a:rPr lang="en-US" sz="2400"/>
              <a:t>, 3, 4, 5, 6, 7</a:t>
            </a:r>
            <a:endParaRPr lang="ru-RU" sz="2400"/>
          </a:p>
        </p:txBody>
      </p:sp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539750" y="2060575"/>
            <a:ext cx="1163638" cy="45720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53882" dir="2700000" algn="ctr" rotWithShape="0">
              <a:schemeClr val="tx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>
                <a:solidFill>
                  <a:schemeClr val="accent2"/>
                </a:solidFill>
              </a:rPr>
              <a:t>10 </a:t>
            </a:r>
            <a:r>
              <a:rPr lang="ru-RU" sz="2400" b="1">
                <a:solidFill>
                  <a:schemeClr val="accent2"/>
                </a:solidFill>
                <a:sym typeface="Symbol" pitchFamily="18" charset="2"/>
              </a:rPr>
              <a:t> </a:t>
            </a:r>
            <a:r>
              <a:rPr lang="ru-RU" sz="2400" b="1">
                <a:solidFill>
                  <a:schemeClr val="accent2"/>
                </a:solidFill>
              </a:rPr>
              <a:t>8</a:t>
            </a:r>
          </a:p>
        </p:txBody>
      </p:sp>
      <p:sp>
        <p:nvSpPr>
          <p:cNvPr id="44038" name="Rectangle 6"/>
          <p:cNvSpPr>
            <a:spLocks noChangeArrowheads="1"/>
          </p:cNvSpPr>
          <p:nvPr/>
        </p:nvSpPr>
        <p:spPr bwMode="auto">
          <a:xfrm>
            <a:off x="611188" y="4437063"/>
            <a:ext cx="1163637" cy="45720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53882" dir="2700000" algn="ctr" rotWithShape="0">
              <a:schemeClr val="tx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>
                <a:solidFill>
                  <a:schemeClr val="accent2"/>
                </a:solidFill>
              </a:rPr>
              <a:t>8 </a:t>
            </a:r>
            <a:r>
              <a:rPr lang="ru-RU" sz="2400" b="1">
                <a:solidFill>
                  <a:schemeClr val="accent2"/>
                </a:solidFill>
                <a:sym typeface="Symbol" pitchFamily="18" charset="2"/>
              </a:rPr>
              <a:t> </a:t>
            </a:r>
            <a:r>
              <a:rPr lang="ru-RU" sz="2400" b="1">
                <a:solidFill>
                  <a:schemeClr val="accent2"/>
                </a:solidFill>
              </a:rPr>
              <a:t>10</a:t>
            </a:r>
          </a:p>
        </p:txBody>
      </p:sp>
      <p:sp>
        <p:nvSpPr>
          <p:cNvPr id="44039" name="Rectangle 7"/>
          <p:cNvSpPr>
            <a:spLocks noChangeArrowheads="1"/>
          </p:cNvSpPr>
          <p:nvPr/>
        </p:nvSpPr>
        <p:spPr bwMode="auto">
          <a:xfrm>
            <a:off x="2124075" y="2097088"/>
            <a:ext cx="6937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/>
              <a:t>100</a:t>
            </a: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2268538" y="2133600"/>
            <a:ext cx="1295400" cy="1177925"/>
            <a:chOff x="1429" y="1344"/>
            <a:chExt cx="816" cy="742"/>
          </a:xfrm>
        </p:grpSpPr>
        <p:grpSp>
          <p:nvGrpSpPr>
            <p:cNvPr id="27686" name="Group 9"/>
            <p:cNvGrpSpPr>
              <a:grpSpLocks/>
            </p:cNvGrpSpPr>
            <p:nvPr/>
          </p:nvGrpSpPr>
          <p:grpSpPr bwMode="auto">
            <a:xfrm>
              <a:off x="1791" y="1344"/>
              <a:ext cx="454" cy="499"/>
              <a:chOff x="1791" y="1344"/>
              <a:chExt cx="454" cy="499"/>
            </a:xfrm>
          </p:grpSpPr>
          <p:grpSp>
            <p:nvGrpSpPr>
              <p:cNvPr id="27691" name="Group 10"/>
              <p:cNvGrpSpPr>
                <a:grpSpLocks/>
              </p:cNvGrpSpPr>
              <p:nvPr/>
            </p:nvGrpSpPr>
            <p:grpSpPr bwMode="auto">
              <a:xfrm>
                <a:off x="1791" y="1389"/>
                <a:ext cx="454" cy="454"/>
                <a:chOff x="1791" y="1389"/>
                <a:chExt cx="454" cy="454"/>
              </a:xfrm>
            </p:grpSpPr>
            <p:sp>
              <p:nvSpPr>
                <p:cNvPr id="27693" name="Line 11"/>
                <p:cNvSpPr>
                  <a:spLocks noChangeShapeType="1"/>
                </p:cNvSpPr>
                <p:nvPr/>
              </p:nvSpPr>
              <p:spPr bwMode="auto">
                <a:xfrm>
                  <a:off x="1791" y="1389"/>
                  <a:ext cx="0" cy="454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27694" name="Line 12"/>
                <p:cNvSpPr>
                  <a:spLocks noChangeShapeType="1"/>
                </p:cNvSpPr>
                <p:nvPr/>
              </p:nvSpPr>
              <p:spPr bwMode="auto">
                <a:xfrm rot="-5400000">
                  <a:off x="2018" y="1389"/>
                  <a:ext cx="0" cy="454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27692" name="Rectangle 13"/>
              <p:cNvSpPr>
                <a:spLocks noChangeArrowheads="1"/>
              </p:cNvSpPr>
              <p:nvPr/>
            </p:nvSpPr>
            <p:spPr bwMode="auto">
              <a:xfrm>
                <a:off x="1837" y="1344"/>
                <a:ext cx="223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ru-RU" sz="2400"/>
                  <a:t>8</a:t>
                </a:r>
              </a:p>
            </p:txBody>
          </p:sp>
        </p:grpSp>
        <p:sp>
          <p:nvSpPr>
            <p:cNvPr id="27687" name="Rectangle 14"/>
            <p:cNvSpPr>
              <a:spLocks noChangeArrowheads="1"/>
            </p:cNvSpPr>
            <p:nvPr/>
          </p:nvSpPr>
          <p:spPr bwMode="auto">
            <a:xfrm>
              <a:off x="1837" y="1616"/>
              <a:ext cx="33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/>
                <a:t>12</a:t>
              </a:r>
            </a:p>
          </p:txBody>
        </p:sp>
        <p:sp>
          <p:nvSpPr>
            <p:cNvPr id="27688" name="Rectangle 15"/>
            <p:cNvSpPr>
              <a:spLocks noChangeArrowheads="1"/>
            </p:cNvSpPr>
            <p:nvPr/>
          </p:nvSpPr>
          <p:spPr bwMode="auto">
            <a:xfrm>
              <a:off x="1429" y="1525"/>
              <a:ext cx="33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/>
                <a:t>96</a:t>
              </a:r>
            </a:p>
          </p:txBody>
        </p:sp>
        <p:sp>
          <p:nvSpPr>
            <p:cNvPr id="27689" name="Line 16"/>
            <p:cNvSpPr>
              <a:spLocks noChangeShapeType="1"/>
            </p:cNvSpPr>
            <p:nvPr/>
          </p:nvSpPr>
          <p:spPr bwMode="auto">
            <a:xfrm>
              <a:off x="1474" y="1797"/>
              <a:ext cx="27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4049" name="Rectangle 17"/>
            <p:cNvSpPr>
              <a:spLocks noChangeArrowheads="1"/>
            </p:cNvSpPr>
            <p:nvPr/>
          </p:nvSpPr>
          <p:spPr bwMode="auto">
            <a:xfrm>
              <a:off x="1519" y="1842"/>
              <a:ext cx="175" cy="244"/>
            </a:xfrm>
            <a:prstGeom prst="rect">
              <a:avLst/>
            </a:prstGeom>
            <a:solidFill>
              <a:srgbClr val="FFFF99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tx2"/>
              </a:outerShdw>
            </a:effectLst>
          </p:spPr>
          <p:txBody>
            <a:bodyPr lIns="54000" tIns="10800" rIns="54000" bIns="10800">
              <a:spAutoFit/>
            </a:bodyPr>
            <a:lstStyle/>
            <a:p>
              <a:pPr>
                <a:defRPr/>
              </a:pPr>
              <a:r>
                <a:rPr lang="ru-RU" sz="2400"/>
                <a:t>4</a:t>
              </a:r>
            </a:p>
          </p:txBody>
        </p:sp>
      </p:grpSp>
      <p:grpSp>
        <p:nvGrpSpPr>
          <p:cNvPr id="5" name="Group 67"/>
          <p:cNvGrpSpPr>
            <a:grpSpLocks/>
          </p:cNvGrpSpPr>
          <p:nvPr/>
        </p:nvGrpSpPr>
        <p:grpSpPr bwMode="auto">
          <a:xfrm>
            <a:off x="2843213" y="2565400"/>
            <a:ext cx="1295400" cy="1179513"/>
            <a:chOff x="1791" y="1616"/>
            <a:chExt cx="816" cy="743"/>
          </a:xfrm>
        </p:grpSpPr>
        <p:grpSp>
          <p:nvGrpSpPr>
            <p:cNvPr id="27677" name="Group 19"/>
            <p:cNvGrpSpPr>
              <a:grpSpLocks/>
            </p:cNvGrpSpPr>
            <p:nvPr/>
          </p:nvGrpSpPr>
          <p:grpSpPr bwMode="auto">
            <a:xfrm>
              <a:off x="2153" y="1616"/>
              <a:ext cx="454" cy="499"/>
              <a:chOff x="1791" y="1344"/>
              <a:chExt cx="454" cy="499"/>
            </a:xfrm>
          </p:grpSpPr>
          <p:grpSp>
            <p:nvGrpSpPr>
              <p:cNvPr id="27682" name="Group 20"/>
              <p:cNvGrpSpPr>
                <a:grpSpLocks/>
              </p:cNvGrpSpPr>
              <p:nvPr/>
            </p:nvGrpSpPr>
            <p:grpSpPr bwMode="auto">
              <a:xfrm>
                <a:off x="1791" y="1389"/>
                <a:ext cx="454" cy="454"/>
                <a:chOff x="1791" y="1389"/>
                <a:chExt cx="454" cy="454"/>
              </a:xfrm>
            </p:grpSpPr>
            <p:sp>
              <p:nvSpPr>
                <p:cNvPr id="27684" name="Line 21"/>
                <p:cNvSpPr>
                  <a:spLocks noChangeShapeType="1"/>
                </p:cNvSpPr>
                <p:nvPr/>
              </p:nvSpPr>
              <p:spPr bwMode="auto">
                <a:xfrm>
                  <a:off x="1791" y="1389"/>
                  <a:ext cx="0" cy="454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27685" name="Line 22"/>
                <p:cNvSpPr>
                  <a:spLocks noChangeShapeType="1"/>
                </p:cNvSpPr>
                <p:nvPr/>
              </p:nvSpPr>
              <p:spPr bwMode="auto">
                <a:xfrm rot="-5400000">
                  <a:off x="2018" y="1389"/>
                  <a:ext cx="0" cy="454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27683" name="Rectangle 23"/>
              <p:cNvSpPr>
                <a:spLocks noChangeArrowheads="1"/>
              </p:cNvSpPr>
              <p:nvPr/>
            </p:nvSpPr>
            <p:spPr bwMode="auto">
              <a:xfrm>
                <a:off x="1837" y="1344"/>
                <a:ext cx="223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ru-RU" sz="2400"/>
                  <a:t>8</a:t>
                </a:r>
              </a:p>
            </p:txBody>
          </p:sp>
        </p:grpSp>
        <p:sp>
          <p:nvSpPr>
            <p:cNvPr id="27678" name="Rectangle 24"/>
            <p:cNvSpPr>
              <a:spLocks noChangeArrowheads="1"/>
            </p:cNvSpPr>
            <p:nvPr/>
          </p:nvSpPr>
          <p:spPr bwMode="auto">
            <a:xfrm>
              <a:off x="2199" y="1888"/>
              <a:ext cx="22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/>
                <a:t>1</a:t>
              </a:r>
            </a:p>
          </p:txBody>
        </p:sp>
        <p:sp>
          <p:nvSpPr>
            <p:cNvPr id="27679" name="Rectangle 25"/>
            <p:cNvSpPr>
              <a:spLocks noChangeArrowheads="1"/>
            </p:cNvSpPr>
            <p:nvPr/>
          </p:nvSpPr>
          <p:spPr bwMode="auto">
            <a:xfrm>
              <a:off x="1791" y="1797"/>
              <a:ext cx="38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/>
                <a:t>   8</a:t>
              </a:r>
            </a:p>
          </p:txBody>
        </p:sp>
        <p:sp>
          <p:nvSpPr>
            <p:cNvPr id="27680" name="Line 26"/>
            <p:cNvSpPr>
              <a:spLocks noChangeShapeType="1"/>
            </p:cNvSpPr>
            <p:nvPr/>
          </p:nvSpPr>
          <p:spPr bwMode="auto">
            <a:xfrm>
              <a:off x="1836" y="2069"/>
              <a:ext cx="27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4059" name="Rectangle 27"/>
            <p:cNvSpPr>
              <a:spLocks noChangeArrowheads="1"/>
            </p:cNvSpPr>
            <p:nvPr/>
          </p:nvSpPr>
          <p:spPr bwMode="auto">
            <a:xfrm>
              <a:off x="1950" y="2115"/>
              <a:ext cx="175" cy="244"/>
            </a:xfrm>
            <a:prstGeom prst="rect">
              <a:avLst/>
            </a:prstGeom>
            <a:solidFill>
              <a:srgbClr val="FFFF99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tx2"/>
              </a:outerShdw>
            </a:effectLst>
          </p:spPr>
          <p:txBody>
            <a:bodyPr lIns="54000" tIns="10800" rIns="54000" bIns="10800">
              <a:spAutoFit/>
            </a:bodyPr>
            <a:lstStyle/>
            <a:p>
              <a:pPr>
                <a:defRPr/>
              </a:pPr>
              <a:r>
                <a:rPr lang="ru-RU" sz="2400"/>
                <a:t>4</a:t>
              </a:r>
            </a:p>
          </p:txBody>
        </p:sp>
      </p:grpSp>
      <p:grpSp>
        <p:nvGrpSpPr>
          <p:cNvPr id="8" name="Group 48"/>
          <p:cNvGrpSpPr>
            <a:grpSpLocks/>
          </p:cNvGrpSpPr>
          <p:nvPr/>
        </p:nvGrpSpPr>
        <p:grpSpPr bwMode="auto">
          <a:xfrm>
            <a:off x="3419475" y="2997200"/>
            <a:ext cx="1295400" cy="1177925"/>
            <a:chOff x="1429" y="1344"/>
            <a:chExt cx="816" cy="742"/>
          </a:xfrm>
        </p:grpSpPr>
        <p:grpSp>
          <p:nvGrpSpPr>
            <p:cNvPr id="27668" name="Group 49"/>
            <p:cNvGrpSpPr>
              <a:grpSpLocks/>
            </p:cNvGrpSpPr>
            <p:nvPr/>
          </p:nvGrpSpPr>
          <p:grpSpPr bwMode="auto">
            <a:xfrm>
              <a:off x="1791" y="1344"/>
              <a:ext cx="454" cy="499"/>
              <a:chOff x="1791" y="1344"/>
              <a:chExt cx="454" cy="499"/>
            </a:xfrm>
          </p:grpSpPr>
          <p:grpSp>
            <p:nvGrpSpPr>
              <p:cNvPr id="27673" name="Group 50"/>
              <p:cNvGrpSpPr>
                <a:grpSpLocks/>
              </p:cNvGrpSpPr>
              <p:nvPr/>
            </p:nvGrpSpPr>
            <p:grpSpPr bwMode="auto">
              <a:xfrm>
                <a:off x="1791" y="1389"/>
                <a:ext cx="454" cy="454"/>
                <a:chOff x="1791" y="1389"/>
                <a:chExt cx="454" cy="454"/>
              </a:xfrm>
            </p:grpSpPr>
            <p:sp>
              <p:nvSpPr>
                <p:cNvPr id="27675" name="Line 51"/>
                <p:cNvSpPr>
                  <a:spLocks noChangeShapeType="1"/>
                </p:cNvSpPr>
                <p:nvPr/>
              </p:nvSpPr>
              <p:spPr bwMode="auto">
                <a:xfrm>
                  <a:off x="1791" y="1389"/>
                  <a:ext cx="0" cy="454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27676" name="Line 52"/>
                <p:cNvSpPr>
                  <a:spLocks noChangeShapeType="1"/>
                </p:cNvSpPr>
                <p:nvPr/>
              </p:nvSpPr>
              <p:spPr bwMode="auto">
                <a:xfrm rot="-5400000">
                  <a:off x="2018" y="1389"/>
                  <a:ext cx="0" cy="454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27674" name="Rectangle 53"/>
              <p:cNvSpPr>
                <a:spLocks noChangeArrowheads="1"/>
              </p:cNvSpPr>
              <p:nvPr/>
            </p:nvSpPr>
            <p:spPr bwMode="auto">
              <a:xfrm>
                <a:off x="1837" y="1344"/>
                <a:ext cx="223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ru-RU" sz="2400"/>
                  <a:t>8</a:t>
                </a:r>
              </a:p>
            </p:txBody>
          </p:sp>
        </p:grpSp>
        <p:sp>
          <p:nvSpPr>
            <p:cNvPr id="27669" name="Rectangle 54"/>
            <p:cNvSpPr>
              <a:spLocks noChangeArrowheads="1"/>
            </p:cNvSpPr>
            <p:nvPr/>
          </p:nvSpPr>
          <p:spPr bwMode="auto">
            <a:xfrm>
              <a:off x="1837" y="1616"/>
              <a:ext cx="22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/>
                <a:t>0</a:t>
              </a:r>
            </a:p>
          </p:txBody>
        </p:sp>
        <p:sp>
          <p:nvSpPr>
            <p:cNvPr id="27670" name="Rectangle 55"/>
            <p:cNvSpPr>
              <a:spLocks noChangeArrowheads="1"/>
            </p:cNvSpPr>
            <p:nvPr/>
          </p:nvSpPr>
          <p:spPr bwMode="auto">
            <a:xfrm>
              <a:off x="1429" y="1525"/>
              <a:ext cx="27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/>
                <a:t> 0</a:t>
              </a:r>
            </a:p>
          </p:txBody>
        </p:sp>
        <p:sp>
          <p:nvSpPr>
            <p:cNvPr id="27671" name="Line 56"/>
            <p:cNvSpPr>
              <a:spLocks noChangeShapeType="1"/>
            </p:cNvSpPr>
            <p:nvPr/>
          </p:nvSpPr>
          <p:spPr bwMode="auto">
            <a:xfrm>
              <a:off x="1474" y="1797"/>
              <a:ext cx="27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4089" name="Rectangle 57"/>
            <p:cNvSpPr>
              <a:spLocks noChangeArrowheads="1"/>
            </p:cNvSpPr>
            <p:nvPr/>
          </p:nvSpPr>
          <p:spPr bwMode="auto">
            <a:xfrm>
              <a:off x="1519" y="1842"/>
              <a:ext cx="175" cy="244"/>
            </a:xfrm>
            <a:prstGeom prst="rect">
              <a:avLst/>
            </a:prstGeom>
            <a:solidFill>
              <a:srgbClr val="FFFF99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tx2"/>
              </a:outerShdw>
            </a:effectLst>
          </p:spPr>
          <p:txBody>
            <a:bodyPr lIns="54000" tIns="10800" rIns="54000" bIns="10800">
              <a:spAutoFit/>
            </a:bodyPr>
            <a:lstStyle/>
            <a:p>
              <a:pPr>
                <a:defRPr/>
              </a:pPr>
              <a:r>
                <a:rPr lang="ru-RU" sz="2400"/>
                <a:t>1</a:t>
              </a:r>
            </a:p>
          </p:txBody>
        </p:sp>
      </p:grpSp>
      <p:sp>
        <p:nvSpPr>
          <p:cNvPr id="44090" name="Rectangle 58"/>
          <p:cNvSpPr>
            <a:spLocks noChangeArrowheads="1"/>
          </p:cNvSpPr>
          <p:nvPr/>
        </p:nvSpPr>
        <p:spPr bwMode="auto">
          <a:xfrm>
            <a:off x="5219700" y="2349500"/>
            <a:ext cx="26638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/>
              <a:t>100 = 144</a:t>
            </a:r>
            <a:r>
              <a:rPr lang="ru-RU" sz="3600" b="1" baseline="-25000"/>
              <a:t>8</a:t>
            </a:r>
          </a:p>
        </p:txBody>
      </p:sp>
      <p:sp>
        <p:nvSpPr>
          <p:cNvPr id="44091" name="AutoShape 59"/>
          <p:cNvSpPr>
            <a:spLocks noChangeArrowheads="1"/>
          </p:cNvSpPr>
          <p:nvPr/>
        </p:nvSpPr>
        <p:spPr bwMode="auto">
          <a:xfrm>
            <a:off x="6443663" y="3284538"/>
            <a:ext cx="1512887" cy="720725"/>
          </a:xfrm>
          <a:prstGeom prst="wedgeRoundRectCallout">
            <a:avLst>
              <a:gd name="adj1" fmla="val 15583"/>
              <a:gd name="adj2" fmla="val -94935"/>
              <a:gd name="adj3" fmla="val 16667"/>
            </a:avLst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/>
              <a:t>система счисления</a:t>
            </a:r>
          </a:p>
        </p:txBody>
      </p:sp>
      <p:sp>
        <p:nvSpPr>
          <p:cNvPr id="44092" name="Rectangle 60"/>
          <p:cNvSpPr>
            <a:spLocks noChangeArrowheads="1"/>
          </p:cNvSpPr>
          <p:nvPr/>
        </p:nvSpPr>
        <p:spPr bwMode="auto">
          <a:xfrm>
            <a:off x="827088" y="5445125"/>
            <a:ext cx="16240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/>
              <a:t>    144</a:t>
            </a:r>
            <a:r>
              <a:rPr lang="ru-RU" sz="3600" b="1" baseline="-25000"/>
              <a:t>8</a:t>
            </a:r>
          </a:p>
        </p:txBody>
      </p:sp>
      <p:sp>
        <p:nvSpPr>
          <p:cNvPr id="44093" name="Rectangle 61"/>
          <p:cNvSpPr>
            <a:spLocks noChangeArrowheads="1"/>
          </p:cNvSpPr>
          <p:nvPr/>
        </p:nvSpPr>
        <p:spPr bwMode="auto">
          <a:xfrm>
            <a:off x="1368425" y="5157788"/>
            <a:ext cx="862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/>
              <a:t>2 1 0</a:t>
            </a:r>
            <a:endParaRPr lang="ru-RU" sz="2400" baseline="-25000"/>
          </a:p>
        </p:txBody>
      </p:sp>
      <p:sp>
        <p:nvSpPr>
          <p:cNvPr id="44094" name="Rectangle 62"/>
          <p:cNvSpPr>
            <a:spLocks noChangeArrowheads="1"/>
          </p:cNvSpPr>
          <p:nvPr/>
        </p:nvSpPr>
        <p:spPr bwMode="auto">
          <a:xfrm>
            <a:off x="2339975" y="5157788"/>
            <a:ext cx="11779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chemeClr val="accent2"/>
                </a:solidFill>
              </a:rPr>
              <a:t>разряды</a:t>
            </a:r>
          </a:p>
        </p:txBody>
      </p:sp>
      <p:sp>
        <p:nvSpPr>
          <p:cNvPr id="44095" name="Rectangle 63"/>
          <p:cNvSpPr>
            <a:spLocks noChangeArrowheads="1"/>
          </p:cNvSpPr>
          <p:nvPr/>
        </p:nvSpPr>
        <p:spPr bwMode="auto">
          <a:xfrm>
            <a:off x="2484438" y="5445125"/>
            <a:ext cx="41719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/>
              <a:t>= 1</a:t>
            </a:r>
            <a:r>
              <a:rPr lang="en-US" sz="3600" b="1">
                <a:cs typeface="Arial" charset="0"/>
              </a:rPr>
              <a:t>·</a:t>
            </a:r>
            <a:r>
              <a:rPr lang="ru-RU" sz="3600" b="1">
                <a:solidFill>
                  <a:srgbClr val="FF0000"/>
                </a:solidFill>
                <a:cs typeface="Arial" charset="0"/>
              </a:rPr>
              <a:t>8</a:t>
            </a:r>
            <a:r>
              <a:rPr lang="ru-RU" sz="3600" b="1" baseline="30000">
                <a:cs typeface="Arial" charset="0"/>
              </a:rPr>
              <a:t>2 </a:t>
            </a:r>
            <a:r>
              <a:rPr lang="ru-RU" sz="3600" b="1">
                <a:cs typeface="Arial" charset="0"/>
              </a:rPr>
              <a:t>+</a:t>
            </a:r>
            <a:r>
              <a:rPr lang="ru-RU"/>
              <a:t> </a:t>
            </a:r>
            <a:r>
              <a:rPr lang="ru-RU" sz="3600" b="1">
                <a:cs typeface="Arial" charset="0"/>
              </a:rPr>
              <a:t>4</a:t>
            </a:r>
            <a:r>
              <a:rPr lang="en-US" sz="3600" b="1">
                <a:cs typeface="Arial" charset="0"/>
              </a:rPr>
              <a:t>·</a:t>
            </a:r>
            <a:r>
              <a:rPr lang="ru-RU" sz="3600" b="1">
                <a:solidFill>
                  <a:srgbClr val="FF0000"/>
                </a:solidFill>
                <a:cs typeface="Arial" charset="0"/>
              </a:rPr>
              <a:t>8</a:t>
            </a:r>
            <a:r>
              <a:rPr lang="ru-RU" sz="3600" b="1" baseline="30000">
                <a:cs typeface="Arial" charset="0"/>
              </a:rPr>
              <a:t>1</a:t>
            </a:r>
            <a:r>
              <a:rPr lang="ru-RU"/>
              <a:t> </a:t>
            </a:r>
            <a:r>
              <a:rPr lang="ru-RU" sz="3600" b="1">
                <a:cs typeface="Arial" charset="0"/>
              </a:rPr>
              <a:t>+</a:t>
            </a:r>
            <a:r>
              <a:rPr lang="ru-RU"/>
              <a:t> </a:t>
            </a:r>
            <a:r>
              <a:rPr lang="ru-RU" sz="3600" b="1">
                <a:cs typeface="Arial" charset="0"/>
              </a:rPr>
              <a:t>4</a:t>
            </a:r>
            <a:r>
              <a:rPr lang="en-US" sz="3600" b="1">
                <a:cs typeface="Arial" charset="0"/>
              </a:rPr>
              <a:t>·</a:t>
            </a:r>
            <a:r>
              <a:rPr lang="ru-RU" sz="3600" b="1">
                <a:solidFill>
                  <a:srgbClr val="FF0000"/>
                </a:solidFill>
                <a:cs typeface="Arial" charset="0"/>
              </a:rPr>
              <a:t>8</a:t>
            </a:r>
            <a:r>
              <a:rPr lang="ru-RU" sz="3600" b="1" baseline="30000">
                <a:cs typeface="Arial" charset="0"/>
              </a:rPr>
              <a:t>0</a:t>
            </a:r>
            <a:endParaRPr lang="en-US" sz="3600" b="1" baseline="30000">
              <a:cs typeface="Arial" charset="0"/>
            </a:endParaRPr>
          </a:p>
          <a:p>
            <a:r>
              <a:rPr lang="ru-RU" sz="3600" b="1">
                <a:cs typeface="Arial" charset="0"/>
              </a:rPr>
              <a:t>= 64 + 32 + 4 = 100</a:t>
            </a:r>
            <a:endParaRPr lang="en-US" sz="3600" b="1">
              <a:cs typeface="Arial" charset="0"/>
            </a:endParaRPr>
          </a:p>
        </p:txBody>
      </p:sp>
      <p:sp>
        <p:nvSpPr>
          <p:cNvPr id="44098" name="AutoShape 66"/>
          <p:cNvSpPr>
            <a:spLocks noChangeArrowheads="1"/>
          </p:cNvSpPr>
          <p:nvPr/>
        </p:nvSpPr>
        <p:spPr bwMode="auto">
          <a:xfrm rot="-3080023">
            <a:off x="2367756" y="2520157"/>
            <a:ext cx="360363" cy="2413000"/>
          </a:xfrm>
          <a:prstGeom prst="upArrow">
            <a:avLst>
              <a:gd name="adj1" fmla="val 50000"/>
              <a:gd name="adj2" fmla="val 167401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6" name="Управляющая кнопка: домой 45">
            <a:hlinkClick r:id="rId3" action="ppaction://hlinksldjump" highlightClick="1"/>
          </p:cNvPr>
          <p:cNvSpPr/>
          <p:nvPr/>
        </p:nvSpPr>
        <p:spPr>
          <a:xfrm>
            <a:off x="8783638" y="6496050"/>
            <a:ext cx="360362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44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44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44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44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44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440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440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/>
      <p:bldP spid="44037" grpId="0" animBg="1"/>
      <p:bldP spid="44038" grpId="0" animBg="1"/>
      <p:bldP spid="44039" grpId="0"/>
      <p:bldP spid="44090" grpId="0"/>
      <p:bldP spid="44091" grpId="0" animBg="1"/>
      <p:bldP spid="44092" grpId="0"/>
      <p:bldP spid="44093" grpId="0"/>
      <p:bldP spid="44094" grpId="0"/>
      <p:bldP spid="44095" grpId="0" build="p"/>
      <p:bldP spid="4409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C08B25-1237-402F-AAC8-F9BB473E005E}" type="slidenum">
              <a:rPr lang="ru-RU"/>
              <a:pPr>
                <a:defRPr/>
              </a:pPr>
              <a:t>19</a:t>
            </a:fld>
            <a:endParaRPr lang="ru-RU"/>
          </a:p>
        </p:txBody>
      </p:sp>
      <p:sp>
        <p:nvSpPr>
          <p:cNvPr id="28675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8676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>
                <a:latin typeface="Impact" pitchFamily="34" charset="0"/>
              </a:rPr>
              <a:t>Решить примеры:</a:t>
            </a:r>
          </a:p>
        </p:txBody>
      </p:sp>
      <p:sp>
        <p:nvSpPr>
          <p:cNvPr id="28677" name="Rectangle 4"/>
          <p:cNvSpPr>
            <a:spLocks noChangeArrowheads="1"/>
          </p:cNvSpPr>
          <p:nvPr/>
        </p:nvSpPr>
        <p:spPr bwMode="auto">
          <a:xfrm>
            <a:off x="660400" y="2370138"/>
            <a:ext cx="2085975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/>
              <a:t>134</a:t>
            </a:r>
            <a:r>
              <a:rPr lang="ru-RU" sz="4400" b="1" baseline="-25000"/>
              <a:t> 10 </a:t>
            </a:r>
            <a:r>
              <a:rPr lang="ru-RU" sz="4400" b="1"/>
              <a:t>=</a:t>
            </a:r>
          </a:p>
        </p:txBody>
      </p:sp>
      <p:sp>
        <p:nvSpPr>
          <p:cNvPr id="28678" name="Rectangle 8"/>
          <p:cNvSpPr>
            <a:spLocks noChangeArrowheads="1"/>
          </p:cNvSpPr>
          <p:nvPr/>
        </p:nvSpPr>
        <p:spPr bwMode="auto">
          <a:xfrm>
            <a:off x="1139825" y="1165225"/>
            <a:ext cx="166687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/>
              <a:t>75</a:t>
            </a:r>
            <a:r>
              <a:rPr lang="ru-RU" sz="4400" b="1" baseline="-25000"/>
              <a:t>10 </a:t>
            </a:r>
            <a:r>
              <a:rPr lang="ru-RU" sz="4400" b="1"/>
              <a:t>=</a:t>
            </a:r>
          </a:p>
        </p:txBody>
      </p:sp>
      <p:sp>
        <p:nvSpPr>
          <p:cNvPr id="28679" name="Rectangle 9"/>
          <p:cNvSpPr>
            <a:spLocks noChangeArrowheads="1"/>
          </p:cNvSpPr>
          <p:nvPr/>
        </p:nvSpPr>
        <p:spPr bwMode="auto">
          <a:xfrm>
            <a:off x="993775" y="4962525"/>
            <a:ext cx="175101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/>
              <a:t>134</a:t>
            </a:r>
            <a:r>
              <a:rPr lang="ru-RU" sz="4400" b="1" baseline="-25000"/>
              <a:t>8 </a:t>
            </a:r>
            <a:r>
              <a:rPr lang="ru-RU" sz="4400" b="1"/>
              <a:t>=</a:t>
            </a:r>
          </a:p>
        </p:txBody>
      </p:sp>
      <p:sp>
        <p:nvSpPr>
          <p:cNvPr id="28680" name="Rectangle 10"/>
          <p:cNvSpPr>
            <a:spLocks noChangeArrowheads="1"/>
          </p:cNvSpPr>
          <p:nvPr/>
        </p:nvSpPr>
        <p:spPr bwMode="auto">
          <a:xfrm>
            <a:off x="1285875" y="3538538"/>
            <a:ext cx="14398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/>
              <a:t>75</a:t>
            </a:r>
            <a:r>
              <a:rPr lang="ru-RU" sz="4400" b="1" baseline="-25000"/>
              <a:t>8 </a:t>
            </a:r>
            <a:r>
              <a:rPr lang="ru-RU" sz="4400" b="1"/>
              <a:t>=</a:t>
            </a:r>
          </a:p>
        </p:txBody>
      </p:sp>
      <p:sp>
        <p:nvSpPr>
          <p:cNvPr id="9" name="Управляющая кнопка: домой 8">
            <a:hlinkClick r:id="rId3" action="ppaction://hlinksldjump" highlightClick="1"/>
          </p:cNvPr>
          <p:cNvSpPr/>
          <p:nvPr/>
        </p:nvSpPr>
        <p:spPr>
          <a:xfrm>
            <a:off x="8783638" y="6496050"/>
            <a:ext cx="360362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137300-1BE6-45DF-B8A8-5C536D6D99DD}" type="slidenum">
              <a:rPr lang="ru-RU"/>
              <a:pPr>
                <a:defRPr/>
              </a:pPr>
              <a:t>20</a:t>
            </a:fld>
            <a:endParaRPr lang="ru-RU"/>
          </a:p>
        </p:txBody>
      </p:sp>
      <p:sp>
        <p:nvSpPr>
          <p:cNvPr id="29699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9700" name="Text Box 3"/>
          <p:cNvSpPr txBox="1">
            <a:spLocks noChangeArrowheads="1"/>
          </p:cNvSpPr>
          <p:nvPr/>
        </p:nvSpPr>
        <p:spPr bwMode="auto">
          <a:xfrm>
            <a:off x="409575" y="179388"/>
            <a:ext cx="8535988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>
                <a:latin typeface="Impact" pitchFamily="34" charset="0"/>
              </a:rPr>
              <a:t>Перевод из восьмеричной в двоичную и обратно</a:t>
            </a:r>
          </a:p>
        </p:txBody>
      </p:sp>
      <p:sp>
        <p:nvSpPr>
          <p:cNvPr id="27652" name="Oval 4"/>
          <p:cNvSpPr>
            <a:spLocks noChangeArrowheads="1"/>
          </p:cNvSpPr>
          <p:nvPr/>
        </p:nvSpPr>
        <p:spPr bwMode="auto">
          <a:xfrm>
            <a:off x="719138" y="1700213"/>
            <a:ext cx="576262" cy="576262"/>
          </a:xfrm>
          <a:prstGeom prst="ellipse">
            <a:avLst/>
          </a:prstGeom>
          <a:solidFill>
            <a:srgbClr val="DDDDDD"/>
          </a:solidFill>
          <a:ln w="9525">
            <a:noFill/>
            <a:round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600" b="1">
                <a:solidFill>
                  <a:schemeClr val="accent2"/>
                </a:solidFill>
              </a:rPr>
              <a:t>8</a:t>
            </a:r>
          </a:p>
        </p:txBody>
      </p:sp>
      <p:sp>
        <p:nvSpPr>
          <p:cNvPr id="27653" name="Oval 5"/>
          <p:cNvSpPr>
            <a:spLocks noChangeArrowheads="1"/>
          </p:cNvSpPr>
          <p:nvPr/>
        </p:nvSpPr>
        <p:spPr bwMode="auto">
          <a:xfrm>
            <a:off x="2698750" y="944563"/>
            <a:ext cx="649288" cy="649287"/>
          </a:xfrm>
          <a:prstGeom prst="ellipse">
            <a:avLst/>
          </a:prstGeom>
          <a:solidFill>
            <a:srgbClr val="DDDDDD"/>
          </a:solidFill>
          <a:ln w="9525">
            <a:noFill/>
            <a:round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600" b="1">
                <a:solidFill>
                  <a:schemeClr val="accent2"/>
                </a:solidFill>
              </a:rPr>
              <a:t>10</a:t>
            </a:r>
          </a:p>
        </p:txBody>
      </p:sp>
      <p:sp>
        <p:nvSpPr>
          <p:cNvPr id="27654" name="Oval 6"/>
          <p:cNvSpPr>
            <a:spLocks noChangeArrowheads="1"/>
          </p:cNvSpPr>
          <p:nvPr/>
        </p:nvSpPr>
        <p:spPr bwMode="auto">
          <a:xfrm>
            <a:off x="4751388" y="1700213"/>
            <a:ext cx="576262" cy="576262"/>
          </a:xfrm>
          <a:prstGeom prst="ellipse">
            <a:avLst/>
          </a:prstGeom>
          <a:solidFill>
            <a:srgbClr val="DDDDDD"/>
          </a:solidFill>
          <a:ln w="9525">
            <a:noFill/>
            <a:round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600" b="1">
                <a:solidFill>
                  <a:schemeClr val="accent2"/>
                </a:solidFill>
              </a:rPr>
              <a:t>2</a:t>
            </a:r>
          </a:p>
        </p:txBody>
      </p:sp>
      <p:sp>
        <p:nvSpPr>
          <p:cNvPr id="27655" name="AutoShape 7"/>
          <p:cNvSpPr>
            <a:spLocks noChangeArrowheads="1"/>
          </p:cNvSpPr>
          <p:nvPr/>
        </p:nvSpPr>
        <p:spPr bwMode="auto">
          <a:xfrm rot="4414604">
            <a:off x="1816893" y="891382"/>
            <a:ext cx="360363" cy="1403350"/>
          </a:xfrm>
          <a:prstGeom prst="upArrow">
            <a:avLst>
              <a:gd name="adj1" fmla="val 50000"/>
              <a:gd name="adj2" fmla="val 97357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7656" name="AutoShape 8"/>
          <p:cNvSpPr>
            <a:spLocks noChangeArrowheads="1"/>
          </p:cNvSpPr>
          <p:nvPr/>
        </p:nvSpPr>
        <p:spPr bwMode="auto">
          <a:xfrm rot="17185396" flipV="1">
            <a:off x="3906043" y="891382"/>
            <a:ext cx="360363" cy="1403350"/>
          </a:xfrm>
          <a:prstGeom prst="upArrow">
            <a:avLst>
              <a:gd name="adj1" fmla="val 50000"/>
              <a:gd name="adj2" fmla="val 97357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7657" name="AutoShape 9"/>
          <p:cNvSpPr>
            <a:spLocks noChangeArrowheads="1"/>
          </p:cNvSpPr>
          <p:nvPr/>
        </p:nvSpPr>
        <p:spPr bwMode="auto">
          <a:xfrm rot="5400000">
            <a:off x="2878932" y="332581"/>
            <a:ext cx="360362" cy="3311525"/>
          </a:xfrm>
          <a:prstGeom prst="upArrow">
            <a:avLst>
              <a:gd name="adj1" fmla="val 50000"/>
              <a:gd name="adj2" fmla="val 229736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7658" name="AutoShape 10"/>
          <p:cNvSpPr>
            <a:spLocks noChangeArrowheads="1"/>
          </p:cNvSpPr>
          <p:nvPr/>
        </p:nvSpPr>
        <p:spPr bwMode="auto">
          <a:xfrm>
            <a:off x="5616575" y="944563"/>
            <a:ext cx="1800225" cy="720725"/>
          </a:xfrm>
          <a:prstGeom prst="wedgeRoundRectCallout">
            <a:avLst>
              <a:gd name="adj1" fmla="val -124426"/>
              <a:gd name="adj2" fmla="val 11894"/>
              <a:gd name="adj3" fmla="val 16667"/>
            </a:avLst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 marL="176213" indent="-176213">
              <a:buFontTx/>
              <a:buChar char="•"/>
              <a:defRPr/>
            </a:pPr>
            <a:r>
              <a:rPr lang="ru-RU" b="1"/>
              <a:t>трудоемко</a:t>
            </a:r>
          </a:p>
          <a:p>
            <a:pPr marL="176213" indent="-176213">
              <a:buFontTx/>
              <a:buChar char="•"/>
              <a:defRPr/>
            </a:pPr>
            <a:r>
              <a:rPr lang="ru-RU" b="1"/>
              <a:t>2 действия</a:t>
            </a:r>
          </a:p>
        </p:txBody>
      </p:sp>
      <p:sp>
        <p:nvSpPr>
          <p:cNvPr id="27660" name="Rectangle 12"/>
          <p:cNvSpPr>
            <a:spLocks noChangeArrowheads="1"/>
          </p:cNvSpPr>
          <p:nvPr/>
        </p:nvSpPr>
        <p:spPr bwMode="auto">
          <a:xfrm>
            <a:off x="2339975" y="2349500"/>
            <a:ext cx="1382713" cy="64135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600" b="1"/>
              <a:t>8 = 2</a:t>
            </a:r>
            <a:r>
              <a:rPr lang="ru-RU" sz="3600" b="1" baseline="30000"/>
              <a:t>3</a:t>
            </a:r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576263" y="3249613"/>
            <a:ext cx="7416800" cy="954087"/>
            <a:chOff x="317" y="3022"/>
            <a:chExt cx="4672" cy="601"/>
          </a:xfrm>
        </p:grpSpPr>
        <p:sp>
          <p:nvSpPr>
            <p:cNvPr id="29721" name="Text Box 14"/>
            <p:cNvSpPr txBox="1">
              <a:spLocks noChangeArrowheads="1"/>
            </p:cNvSpPr>
            <p:nvPr/>
          </p:nvSpPr>
          <p:spPr bwMode="auto">
            <a:xfrm>
              <a:off x="611" y="3089"/>
              <a:ext cx="4378" cy="534"/>
            </a:xfrm>
            <a:prstGeom prst="rect">
              <a:avLst/>
            </a:prstGeom>
            <a:solidFill>
              <a:srgbClr val="D1D1FF"/>
            </a:solidFill>
            <a:ln w="25400">
              <a:solidFill>
                <a:srgbClr val="00008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ru-RU" sz="2400" b="1"/>
                <a:t>  Каждая восьмеричная цифра может быть </a:t>
              </a:r>
              <a:br>
                <a:rPr lang="ru-RU" sz="2400" b="1"/>
              </a:br>
              <a:r>
                <a:rPr lang="ru-RU" sz="2400" b="1"/>
                <a:t>  записана как три двоичных (</a:t>
              </a:r>
              <a:r>
                <a:rPr lang="ru-RU" sz="2400" b="1" i="1">
                  <a:solidFill>
                    <a:schemeClr val="accent2"/>
                  </a:solidFill>
                </a:rPr>
                <a:t>триада</a:t>
              </a:r>
              <a:r>
                <a:rPr lang="ru-RU" sz="2400" b="1"/>
                <a:t>)!</a:t>
              </a:r>
            </a:p>
          </p:txBody>
        </p:sp>
        <p:sp>
          <p:nvSpPr>
            <p:cNvPr id="29722" name="Oval 15"/>
            <p:cNvSpPr>
              <a:spLocks noChangeArrowheads="1"/>
            </p:cNvSpPr>
            <p:nvPr/>
          </p:nvSpPr>
          <p:spPr bwMode="auto">
            <a:xfrm>
              <a:off x="317" y="3022"/>
              <a:ext cx="409" cy="418"/>
            </a:xfrm>
            <a:prstGeom prst="ellipse">
              <a:avLst/>
            </a:prstGeom>
            <a:solidFill>
              <a:srgbClr val="00008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lang="en-US" sz="4400" b="1">
                  <a:solidFill>
                    <a:schemeClr val="bg1"/>
                  </a:solidFill>
                  <a:latin typeface="Arial Black" pitchFamily="34" charset="0"/>
                </a:rPr>
                <a:t>!</a:t>
              </a:r>
              <a:endParaRPr lang="ru-RU" sz="4400" b="1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sp>
        <p:nvSpPr>
          <p:cNvPr id="27666" name="Rectangle 18"/>
          <p:cNvSpPr>
            <a:spLocks noChangeArrowheads="1"/>
          </p:cNvSpPr>
          <p:nvPr/>
        </p:nvSpPr>
        <p:spPr bwMode="auto">
          <a:xfrm>
            <a:off x="792163" y="4724400"/>
            <a:ext cx="1847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/>
              <a:t> 1725</a:t>
            </a:r>
            <a:r>
              <a:rPr lang="ru-RU" sz="3600" b="1" baseline="-25000"/>
              <a:t>8 </a:t>
            </a:r>
            <a:r>
              <a:rPr lang="ru-RU" sz="3600" b="1"/>
              <a:t>=</a:t>
            </a:r>
          </a:p>
        </p:txBody>
      </p:sp>
      <p:sp>
        <p:nvSpPr>
          <p:cNvPr id="27667" name="Rectangle 19"/>
          <p:cNvSpPr>
            <a:spLocks noChangeArrowheads="1"/>
          </p:cNvSpPr>
          <p:nvPr/>
        </p:nvSpPr>
        <p:spPr bwMode="auto">
          <a:xfrm>
            <a:off x="2951163" y="5445125"/>
            <a:ext cx="40687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>
                <a:solidFill>
                  <a:schemeClr val="accent2"/>
                </a:solidFill>
              </a:rPr>
              <a:t>1      7      2      5</a:t>
            </a:r>
            <a:endParaRPr lang="ru-RU" sz="3600" b="1" baseline="-25000">
              <a:solidFill>
                <a:schemeClr val="accent2"/>
              </a:solidFill>
            </a:endParaRPr>
          </a:p>
        </p:txBody>
      </p:sp>
      <p:sp>
        <p:nvSpPr>
          <p:cNvPr id="27668" name="Rectangle 20"/>
          <p:cNvSpPr>
            <a:spLocks noChangeArrowheads="1"/>
          </p:cNvSpPr>
          <p:nvPr/>
        </p:nvSpPr>
        <p:spPr bwMode="auto">
          <a:xfrm>
            <a:off x="2627313" y="4760913"/>
            <a:ext cx="9715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>
            <a:spAutoFit/>
          </a:bodyPr>
          <a:lstStyle/>
          <a:p>
            <a:r>
              <a:rPr lang="ru-RU" sz="3600" b="1"/>
              <a:t> </a:t>
            </a:r>
            <a:r>
              <a:rPr lang="ru-RU" sz="3600" b="1">
                <a:solidFill>
                  <a:srgbClr val="FF0000"/>
                </a:solidFill>
              </a:rPr>
              <a:t>00</a:t>
            </a:r>
            <a:r>
              <a:rPr lang="ru-RU" sz="3600" b="1"/>
              <a:t>1</a:t>
            </a:r>
            <a:endParaRPr lang="ru-RU" sz="3600" b="1" baseline="-25000"/>
          </a:p>
        </p:txBody>
      </p:sp>
      <p:sp>
        <p:nvSpPr>
          <p:cNvPr id="27669" name="Rectangle 21"/>
          <p:cNvSpPr>
            <a:spLocks noChangeArrowheads="1"/>
          </p:cNvSpPr>
          <p:nvPr/>
        </p:nvSpPr>
        <p:spPr bwMode="auto">
          <a:xfrm>
            <a:off x="3671888" y="4760913"/>
            <a:ext cx="9715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>
            <a:spAutoFit/>
          </a:bodyPr>
          <a:lstStyle/>
          <a:p>
            <a:r>
              <a:rPr lang="ru-RU" sz="3600" b="1"/>
              <a:t> 111</a:t>
            </a:r>
            <a:endParaRPr lang="ru-RU" sz="3600" b="1" baseline="-25000"/>
          </a:p>
        </p:txBody>
      </p:sp>
      <p:sp>
        <p:nvSpPr>
          <p:cNvPr id="27670" name="Rectangle 22"/>
          <p:cNvSpPr>
            <a:spLocks noChangeArrowheads="1"/>
          </p:cNvSpPr>
          <p:nvPr/>
        </p:nvSpPr>
        <p:spPr bwMode="auto">
          <a:xfrm>
            <a:off x="4643438" y="4760913"/>
            <a:ext cx="9715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>
            <a:spAutoFit/>
          </a:bodyPr>
          <a:lstStyle/>
          <a:p>
            <a:r>
              <a:rPr lang="ru-RU" sz="3600" b="1"/>
              <a:t> 010</a:t>
            </a:r>
            <a:endParaRPr lang="ru-RU" sz="3600" b="1" baseline="-25000"/>
          </a:p>
        </p:txBody>
      </p:sp>
      <p:sp>
        <p:nvSpPr>
          <p:cNvPr id="27671" name="Rectangle 23"/>
          <p:cNvSpPr>
            <a:spLocks noChangeArrowheads="1"/>
          </p:cNvSpPr>
          <p:nvPr/>
        </p:nvSpPr>
        <p:spPr bwMode="auto">
          <a:xfrm>
            <a:off x="5688013" y="4760913"/>
            <a:ext cx="11525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>
            <a:spAutoFit/>
          </a:bodyPr>
          <a:lstStyle/>
          <a:p>
            <a:r>
              <a:rPr lang="ru-RU" sz="3600" b="1"/>
              <a:t> 101</a:t>
            </a:r>
            <a:r>
              <a:rPr lang="ru-RU" sz="3600" b="1" baseline="-25000"/>
              <a:t>2</a:t>
            </a:r>
          </a:p>
        </p:txBody>
      </p:sp>
      <p:sp>
        <p:nvSpPr>
          <p:cNvPr id="27673" name="Rectangle 25"/>
          <p:cNvSpPr>
            <a:spLocks noChangeArrowheads="1"/>
          </p:cNvSpPr>
          <p:nvPr/>
        </p:nvSpPr>
        <p:spPr bwMode="auto">
          <a:xfrm rot="-5400000">
            <a:off x="2924176" y="4968875"/>
            <a:ext cx="2286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sz="5400">
                <a:solidFill>
                  <a:schemeClr val="accent2"/>
                </a:solidFill>
              </a:rPr>
              <a:t>{</a:t>
            </a:r>
            <a:endParaRPr lang="ru-RU" sz="5400">
              <a:solidFill>
                <a:schemeClr val="accent2"/>
              </a:solidFill>
            </a:endParaRPr>
          </a:p>
        </p:txBody>
      </p:sp>
      <p:sp>
        <p:nvSpPr>
          <p:cNvPr id="27674" name="Rectangle 26"/>
          <p:cNvSpPr>
            <a:spLocks noChangeArrowheads="1"/>
          </p:cNvSpPr>
          <p:nvPr/>
        </p:nvSpPr>
        <p:spPr bwMode="auto">
          <a:xfrm rot="-5400000">
            <a:off x="4005263" y="4932362"/>
            <a:ext cx="2286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sz="5400">
                <a:solidFill>
                  <a:schemeClr val="accent2"/>
                </a:solidFill>
              </a:rPr>
              <a:t>{</a:t>
            </a:r>
            <a:endParaRPr lang="ru-RU" sz="5400">
              <a:solidFill>
                <a:schemeClr val="accent2"/>
              </a:solidFill>
            </a:endParaRPr>
          </a:p>
        </p:txBody>
      </p:sp>
      <p:sp>
        <p:nvSpPr>
          <p:cNvPr id="27675" name="Rectangle 27"/>
          <p:cNvSpPr>
            <a:spLocks noChangeArrowheads="1"/>
          </p:cNvSpPr>
          <p:nvPr/>
        </p:nvSpPr>
        <p:spPr bwMode="auto">
          <a:xfrm rot="-5400000">
            <a:off x="4976813" y="4932362"/>
            <a:ext cx="2286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sz="5400">
                <a:solidFill>
                  <a:schemeClr val="accent2"/>
                </a:solidFill>
              </a:rPr>
              <a:t>{</a:t>
            </a:r>
            <a:endParaRPr lang="ru-RU" sz="5400">
              <a:solidFill>
                <a:schemeClr val="accent2"/>
              </a:solidFill>
            </a:endParaRPr>
          </a:p>
        </p:txBody>
      </p:sp>
      <p:sp>
        <p:nvSpPr>
          <p:cNvPr id="27678" name="Rectangle 30"/>
          <p:cNvSpPr>
            <a:spLocks noChangeArrowheads="1"/>
          </p:cNvSpPr>
          <p:nvPr/>
        </p:nvSpPr>
        <p:spPr bwMode="auto">
          <a:xfrm rot="-5400000">
            <a:off x="6056313" y="4932362"/>
            <a:ext cx="2286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sz="5400">
                <a:solidFill>
                  <a:schemeClr val="accent2"/>
                </a:solidFill>
              </a:rPr>
              <a:t>{</a:t>
            </a:r>
            <a:endParaRPr lang="ru-RU" sz="5400">
              <a:solidFill>
                <a:schemeClr val="accent2"/>
              </a:solidFill>
            </a:endParaRPr>
          </a:p>
        </p:txBody>
      </p:sp>
      <p:sp>
        <p:nvSpPr>
          <p:cNvPr id="26" name="Управляющая кнопка: домой 25">
            <a:hlinkClick r:id="rId3" action="ppaction://hlinksldjump" highlightClick="1"/>
          </p:cNvPr>
          <p:cNvSpPr/>
          <p:nvPr/>
        </p:nvSpPr>
        <p:spPr>
          <a:xfrm>
            <a:off x="8783638" y="6496050"/>
            <a:ext cx="360362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27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7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27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27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27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27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27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27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27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 animBg="1"/>
      <p:bldP spid="27653" grpId="0" animBg="1"/>
      <p:bldP spid="27654" grpId="0" animBg="1"/>
      <p:bldP spid="27655" grpId="0" animBg="1"/>
      <p:bldP spid="27656" grpId="0" animBg="1"/>
      <p:bldP spid="27657" grpId="0" animBg="1"/>
      <p:bldP spid="27658" grpId="0" animBg="1"/>
      <p:bldP spid="27660" grpId="0" animBg="1"/>
      <p:bldP spid="27666" grpId="0"/>
      <p:bldP spid="27667" grpId="0"/>
      <p:bldP spid="27668" grpId="0"/>
      <p:bldP spid="27669" grpId="0"/>
      <p:bldP spid="27670" grpId="0"/>
      <p:bldP spid="27671" grpId="0"/>
      <p:bldP spid="27673" grpId="0"/>
      <p:bldP spid="27674" grpId="0"/>
      <p:bldP spid="27675" grpId="0"/>
      <p:bldP spid="2767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E8C22C-0727-4360-B3FB-14EC272F2285}" type="slidenum">
              <a:rPr lang="ru-RU"/>
              <a:pPr>
                <a:defRPr/>
              </a:pPr>
              <a:t>21</a:t>
            </a:fld>
            <a:endParaRPr lang="ru-RU"/>
          </a:p>
        </p:txBody>
      </p:sp>
      <p:sp>
        <p:nvSpPr>
          <p:cNvPr id="30723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0724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>
                <a:latin typeface="Impact" pitchFamily="34" charset="0"/>
              </a:rPr>
              <a:t>Решить примеры:</a:t>
            </a:r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1030288" y="1201738"/>
            <a:ext cx="206216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/>
              <a:t>3467</a:t>
            </a:r>
            <a:r>
              <a:rPr lang="ru-RU" sz="4400" b="1" baseline="-25000"/>
              <a:t>8 </a:t>
            </a:r>
            <a:r>
              <a:rPr lang="ru-RU" sz="4400" b="1"/>
              <a:t>=</a:t>
            </a:r>
          </a:p>
        </p:txBody>
      </p:sp>
      <p:sp>
        <p:nvSpPr>
          <p:cNvPr id="30726" name="Rectangle 6"/>
          <p:cNvSpPr>
            <a:spLocks noChangeArrowheads="1"/>
          </p:cNvSpPr>
          <p:nvPr/>
        </p:nvSpPr>
        <p:spPr bwMode="auto">
          <a:xfrm>
            <a:off x="993775" y="2443163"/>
            <a:ext cx="2085975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/>
              <a:t>2146</a:t>
            </a:r>
            <a:r>
              <a:rPr lang="ru-RU" sz="4400" b="1" baseline="-25000"/>
              <a:t>8 </a:t>
            </a:r>
            <a:r>
              <a:rPr lang="ru-RU" sz="4400" b="1"/>
              <a:t>=</a:t>
            </a:r>
          </a:p>
        </p:txBody>
      </p:sp>
      <p:sp>
        <p:nvSpPr>
          <p:cNvPr id="30727" name="Rectangle 7"/>
          <p:cNvSpPr>
            <a:spLocks noChangeArrowheads="1"/>
          </p:cNvSpPr>
          <p:nvPr/>
        </p:nvSpPr>
        <p:spPr bwMode="auto">
          <a:xfrm>
            <a:off x="993775" y="3794125"/>
            <a:ext cx="20621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/>
              <a:t>7352</a:t>
            </a:r>
            <a:r>
              <a:rPr lang="ru-RU" sz="4400" b="1" baseline="-25000"/>
              <a:t>8 </a:t>
            </a:r>
            <a:r>
              <a:rPr lang="ru-RU" sz="4400" b="1"/>
              <a:t>=</a:t>
            </a:r>
          </a:p>
        </p:txBody>
      </p:sp>
      <p:sp>
        <p:nvSpPr>
          <p:cNvPr id="30728" name="Rectangle 8"/>
          <p:cNvSpPr>
            <a:spLocks noChangeArrowheads="1"/>
          </p:cNvSpPr>
          <p:nvPr/>
        </p:nvSpPr>
        <p:spPr bwMode="auto">
          <a:xfrm>
            <a:off x="1066800" y="5108575"/>
            <a:ext cx="20621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/>
              <a:t>1231</a:t>
            </a:r>
            <a:r>
              <a:rPr lang="ru-RU" sz="4400" b="1" baseline="-25000"/>
              <a:t>8 </a:t>
            </a:r>
            <a:r>
              <a:rPr lang="ru-RU" sz="4400" b="1"/>
              <a:t>=</a:t>
            </a:r>
          </a:p>
        </p:txBody>
      </p:sp>
      <p:sp>
        <p:nvSpPr>
          <p:cNvPr id="9" name="Управляющая кнопка: домой 8">
            <a:hlinkClick r:id="rId3" action="ppaction://hlinksldjump" highlightClick="1"/>
          </p:cNvPr>
          <p:cNvSpPr/>
          <p:nvPr/>
        </p:nvSpPr>
        <p:spPr>
          <a:xfrm>
            <a:off x="8783638" y="6496050"/>
            <a:ext cx="360362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2BC4E0-339E-4C15-A363-4238F08DA2C2}" type="slidenum">
              <a:rPr lang="ru-RU"/>
              <a:pPr>
                <a:defRPr/>
              </a:pPr>
              <a:t>22</a:t>
            </a:fld>
            <a:endParaRPr lang="ru-RU"/>
          </a:p>
        </p:txBody>
      </p:sp>
      <p:sp>
        <p:nvSpPr>
          <p:cNvPr id="31747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1748" name="Text Box 3"/>
          <p:cNvSpPr txBox="1">
            <a:spLocks noChangeArrowheads="1"/>
          </p:cNvSpPr>
          <p:nvPr/>
        </p:nvSpPr>
        <p:spPr bwMode="auto">
          <a:xfrm>
            <a:off x="352425" y="188913"/>
            <a:ext cx="8345488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>
                <a:latin typeface="Impact" pitchFamily="34" charset="0"/>
              </a:rPr>
              <a:t>Перевод из двоичной системы в восьмеричную</a:t>
            </a:r>
          </a:p>
        </p:txBody>
      </p:sp>
      <p:sp>
        <p:nvSpPr>
          <p:cNvPr id="124932" name="Rectangle 4"/>
          <p:cNvSpPr>
            <a:spLocks noChangeArrowheads="1"/>
          </p:cNvSpPr>
          <p:nvPr/>
        </p:nvSpPr>
        <p:spPr bwMode="auto">
          <a:xfrm>
            <a:off x="2519363" y="981075"/>
            <a:ext cx="36560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/>
              <a:t>1001011101111</a:t>
            </a:r>
            <a:r>
              <a:rPr lang="ru-RU" sz="3600" b="1" baseline="-25000"/>
              <a:t>2</a:t>
            </a:r>
          </a:p>
        </p:txBody>
      </p:sp>
      <p:sp>
        <p:nvSpPr>
          <p:cNvPr id="124933" name="Rectangle 5"/>
          <p:cNvSpPr>
            <a:spLocks noChangeArrowheads="1"/>
          </p:cNvSpPr>
          <p:nvPr/>
        </p:nvSpPr>
        <p:spPr bwMode="auto">
          <a:xfrm>
            <a:off x="468313" y="1700213"/>
            <a:ext cx="78914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>
                <a:solidFill>
                  <a:schemeClr val="accent2"/>
                </a:solidFill>
              </a:rPr>
              <a:t>Шаг 1</a:t>
            </a:r>
            <a:r>
              <a:rPr lang="ru-RU" sz="2800" b="1"/>
              <a:t>. Разбить на триады, начиная справа:</a:t>
            </a:r>
          </a:p>
        </p:txBody>
      </p:sp>
      <p:sp>
        <p:nvSpPr>
          <p:cNvPr id="124934" name="Rectangle 6"/>
          <p:cNvSpPr>
            <a:spLocks noChangeArrowheads="1"/>
          </p:cNvSpPr>
          <p:nvPr/>
        </p:nvSpPr>
        <p:spPr bwMode="auto">
          <a:xfrm>
            <a:off x="1979613" y="2384425"/>
            <a:ext cx="46720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00</a:t>
            </a:r>
            <a:r>
              <a:rPr lang="ru-RU" sz="36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</a:t>
            </a:r>
            <a:r>
              <a:rPr lang="ru-RU" sz="3600" b="1">
                <a:effectLst>
                  <a:outerShdw blurRad="38100" dist="38100" dir="2700000" algn="tl">
                    <a:srgbClr val="C0C0C0"/>
                  </a:outerShdw>
                </a:effectLst>
              </a:rPr>
              <a:t> 001 </a:t>
            </a:r>
            <a:r>
              <a:rPr lang="ru-RU" sz="36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011</a:t>
            </a:r>
            <a:r>
              <a:rPr lang="ru-RU" sz="3600" b="1">
                <a:effectLst>
                  <a:outerShdw blurRad="38100" dist="38100" dir="2700000" algn="tl">
                    <a:srgbClr val="C0C0C0"/>
                  </a:outerShdw>
                </a:effectLst>
              </a:rPr>
              <a:t> 101 </a:t>
            </a:r>
            <a:r>
              <a:rPr lang="ru-RU" sz="36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111</a:t>
            </a:r>
            <a:r>
              <a:rPr lang="ru-RU" sz="3600" b="1" baseline="-25000"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</a:p>
        </p:txBody>
      </p:sp>
      <p:sp>
        <p:nvSpPr>
          <p:cNvPr id="124935" name="Rectangle 7"/>
          <p:cNvSpPr>
            <a:spLocks noChangeArrowheads="1"/>
          </p:cNvSpPr>
          <p:nvPr/>
        </p:nvSpPr>
        <p:spPr bwMode="auto">
          <a:xfrm>
            <a:off x="503238" y="3140075"/>
            <a:ext cx="70961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>
                <a:solidFill>
                  <a:schemeClr val="accent2"/>
                </a:solidFill>
              </a:rPr>
              <a:t>Шаг 2</a:t>
            </a:r>
            <a:r>
              <a:rPr lang="ru-RU" sz="2800" b="1"/>
              <a:t>. Каждую триаду записать одной </a:t>
            </a:r>
            <a:br>
              <a:rPr lang="ru-RU" sz="2800" b="1"/>
            </a:br>
            <a:r>
              <a:rPr lang="ru-RU" sz="2800" b="1"/>
              <a:t>            восьмеричной цифрой:</a:t>
            </a:r>
          </a:p>
        </p:txBody>
      </p:sp>
      <p:sp>
        <p:nvSpPr>
          <p:cNvPr id="124937" name="Rectangle 9"/>
          <p:cNvSpPr>
            <a:spLocks noChangeArrowheads="1"/>
          </p:cNvSpPr>
          <p:nvPr/>
        </p:nvSpPr>
        <p:spPr bwMode="auto">
          <a:xfrm>
            <a:off x="2195513" y="4760913"/>
            <a:ext cx="438150" cy="64135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600" b="1"/>
              <a:t>1</a:t>
            </a:r>
          </a:p>
        </p:txBody>
      </p:sp>
      <p:sp>
        <p:nvSpPr>
          <p:cNvPr id="124938" name="Rectangle 10"/>
          <p:cNvSpPr>
            <a:spLocks noChangeArrowheads="1"/>
          </p:cNvSpPr>
          <p:nvPr/>
        </p:nvSpPr>
        <p:spPr bwMode="auto">
          <a:xfrm>
            <a:off x="3995738" y="4760913"/>
            <a:ext cx="438150" cy="64135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600" b="1"/>
              <a:t>3</a:t>
            </a:r>
          </a:p>
        </p:txBody>
      </p:sp>
      <p:sp>
        <p:nvSpPr>
          <p:cNvPr id="124939" name="Rectangle 11"/>
          <p:cNvSpPr>
            <a:spLocks noChangeArrowheads="1"/>
          </p:cNvSpPr>
          <p:nvPr/>
        </p:nvSpPr>
        <p:spPr bwMode="auto">
          <a:xfrm>
            <a:off x="4895850" y="4760913"/>
            <a:ext cx="438150" cy="64135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600" b="1"/>
              <a:t>5</a:t>
            </a:r>
          </a:p>
        </p:txBody>
      </p:sp>
      <p:sp>
        <p:nvSpPr>
          <p:cNvPr id="124940" name="Rectangle 12"/>
          <p:cNvSpPr>
            <a:spLocks noChangeArrowheads="1"/>
          </p:cNvSpPr>
          <p:nvPr/>
        </p:nvSpPr>
        <p:spPr bwMode="auto">
          <a:xfrm>
            <a:off x="5795963" y="4760913"/>
            <a:ext cx="438150" cy="64135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600" b="1"/>
              <a:t>7</a:t>
            </a:r>
          </a:p>
        </p:txBody>
      </p:sp>
      <p:sp>
        <p:nvSpPr>
          <p:cNvPr id="124941" name="Rectangle 13"/>
          <p:cNvSpPr>
            <a:spLocks noChangeArrowheads="1"/>
          </p:cNvSpPr>
          <p:nvPr/>
        </p:nvSpPr>
        <p:spPr bwMode="auto">
          <a:xfrm>
            <a:off x="539750" y="5624513"/>
            <a:ext cx="69754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>
                <a:solidFill>
                  <a:schemeClr val="accent2"/>
                </a:solidFill>
              </a:rPr>
              <a:t>Ответ:  </a:t>
            </a:r>
            <a:r>
              <a:rPr lang="ru-RU" sz="3600" b="1"/>
              <a:t>1001011101111</a:t>
            </a:r>
            <a:r>
              <a:rPr lang="ru-RU" sz="3600" b="1" baseline="-25000"/>
              <a:t>2</a:t>
            </a:r>
            <a:r>
              <a:rPr lang="ru-RU" sz="3600" b="1"/>
              <a:t> = 11357</a:t>
            </a:r>
            <a:r>
              <a:rPr lang="ru-RU" sz="3600" b="1" baseline="-25000"/>
              <a:t>8</a:t>
            </a:r>
            <a:endParaRPr lang="ru-RU" sz="2800" b="1">
              <a:solidFill>
                <a:schemeClr val="accent2"/>
              </a:solidFill>
            </a:endParaRPr>
          </a:p>
        </p:txBody>
      </p:sp>
      <p:sp>
        <p:nvSpPr>
          <p:cNvPr id="124942" name="Rectangle 14"/>
          <p:cNvSpPr>
            <a:spLocks noChangeArrowheads="1"/>
          </p:cNvSpPr>
          <p:nvPr/>
        </p:nvSpPr>
        <p:spPr bwMode="auto">
          <a:xfrm>
            <a:off x="1943100" y="4041775"/>
            <a:ext cx="46720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00</a:t>
            </a:r>
            <a:r>
              <a:rPr lang="ru-RU" sz="36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</a:t>
            </a:r>
            <a:r>
              <a:rPr lang="ru-RU" sz="3600" b="1">
                <a:effectLst>
                  <a:outerShdw blurRad="38100" dist="38100" dir="2700000" algn="tl">
                    <a:srgbClr val="C0C0C0"/>
                  </a:outerShdw>
                </a:effectLst>
              </a:rPr>
              <a:t> 001 </a:t>
            </a:r>
            <a:r>
              <a:rPr lang="ru-RU" sz="36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011</a:t>
            </a:r>
            <a:r>
              <a:rPr lang="ru-RU" sz="3600" b="1">
                <a:effectLst>
                  <a:outerShdw blurRad="38100" dist="38100" dir="2700000" algn="tl">
                    <a:srgbClr val="C0C0C0"/>
                  </a:outerShdw>
                </a:effectLst>
              </a:rPr>
              <a:t> 101 </a:t>
            </a:r>
            <a:r>
              <a:rPr lang="ru-RU" sz="36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111</a:t>
            </a:r>
            <a:r>
              <a:rPr lang="ru-RU" sz="3600" b="1" baseline="-25000"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</a:p>
        </p:txBody>
      </p:sp>
      <p:sp>
        <p:nvSpPr>
          <p:cNvPr id="124943" name="Rectangle 15"/>
          <p:cNvSpPr>
            <a:spLocks noChangeArrowheads="1"/>
          </p:cNvSpPr>
          <p:nvPr/>
        </p:nvSpPr>
        <p:spPr bwMode="auto">
          <a:xfrm>
            <a:off x="3095625" y="4760913"/>
            <a:ext cx="438150" cy="64135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600" b="1"/>
              <a:t>1</a:t>
            </a:r>
          </a:p>
        </p:txBody>
      </p:sp>
      <p:sp>
        <p:nvSpPr>
          <p:cNvPr id="16" name="Управляющая кнопка: домой 15">
            <a:hlinkClick r:id="rId3" action="ppaction://hlinksldjump" highlightClick="1"/>
          </p:cNvPr>
          <p:cNvSpPr/>
          <p:nvPr/>
        </p:nvSpPr>
        <p:spPr>
          <a:xfrm>
            <a:off x="8783638" y="6496050"/>
            <a:ext cx="360362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4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24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24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24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24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24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24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24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24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24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24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2" grpId="0"/>
      <p:bldP spid="124933" grpId="0"/>
      <p:bldP spid="124934" grpId="0"/>
      <p:bldP spid="124935" grpId="0"/>
      <p:bldP spid="124937" grpId="0" animBg="1"/>
      <p:bldP spid="124938" grpId="0" animBg="1"/>
      <p:bldP spid="124939" grpId="0" animBg="1"/>
      <p:bldP spid="124940" grpId="0" animBg="1"/>
      <p:bldP spid="124941" grpId="0"/>
      <p:bldP spid="124942" grpId="0"/>
      <p:bldP spid="12494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D1A031-8720-428F-A4C9-6F20CE6E67B4}" type="slidenum">
              <a:rPr lang="ru-RU"/>
              <a:pPr>
                <a:defRPr/>
              </a:pPr>
              <a:t>23</a:t>
            </a:fld>
            <a:endParaRPr lang="ru-RU"/>
          </a:p>
        </p:txBody>
      </p:sp>
      <p:sp>
        <p:nvSpPr>
          <p:cNvPr id="32771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2772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>
                <a:latin typeface="Impact" pitchFamily="34" charset="0"/>
              </a:rPr>
              <a:t>Решить примеры:</a:t>
            </a:r>
          </a:p>
        </p:txBody>
      </p:sp>
      <p:sp>
        <p:nvSpPr>
          <p:cNvPr id="32773" name="Rectangle 4"/>
          <p:cNvSpPr>
            <a:spLocks noChangeArrowheads="1"/>
          </p:cNvSpPr>
          <p:nvPr/>
        </p:nvSpPr>
        <p:spPr bwMode="auto">
          <a:xfrm>
            <a:off x="665163" y="4086225"/>
            <a:ext cx="455136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/>
              <a:t>101101010010</a:t>
            </a:r>
            <a:r>
              <a:rPr lang="ru-RU" sz="4400" b="1" baseline="-25000"/>
              <a:t>2 </a:t>
            </a:r>
            <a:r>
              <a:rPr lang="ru-RU" sz="4400" b="1"/>
              <a:t>=</a:t>
            </a:r>
          </a:p>
        </p:txBody>
      </p:sp>
      <p:sp>
        <p:nvSpPr>
          <p:cNvPr id="32774" name="Rectangle 8"/>
          <p:cNvSpPr>
            <a:spLocks noChangeArrowheads="1"/>
          </p:cNvSpPr>
          <p:nvPr/>
        </p:nvSpPr>
        <p:spPr bwMode="auto">
          <a:xfrm>
            <a:off x="665163" y="2735263"/>
            <a:ext cx="424021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/>
              <a:t>11111101011</a:t>
            </a:r>
            <a:r>
              <a:rPr lang="ru-RU" sz="4400" b="1" baseline="-25000"/>
              <a:t>2 </a:t>
            </a:r>
            <a:r>
              <a:rPr lang="ru-RU" sz="4400" b="1"/>
              <a:t>=</a:t>
            </a:r>
          </a:p>
        </p:txBody>
      </p:sp>
      <p:sp>
        <p:nvSpPr>
          <p:cNvPr id="32775" name="Rectangle 9"/>
          <p:cNvSpPr>
            <a:spLocks noChangeArrowheads="1"/>
          </p:cNvSpPr>
          <p:nvPr/>
        </p:nvSpPr>
        <p:spPr bwMode="auto">
          <a:xfrm>
            <a:off x="774700" y="1457325"/>
            <a:ext cx="39290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/>
              <a:t>1101011010</a:t>
            </a:r>
            <a:r>
              <a:rPr lang="ru-RU" sz="4400" b="1" baseline="-25000"/>
              <a:t>2 </a:t>
            </a:r>
            <a:r>
              <a:rPr lang="ru-RU" sz="4400" b="1"/>
              <a:t>=</a:t>
            </a:r>
          </a:p>
        </p:txBody>
      </p:sp>
      <p:sp>
        <p:nvSpPr>
          <p:cNvPr id="32776" name="Rectangle 4"/>
          <p:cNvSpPr>
            <a:spLocks noChangeArrowheads="1"/>
          </p:cNvSpPr>
          <p:nvPr/>
        </p:nvSpPr>
        <p:spPr bwMode="auto">
          <a:xfrm>
            <a:off x="665163" y="5510213"/>
            <a:ext cx="4789487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/>
              <a:t>1111001100101</a:t>
            </a:r>
            <a:r>
              <a:rPr lang="ru-RU" sz="4400" b="1" baseline="-25000"/>
              <a:t>2 </a:t>
            </a:r>
            <a:r>
              <a:rPr lang="ru-RU" sz="4400" b="1"/>
              <a:t>=</a:t>
            </a:r>
          </a:p>
        </p:txBody>
      </p:sp>
      <p:sp>
        <p:nvSpPr>
          <p:cNvPr id="9" name="Управляющая кнопка: домой 8">
            <a:hlinkClick r:id="rId3" action="ppaction://hlinksldjump" highlightClick="1"/>
          </p:cNvPr>
          <p:cNvSpPr/>
          <p:nvPr/>
        </p:nvSpPr>
        <p:spPr>
          <a:xfrm>
            <a:off x="8783638" y="6496050"/>
            <a:ext cx="360362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2C1BDC-D0FE-4D5B-8EC1-1A967E51F250}" type="slidenum">
              <a:rPr lang="ru-RU"/>
              <a:pPr>
                <a:defRPr/>
              </a:pPr>
              <a:t>24</a:t>
            </a:fld>
            <a:endParaRPr lang="ru-RU"/>
          </a:p>
        </p:txBody>
      </p:sp>
      <p:sp>
        <p:nvSpPr>
          <p:cNvPr id="33795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3796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>
                <a:latin typeface="Impact" pitchFamily="34" charset="0"/>
              </a:rPr>
              <a:t>Арифметические операции</a:t>
            </a:r>
          </a:p>
        </p:txBody>
      </p:sp>
      <p:sp>
        <p:nvSpPr>
          <p:cNvPr id="99332" name="Rectangle 4"/>
          <p:cNvSpPr>
            <a:spLocks noChangeArrowheads="1"/>
          </p:cNvSpPr>
          <p:nvPr/>
        </p:nvSpPr>
        <p:spPr bwMode="auto">
          <a:xfrm>
            <a:off x="468313" y="985838"/>
            <a:ext cx="1660525" cy="45720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53882" dir="2700000" algn="ctr" rotWithShape="0">
              <a:schemeClr val="tx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>
                <a:solidFill>
                  <a:schemeClr val="accent2"/>
                </a:solidFill>
              </a:rPr>
              <a:t>сложение</a:t>
            </a:r>
          </a:p>
        </p:txBody>
      </p:sp>
      <p:sp>
        <p:nvSpPr>
          <p:cNvPr id="99333" name="Rectangle 5"/>
          <p:cNvSpPr>
            <a:spLocks noChangeArrowheads="1"/>
          </p:cNvSpPr>
          <p:nvPr/>
        </p:nvSpPr>
        <p:spPr bwMode="auto">
          <a:xfrm>
            <a:off x="431800" y="1952625"/>
            <a:ext cx="2952750" cy="2484438"/>
          </a:xfrm>
          <a:prstGeom prst="rect">
            <a:avLst/>
          </a:prstGeom>
          <a:solidFill>
            <a:srgbClr val="F8F8F8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53882" dir="2700000" algn="ctr" rotWithShape="0">
              <a:schemeClr val="tx2"/>
            </a:outerShdw>
          </a:effectLst>
        </p:spPr>
        <p:txBody>
          <a:bodyPr wrap="none"/>
          <a:lstStyle/>
          <a:p>
            <a:pPr algn="r">
              <a:defRPr/>
            </a:pPr>
            <a:r>
              <a:rPr lang="en-US" sz="4800" dirty="0"/>
              <a:t>1 5 6</a:t>
            </a:r>
            <a:r>
              <a:rPr lang="en-US" sz="4800" baseline="-25000" dirty="0"/>
              <a:t>8 </a:t>
            </a:r>
          </a:p>
          <a:p>
            <a:pPr algn="r">
              <a:defRPr/>
            </a:pPr>
            <a:r>
              <a:rPr lang="en-US" sz="4800" dirty="0"/>
              <a:t>+   6 6 2</a:t>
            </a:r>
            <a:r>
              <a:rPr lang="en-US" sz="4800" baseline="-25000" dirty="0"/>
              <a:t>8 </a:t>
            </a:r>
            <a:endParaRPr lang="ru-RU" sz="4800" dirty="0"/>
          </a:p>
        </p:txBody>
      </p:sp>
      <p:sp>
        <p:nvSpPr>
          <p:cNvPr id="99334" name="Rectangle 6"/>
          <p:cNvSpPr>
            <a:spLocks noChangeArrowheads="1"/>
          </p:cNvSpPr>
          <p:nvPr/>
        </p:nvSpPr>
        <p:spPr bwMode="auto">
          <a:xfrm>
            <a:off x="1582738" y="1412875"/>
            <a:ext cx="3952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chemeClr val="accent2"/>
                </a:solidFill>
                <a:sym typeface="Symbol" pitchFamily="18" charset="2"/>
              </a:rPr>
              <a:t></a:t>
            </a:r>
          </a:p>
        </p:txBody>
      </p:sp>
      <p:sp>
        <p:nvSpPr>
          <p:cNvPr id="99335" name="Rectangle 7"/>
          <p:cNvSpPr>
            <a:spLocks noChangeArrowheads="1"/>
          </p:cNvSpPr>
          <p:nvPr/>
        </p:nvSpPr>
        <p:spPr bwMode="auto">
          <a:xfrm>
            <a:off x="971550" y="3536950"/>
            <a:ext cx="523875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800"/>
              <a:t>1</a:t>
            </a:r>
            <a:endParaRPr lang="ru-RU" sz="4800" baseline="-25000"/>
          </a:p>
        </p:txBody>
      </p:sp>
      <p:sp>
        <p:nvSpPr>
          <p:cNvPr id="33801" name="Line 8"/>
          <p:cNvSpPr>
            <a:spLocks noChangeShapeType="1"/>
          </p:cNvSpPr>
          <p:nvPr/>
        </p:nvSpPr>
        <p:spPr bwMode="auto">
          <a:xfrm>
            <a:off x="900113" y="3573463"/>
            <a:ext cx="2338387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99339" name="Rectangle 11"/>
          <p:cNvSpPr>
            <a:spLocks noChangeArrowheads="1"/>
          </p:cNvSpPr>
          <p:nvPr/>
        </p:nvSpPr>
        <p:spPr bwMode="auto">
          <a:xfrm>
            <a:off x="3708400" y="1989138"/>
            <a:ext cx="4859338" cy="190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spcBef>
                <a:spcPct val="20000"/>
              </a:spcBef>
            </a:pPr>
            <a:r>
              <a:rPr lang="en-US" sz="3600"/>
              <a:t>6 + 2 = 8 = </a:t>
            </a:r>
            <a:r>
              <a:rPr lang="en-US" sz="3600" b="1">
                <a:solidFill>
                  <a:schemeClr val="accent2"/>
                </a:solidFill>
              </a:rPr>
              <a:t>8 </a:t>
            </a:r>
            <a:r>
              <a:rPr lang="en-US" sz="3600"/>
              <a:t>+ 0</a:t>
            </a:r>
          </a:p>
          <a:p>
            <a:pPr>
              <a:spcBef>
                <a:spcPct val="20000"/>
              </a:spcBef>
            </a:pPr>
            <a:r>
              <a:rPr lang="ru-RU" sz="3600"/>
              <a:t>5</a:t>
            </a:r>
            <a:r>
              <a:rPr lang="en-US" sz="3600"/>
              <a:t> </a:t>
            </a:r>
            <a:r>
              <a:rPr lang="ru-RU" sz="3600"/>
              <a:t>+</a:t>
            </a:r>
            <a:r>
              <a:rPr lang="en-US" sz="3600"/>
              <a:t> 6 </a:t>
            </a:r>
            <a:r>
              <a:rPr lang="ru-RU" sz="3600"/>
              <a:t>+</a:t>
            </a:r>
            <a:r>
              <a:rPr lang="en-US" sz="3600"/>
              <a:t> </a:t>
            </a:r>
            <a:r>
              <a:rPr lang="ru-RU" sz="3600" b="1">
                <a:solidFill>
                  <a:schemeClr val="accent2"/>
                </a:solidFill>
              </a:rPr>
              <a:t>1</a:t>
            </a:r>
            <a:r>
              <a:rPr lang="en-US" sz="3600" b="1">
                <a:solidFill>
                  <a:schemeClr val="accent2"/>
                </a:solidFill>
              </a:rPr>
              <a:t> </a:t>
            </a:r>
            <a:r>
              <a:rPr lang="ru-RU" sz="3600"/>
              <a:t>=</a:t>
            </a:r>
            <a:r>
              <a:rPr lang="en-US" sz="3600"/>
              <a:t> </a:t>
            </a:r>
            <a:r>
              <a:rPr lang="ru-RU" sz="3600"/>
              <a:t>1</a:t>
            </a:r>
            <a:r>
              <a:rPr lang="en-US" sz="3600"/>
              <a:t>2 </a:t>
            </a:r>
            <a:r>
              <a:rPr lang="ru-RU" sz="3600"/>
              <a:t>=</a:t>
            </a:r>
            <a:r>
              <a:rPr lang="en-US" sz="3600"/>
              <a:t> </a:t>
            </a:r>
            <a:r>
              <a:rPr lang="en-US" sz="3600" b="1">
                <a:solidFill>
                  <a:schemeClr val="accent2"/>
                </a:solidFill>
              </a:rPr>
              <a:t>8 </a:t>
            </a:r>
            <a:r>
              <a:rPr lang="en-US" sz="3600"/>
              <a:t>+ 4</a:t>
            </a:r>
            <a:endParaRPr lang="en-US" sz="3600" baseline="-25000"/>
          </a:p>
          <a:p>
            <a:pPr>
              <a:spcBef>
                <a:spcPct val="20000"/>
              </a:spcBef>
            </a:pPr>
            <a:r>
              <a:rPr lang="en-US" sz="3600"/>
              <a:t>1 + 6 + </a:t>
            </a:r>
            <a:r>
              <a:rPr lang="en-US" sz="3600" b="1">
                <a:solidFill>
                  <a:schemeClr val="accent2"/>
                </a:solidFill>
              </a:rPr>
              <a:t>1 </a:t>
            </a:r>
            <a:r>
              <a:rPr lang="en-US" sz="3600"/>
              <a:t>= </a:t>
            </a:r>
            <a:r>
              <a:rPr lang="en-US" sz="3600" b="1">
                <a:solidFill>
                  <a:schemeClr val="accent2"/>
                </a:solidFill>
              </a:rPr>
              <a:t>8 </a:t>
            </a:r>
            <a:r>
              <a:rPr lang="en-US" sz="3600"/>
              <a:t>= </a:t>
            </a:r>
            <a:r>
              <a:rPr lang="en-US" sz="3600" b="1">
                <a:solidFill>
                  <a:schemeClr val="accent2"/>
                </a:solidFill>
              </a:rPr>
              <a:t>8 </a:t>
            </a:r>
            <a:r>
              <a:rPr lang="en-US" sz="3600"/>
              <a:t>+ 0</a:t>
            </a:r>
            <a:endParaRPr lang="ru-RU" sz="3600"/>
          </a:p>
          <a:p>
            <a:pPr>
              <a:spcBef>
                <a:spcPct val="20000"/>
              </a:spcBef>
            </a:pPr>
            <a:endParaRPr lang="ru-RU" sz="3600"/>
          </a:p>
        </p:txBody>
      </p:sp>
      <p:sp>
        <p:nvSpPr>
          <p:cNvPr id="99340" name="Rectangle 12"/>
          <p:cNvSpPr>
            <a:spLocks noChangeArrowheads="1"/>
          </p:cNvSpPr>
          <p:nvPr/>
        </p:nvSpPr>
        <p:spPr bwMode="auto">
          <a:xfrm>
            <a:off x="1116013" y="1412875"/>
            <a:ext cx="3952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chemeClr val="accent2"/>
                </a:solidFill>
                <a:sym typeface="Symbol" pitchFamily="18" charset="2"/>
              </a:rPr>
              <a:t></a:t>
            </a:r>
          </a:p>
        </p:txBody>
      </p:sp>
      <p:sp>
        <p:nvSpPr>
          <p:cNvPr id="99341" name="AutoShape 13"/>
          <p:cNvSpPr>
            <a:spLocks noChangeArrowheads="1"/>
          </p:cNvSpPr>
          <p:nvPr/>
        </p:nvSpPr>
        <p:spPr bwMode="auto">
          <a:xfrm>
            <a:off x="7235825" y="1989138"/>
            <a:ext cx="1763713" cy="431800"/>
          </a:xfrm>
          <a:prstGeom prst="wedgeRoundRectCallout">
            <a:avLst>
              <a:gd name="adj1" fmla="val -40907"/>
              <a:gd name="adj2" fmla="val 145222"/>
              <a:gd name="adj3" fmla="val 16667"/>
            </a:avLst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 algn="ctr">
              <a:defRPr/>
            </a:pPr>
            <a:r>
              <a:rPr lang="en-US" b="1"/>
              <a:t>1 </a:t>
            </a:r>
            <a:r>
              <a:rPr lang="ru-RU" b="1"/>
              <a:t>в перенос</a:t>
            </a:r>
          </a:p>
        </p:txBody>
      </p:sp>
      <p:sp>
        <p:nvSpPr>
          <p:cNvPr id="99342" name="AutoShape 14"/>
          <p:cNvSpPr>
            <a:spLocks noChangeArrowheads="1"/>
          </p:cNvSpPr>
          <p:nvPr/>
        </p:nvSpPr>
        <p:spPr bwMode="auto">
          <a:xfrm>
            <a:off x="6443663" y="1304925"/>
            <a:ext cx="1763712" cy="431800"/>
          </a:xfrm>
          <a:prstGeom prst="wedgeRoundRectCallout">
            <a:avLst>
              <a:gd name="adj1" fmla="val -58463"/>
              <a:gd name="adj2" fmla="val 126102"/>
              <a:gd name="adj3" fmla="val 16667"/>
            </a:avLst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 algn="ctr">
              <a:defRPr/>
            </a:pPr>
            <a:r>
              <a:rPr lang="en-US" b="1"/>
              <a:t>1 </a:t>
            </a:r>
            <a:r>
              <a:rPr lang="ru-RU" b="1"/>
              <a:t>в перенос</a:t>
            </a:r>
          </a:p>
        </p:txBody>
      </p:sp>
      <p:sp>
        <p:nvSpPr>
          <p:cNvPr id="99347" name="Rectangle 19"/>
          <p:cNvSpPr>
            <a:spLocks noChangeArrowheads="1"/>
          </p:cNvSpPr>
          <p:nvPr/>
        </p:nvSpPr>
        <p:spPr bwMode="auto">
          <a:xfrm>
            <a:off x="2051050" y="1412875"/>
            <a:ext cx="3952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chemeClr val="accent2"/>
                </a:solidFill>
                <a:sym typeface="Symbol" pitchFamily="18" charset="2"/>
              </a:rPr>
              <a:t></a:t>
            </a:r>
          </a:p>
        </p:txBody>
      </p:sp>
      <p:sp>
        <p:nvSpPr>
          <p:cNvPr id="99348" name="Rectangle 20"/>
          <p:cNvSpPr>
            <a:spLocks noChangeArrowheads="1"/>
          </p:cNvSpPr>
          <p:nvPr/>
        </p:nvSpPr>
        <p:spPr bwMode="auto">
          <a:xfrm>
            <a:off x="2555875" y="3536950"/>
            <a:ext cx="7493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800"/>
              <a:t>0</a:t>
            </a:r>
            <a:r>
              <a:rPr lang="en-US" sz="4800" baseline="-25000"/>
              <a:t>8</a:t>
            </a:r>
            <a:endParaRPr lang="ru-RU" sz="4800" baseline="-25000"/>
          </a:p>
        </p:txBody>
      </p:sp>
      <p:sp>
        <p:nvSpPr>
          <p:cNvPr id="99349" name="Rectangle 21"/>
          <p:cNvSpPr>
            <a:spLocks noChangeArrowheads="1"/>
          </p:cNvSpPr>
          <p:nvPr/>
        </p:nvSpPr>
        <p:spPr bwMode="auto">
          <a:xfrm>
            <a:off x="1511300" y="3536950"/>
            <a:ext cx="523875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800"/>
              <a:t>0</a:t>
            </a:r>
            <a:endParaRPr lang="ru-RU" sz="4800" baseline="-25000"/>
          </a:p>
        </p:txBody>
      </p:sp>
      <p:sp>
        <p:nvSpPr>
          <p:cNvPr id="99350" name="Rectangle 22"/>
          <p:cNvSpPr>
            <a:spLocks noChangeArrowheads="1"/>
          </p:cNvSpPr>
          <p:nvPr/>
        </p:nvSpPr>
        <p:spPr bwMode="auto">
          <a:xfrm>
            <a:off x="2016125" y="3536950"/>
            <a:ext cx="523875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800"/>
              <a:t>4</a:t>
            </a:r>
            <a:endParaRPr lang="ru-RU" sz="4800" baseline="-25000"/>
          </a:p>
        </p:txBody>
      </p:sp>
      <p:sp>
        <p:nvSpPr>
          <p:cNvPr id="99351" name="AutoShape 23"/>
          <p:cNvSpPr>
            <a:spLocks noChangeArrowheads="1"/>
          </p:cNvSpPr>
          <p:nvPr/>
        </p:nvSpPr>
        <p:spPr bwMode="auto">
          <a:xfrm>
            <a:off x="6985000" y="4113213"/>
            <a:ext cx="1763713" cy="431800"/>
          </a:xfrm>
          <a:prstGeom prst="wedgeRoundRectCallout">
            <a:avLst>
              <a:gd name="adj1" fmla="val -46671"/>
              <a:gd name="adj2" fmla="val -119852"/>
              <a:gd name="adj3" fmla="val 16667"/>
            </a:avLst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 algn="ctr">
              <a:defRPr/>
            </a:pPr>
            <a:r>
              <a:rPr lang="en-US" b="1"/>
              <a:t>1 </a:t>
            </a:r>
            <a:r>
              <a:rPr lang="ru-RU" b="1"/>
              <a:t>в перенос</a:t>
            </a:r>
          </a:p>
        </p:txBody>
      </p:sp>
      <p:sp>
        <p:nvSpPr>
          <p:cNvPr id="19" name="Управляющая кнопка: домой 18">
            <a:hlinkClick r:id="rId3" action="ppaction://hlinksldjump" highlightClick="1"/>
          </p:cNvPr>
          <p:cNvSpPr/>
          <p:nvPr/>
        </p:nvSpPr>
        <p:spPr>
          <a:xfrm>
            <a:off x="8783638" y="6496050"/>
            <a:ext cx="360362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9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99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9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99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993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9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99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99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99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993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99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99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99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8" dur="500"/>
                                        <p:tgtEl>
                                          <p:spTgt spid="993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99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99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4" grpId="0"/>
      <p:bldP spid="99335" grpId="0"/>
      <p:bldP spid="99339" grpId="0" build="p"/>
      <p:bldP spid="99340" grpId="0"/>
      <p:bldP spid="99341" grpId="0" animBg="1"/>
      <p:bldP spid="99341" grpId="1" animBg="1"/>
      <p:bldP spid="99342" grpId="0" animBg="1"/>
      <p:bldP spid="99342" grpId="1" animBg="1"/>
      <p:bldP spid="99347" grpId="0"/>
      <p:bldP spid="99348" grpId="0"/>
      <p:bldP spid="99349" grpId="0"/>
      <p:bldP spid="99350" grpId="0"/>
      <p:bldP spid="99351" grpId="0" animBg="1"/>
      <p:bldP spid="99351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DADCC2F-9836-415A-AD53-6B239AC9CE61}" type="slidenum">
              <a:rPr lang="ru-RU"/>
              <a:pPr>
                <a:defRPr/>
              </a:pPr>
              <a:t>25</a:t>
            </a:fld>
            <a:endParaRPr lang="ru-RU"/>
          </a:p>
        </p:txBody>
      </p:sp>
      <p:sp>
        <p:nvSpPr>
          <p:cNvPr id="34819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4820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>
                <a:latin typeface="Impact" pitchFamily="34" charset="0"/>
              </a:rPr>
              <a:t>Арифметические операции</a:t>
            </a:r>
          </a:p>
        </p:txBody>
      </p:sp>
      <p:sp>
        <p:nvSpPr>
          <p:cNvPr id="101380" name="Rectangle 4"/>
          <p:cNvSpPr>
            <a:spLocks noChangeArrowheads="1"/>
          </p:cNvSpPr>
          <p:nvPr/>
        </p:nvSpPr>
        <p:spPr bwMode="auto">
          <a:xfrm>
            <a:off x="468313" y="985838"/>
            <a:ext cx="1855787" cy="45720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53882" dir="2700000" algn="ctr" rotWithShape="0">
              <a:schemeClr val="tx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>
                <a:solidFill>
                  <a:schemeClr val="accent2"/>
                </a:solidFill>
              </a:rPr>
              <a:t>вычитание</a:t>
            </a:r>
          </a:p>
        </p:txBody>
      </p:sp>
      <p:sp>
        <p:nvSpPr>
          <p:cNvPr id="101381" name="Rectangle 5"/>
          <p:cNvSpPr>
            <a:spLocks noChangeArrowheads="1"/>
          </p:cNvSpPr>
          <p:nvPr/>
        </p:nvSpPr>
        <p:spPr bwMode="auto">
          <a:xfrm>
            <a:off x="468313" y="1952625"/>
            <a:ext cx="2916237" cy="2484438"/>
          </a:xfrm>
          <a:prstGeom prst="rect">
            <a:avLst/>
          </a:prstGeom>
          <a:solidFill>
            <a:srgbClr val="F8F8F8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53882" dir="2700000" algn="ctr" rotWithShape="0">
              <a:schemeClr val="tx2"/>
            </a:outerShdw>
          </a:effectLst>
        </p:spPr>
        <p:txBody>
          <a:bodyPr wrap="none"/>
          <a:lstStyle/>
          <a:p>
            <a:pPr algn="r">
              <a:defRPr/>
            </a:pPr>
            <a:r>
              <a:rPr lang="ru-RU" sz="4800"/>
              <a:t>4</a:t>
            </a:r>
            <a:r>
              <a:rPr lang="en-US" sz="4800"/>
              <a:t> 5 6</a:t>
            </a:r>
            <a:r>
              <a:rPr lang="en-US" sz="4800" baseline="-25000"/>
              <a:t>8 </a:t>
            </a:r>
          </a:p>
          <a:p>
            <a:pPr algn="r">
              <a:defRPr/>
            </a:pPr>
            <a:r>
              <a:rPr lang="ru-RU" sz="4800"/>
              <a:t>–</a:t>
            </a:r>
            <a:r>
              <a:rPr lang="en-US" sz="4800"/>
              <a:t>   </a:t>
            </a:r>
            <a:r>
              <a:rPr lang="ru-RU" sz="4800"/>
              <a:t>2</a:t>
            </a:r>
            <a:r>
              <a:rPr lang="en-US" sz="4800"/>
              <a:t> </a:t>
            </a:r>
            <a:r>
              <a:rPr lang="ru-RU" sz="4800"/>
              <a:t>7</a:t>
            </a:r>
            <a:r>
              <a:rPr lang="en-US" sz="4800"/>
              <a:t> </a:t>
            </a:r>
            <a:r>
              <a:rPr lang="ru-RU" sz="4800"/>
              <a:t>7</a:t>
            </a:r>
            <a:r>
              <a:rPr lang="en-US" sz="4800" baseline="-25000"/>
              <a:t>8 </a:t>
            </a:r>
            <a:endParaRPr lang="ru-RU" sz="4800"/>
          </a:p>
        </p:txBody>
      </p:sp>
      <p:sp>
        <p:nvSpPr>
          <p:cNvPr id="101382" name="Rectangle 6"/>
          <p:cNvSpPr>
            <a:spLocks noChangeArrowheads="1"/>
          </p:cNvSpPr>
          <p:nvPr/>
        </p:nvSpPr>
        <p:spPr bwMode="auto">
          <a:xfrm>
            <a:off x="2051050" y="1412875"/>
            <a:ext cx="3952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chemeClr val="accent2"/>
                </a:solidFill>
                <a:sym typeface="Symbol" pitchFamily="18" charset="2"/>
              </a:rPr>
              <a:t></a:t>
            </a:r>
          </a:p>
        </p:txBody>
      </p:sp>
      <p:sp>
        <p:nvSpPr>
          <p:cNvPr id="34824" name="Line 8"/>
          <p:cNvSpPr>
            <a:spLocks noChangeShapeType="1"/>
          </p:cNvSpPr>
          <p:nvPr/>
        </p:nvSpPr>
        <p:spPr bwMode="auto">
          <a:xfrm>
            <a:off x="900113" y="3573463"/>
            <a:ext cx="2338387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1385" name="Rectangle 9"/>
          <p:cNvSpPr>
            <a:spLocks noChangeArrowheads="1"/>
          </p:cNvSpPr>
          <p:nvPr/>
        </p:nvSpPr>
        <p:spPr bwMode="auto">
          <a:xfrm>
            <a:off x="3708400" y="1989138"/>
            <a:ext cx="4895850" cy="237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spcBef>
                <a:spcPct val="50000"/>
              </a:spcBef>
            </a:pPr>
            <a:r>
              <a:rPr lang="ru-RU" sz="3600"/>
              <a:t>(</a:t>
            </a:r>
            <a:r>
              <a:rPr lang="en-US" sz="3600"/>
              <a:t>6 + </a:t>
            </a:r>
            <a:r>
              <a:rPr lang="ru-RU" sz="3600" b="1">
                <a:solidFill>
                  <a:srgbClr val="3333FF"/>
                </a:solidFill>
              </a:rPr>
              <a:t>8</a:t>
            </a:r>
            <a:r>
              <a:rPr lang="ru-RU" sz="3600"/>
              <a:t>) – 7</a:t>
            </a:r>
            <a:r>
              <a:rPr lang="en-US" sz="3600"/>
              <a:t> = </a:t>
            </a:r>
            <a:r>
              <a:rPr lang="ru-RU" sz="3600"/>
              <a:t>7</a:t>
            </a:r>
            <a:r>
              <a:rPr lang="en-US" sz="3600"/>
              <a:t> </a:t>
            </a:r>
            <a:endParaRPr lang="ru-RU" sz="3600"/>
          </a:p>
          <a:p>
            <a:pPr>
              <a:spcBef>
                <a:spcPct val="50000"/>
              </a:spcBef>
            </a:pPr>
            <a:r>
              <a:rPr lang="ru-RU" sz="3600"/>
              <a:t>(5</a:t>
            </a:r>
            <a:r>
              <a:rPr lang="en-US" sz="3600"/>
              <a:t> </a:t>
            </a:r>
            <a:r>
              <a:rPr lang="ru-RU" sz="3600"/>
              <a:t>– </a:t>
            </a:r>
            <a:r>
              <a:rPr lang="ru-RU" sz="3600" b="1">
                <a:solidFill>
                  <a:srgbClr val="FF0000"/>
                </a:solidFill>
              </a:rPr>
              <a:t>1</a:t>
            </a:r>
            <a:r>
              <a:rPr lang="ru-RU" sz="3600"/>
              <a:t> +</a:t>
            </a:r>
            <a:r>
              <a:rPr lang="en-US" sz="3600"/>
              <a:t> </a:t>
            </a:r>
            <a:r>
              <a:rPr lang="ru-RU" sz="3600" b="1">
                <a:solidFill>
                  <a:srgbClr val="3333FF"/>
                </a:solidFill>
              </a:rPr>
              <a:t>8</a:t>
            </a:r>
            <a:r>
              <a:rPr lang="ru-RU" sz="3600"/>
              <a:t>)</a:t>
            </a:r>
            <a:r>
              <a:rPr lang="en-US" sz="3600"/>
              <a:t> </a:t>
            </a:r>
            <a:r>
              <a:rPr lang="ru-RU" sz="3600"/>
              <a:t>–</a:t>
            </a:r>
            <a:r>
              <a:rPr lang="en-US" sz="3600"/>
              <a:t> </a:t>
            </a:r>
            <a:r>
              <a:rPr lang="ru-RU" sz="3600"/>
              <a:t>7</a:t>
            </a:r>
            <a:r>
              <a:rPr lang="en-US" sz="3600" b="1">
                <a:solidFill>
                  <a:schemeClr val="accent2"/>
                </a:solidFill>
              </a:rPr>
              <a:t> </a:t>
            </a:r>
            <a:r>
              <a:rPr lang="ru-RU" sz="3600"/>
              <a:t>=</a:t>
            </a:r>
            <a:r>
              <a:rPr lang="en-US" sz="3600"/>
              <a:t> </a:t>
            </a:r>
            <a:r>
              <a:rPr lang="ru-RU" sz="3600"/>
              <a:t>5</a:t>
            </a:r>
            <a:endParaRPr lang="en-US" sz="3600" baseline="-25000"/>
          </a:p>
          <a:p>
            <a:pPr>
              <a:spcBef>
                <a:spcPct val="50000"/>
              </a:spcBef>
            </a:pPr>
            <a:r>
              <a:rPr lang="ru-RU" sz="3600"/>
              <a:t>(4 – </a:t>
            </a:r>
            <a:r>
              <a:rPr lang="ru-RU" sz="3600" b="1">
                <a:solidFill>
                  <a:srgbClr val="FF0000"/>
                </a:solidFill>
              </a:rPr>
              <a:t>1</a:t>
            </a:r>
            <a:r>
              <a:rPr lang="ru-RU" sz="3600"/>
              <a:t>) – 2 = 1</a:t>
            </a:r>
          </a:p>
        </p:txBody>
      </p:sp>
      <p:sp>
        <p:nvSpPr>
          <p:cNvPr id="101386" name="Rectangle 10"/>
          <p:cNvSpPr>
            <a:spLocks noChangeArrowheads="1"/>
          </p:cNvSpPr>
          <p:nvPr/>
        </p:nvSpPr>
        <p:spPr bwMode="auto">
          <a:xfrm>
            <a:off x="1584325" y="1412875"/>
            <a:ext cx="3952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chemeClr val="accent2"/>
                </a:solidFill>
                <a:sym typeface="Symbol" pitchFamily="18" charset="2"/>
              </a:rPr>
              <a:t></a:t>
            </a:r>
          </a:p>
        </p:txBody>
      </p:sp>
      <p:sp>
        <p:nvSpPr>
          <p:cNvPr id="101388" name="AutoShape 12"/>
          <p:cNvSpPr>
            <a:spLocks noChangeArrowheads="1"/>
          </p:cNvSpPr>
          <p:nvPr/>
        </p:nvSpPr>
        <p:spPr bwMode="auto">
          <a:xfrm>
            <a:off x="5040313" y="1341438"/>
            <a:ext cx="971550" cy="431800"/>
          </a:xfrm>
          <a:prstGeom prst="wedgeRoundRectCallout">
            <a:avLst>
              <a:gd name="adj1" fmla="val -65361"/>
              <a:gd name="adj2" fmla="val 126102"/>
              <a:gd name="adj3" fmla="val 16667"/>
            </a:avLst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b="1"/>
              <a:t>заем</a:t>
            </a:r>
          </a:p>
        </p:txBody>
      </p:sp>
      <p:sp>
        <p:nvSpPr>
          <p:cNvPr id="101390" name="Rectangle 14"/>
          <p:cNvSpPr>
            <a:spLocks noChangeArrowheads="1"/>
          </p:cNvSpPr>
          <p:nvPr/>
        </p:nvSpPr>
        <p:spPr bwMode="auto">
          <a:xfrm>
            <a:off x="2555875" y="3536950"/>
            <a:ext cx="7493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800"/>
              <a:t>7</a:t>
            </a:r>
            <a:r>
              <a:rPr lang="en-US" sz="4800" baseline="-25000"/>
              <a:t>8</a:t>
            </a:r>
            <a:endParaRPr lang="ru-RU" sz="4800" baseline="-25000"/>
          </a:p>
        </p:txBody>
      </p:sp>
      <p:sp>
        <p:nvSpPr>
          <p:cNvPr id="101391" name="Rectangle 15"/>
          <p:cNvSpPr>
            <a:spLocks noChangeArrowheads="1"/>
          </p:cNvSpPr>
          <p:nvPr/>
        </p:nvSpPr>
        <p:spPr bwMode="auto">
          <a:xfrm>
            <a:off x="1511300" y="3536950"/>
            <a:ext cx="523875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800"/>
              <a:t>1</a:t>
            </a:r>
            <a:endParaRPr lang="ru-RU" sz="4800" baseline="-25000"/>
          </a:p>
        </p:txBody>
      </p:sp>
      <p:sp>
        <p:nvSpPr>
          <p:cNvPr id="101392" name="Rectangle 16"/>
          <p:cNvSpPr>
            <a:spLocks noChangeArrowheads="1"/>
          </p:cNvSpPr>
          <p:nvPr/>
        </p:nvSpPr>
        <p:spPr bwMode="auto">
          <a:xfrm>
            <a:off x="2016125" y="3536950"/>
            <a:ext cx="523875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800"/>
              <a:t>5</a:t>
            </a:r>
            <a:endParaRPr lang="ru-RU" sz="4800" baseline="-25000"/>
          </a:p>
        </p:txBody>
      </p:sp>
      <p:sp>
        <p:nvSpPr>
          <p:cNvPr id="101394" name="AutoShape 18"/>
          <p:cNvSpPr>
            <a:spLocks noChangeArrowheads="1"/>
          </p:cNvSpPr>
          <p:nvPr/>
        </p:nvSpPr>
        <p:spPr bwMode="auto">
          <a:xfrm>
            <a:off x="6804025" y="2205038"/>
            <a:ext cx="971550" cy="431800"/>
          </a:xfrm>
          <a:prstGeom prst="wedgeRoundRectCallout">
            <a:avLst>
              <a:gd name="adj1" fmla="val -169116"/>
              <a:gd name="adj2" fmla="val 117648"/>
              <a:gd name="adj3" fmla="val 16667"/>
            </a:avLst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b="1"/>
              <a:t>заем</a:t>
            </a:r>
          </a:p>
        </p:txBody>
      </p:sp>
      <p:sp>
        <p:nvSpPr>
          <p:cNvPr id="16" name="Управляющая кнопка: домой 15">
            <a:hlinkClick r:id="rId3" action="ppaction://hlinksldjump" highlightClick="1"/>
          </p:cNvPr>
          <p:cNvSpPr/>
          <p:nvPr/>
        </p:nvSpPr>
        <p:spPr>
          <a:xfrm>
            <a:off x="8783638" y="6496050"/>
            <a:ext cx="360362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13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01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01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01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1013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013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01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01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01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1013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013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01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82" grpId="0"/>
      <p:bldP spid="101385" grpId="0" build="p"/>
      <p:bldP spid="101386" grpId="0"/>
      <p:bldP spid="101388" grpId="0" animBg="1"/>
      <p:bldP spid="101388" grpId="1" animBg="1"/>
      <p:bldP spid="101390" grpId="0"/>
      <p:bldP spid="101391" grpId="0"/>
      <p:bldP spid="101392" grpId="0"/>
      <p:bldP spid="101394" grpId="0" animBg="1"/>
      <p:bldP spid="101394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C39635-4F6C-4F4B-BD4D-55429A9805B7}" type="slidenum">
              <a:rPr lang="ru-RU"/>
              <a:pPr>
                <a:defRPr/>
              </a:pPr>
              <a:t>26</a:t>
            </a:fld>
            <a:endParaRPr lang="ru-RU"/>
          </a:p>
        </p:txBody>
      </p:sp>
      <p:sp>
        <p:nvSpPr>
          <p:cNvPr id="35843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5844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>
                <a:latin typeface="Impact" pitchFamily="34" charset="0"/>
              </a:rPr>
              <a:t>Решить примеры:</a:t>
            </a:r>
          </a:p>
        </p:txBody>
      </p:sp>
      <p:grpSp>
        <p:nvGrpSpPr>
          <p:cNvPr id="35845" name="Group 18"/>
          <p:cNvGrpSpPr>
            <a:grpSpLocks/>
          </p:cNvGrpSpPr>
          <p:nvPr/>
        </p:nvGrpSpPr>
        <p:grpSpPr bwMode="auto">
          <a:xfrm>
            <a:off x="611188" y="1128713"/>
            <a:ext cx="2954337" cy="2484437"/>
            <a:chOff x="385" y="822"/>
            <a:chExt cx="1861" cy="1565"/>
          </a:xfrm>
        </p:grpSpPr>
        <p:sp>
          <p:nvSpPr>
            <p:cNvPr id="103429" name="Rectangle 5"/>
            <p:cNvSpPr>
              <a:spLocks noChangeArrowheads="1"/>
            </p:cNvSpPr>
            <p:nvPr/>
          </p:nvSpPr>
          <p:spPr bwMode="auto">
            <a:xfrm>
              <a:off x="385" y="822"/>
              <a:ext cx="1861" cy="1565"/>
            </a:xfrm>
            <a:prstGeom prst="rect">
              <a:avLst/>
            </a:prstGeom>
            <a:solidFill>
              <a:srgbClr val="F8F8F8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53882" dir="2700000" algn="ctr" rotWithShape="0">
                <a:schemeClr val="tx2"/>
              </a:outerShdw>
            </a:effectLst>
          </p:spPr>
          <p:txBody>
            <a:bodyPr wrap="none"/>
            <a:lstStyle/>
            <a:p>
              <a:pPr algn="r">
                <a:defRPr/>
              </a:pPr>
              <a:r>
                <a:rPr lang="ru-RU" sz="4800"/>
                <a:t>3</a:t>
              </a:r>
              <a:r>
                <a:rPr lang="en-US" sz="4800"/>
                <a:t> 5 </a:t>
              </a:r>
              <a:r>
                <a:rPr lang="ru-RU" sz="4800"/>
                <a:t>3</a:t>
              </a:r>
              <a:r>
                <a:rPr lang="en-US" sz="4800" baseline="-25000"/>
                <a:t>8 </a:t>
              </a:r>
            </a:p>
            <a:p>
              <a:pPr algn="r">
                <a:defRPr/>
              </a:pPr>
              <a:r>
                <a:rPr lang="en-US" sz="4800"/>
                <a:t>+   </a:t>
              </a:r>
              <a:r>
                <a:rPr lang="ru-RU" sz="4800"/>
                <a:t>7</a:t>
              </a:r>
              <a:r>
                <a:rPr lang="en-US" sz="4800"/>
                <a:t> </a:t>
              </a:r>
              <a:r>
                <a:rPr lang="ru-RU" sz="4800"/>
                <a:t>3</a:t>
              </a:r>
              <a:r>
                <a:rPr lang="en-US" sz="4800"/>
                <a:t> </a:t>
              </a:r>
              <a:r>
                <a:rPr lang="ru-RU" sz="4800"/>
                <a:t>6</a:t>
              </a:r>
              <a:r>
                <a:rPr lang="en-US" sz="4800" baseline="-25000"/>
                <a:t>8 </a:t>
              </a:r>
              <a:endParaRPr lang="ru-RU" sz="4800"/>
            </a:p>
          </p:txBody>
        </p:sp>
        <p:sp>
          <p:nvSpPr>
            <p:cNvPr id="35857" name="Line 8"/>
            <p:cNvSpPr>
              <a:spLocks noChangeShapeType="1"/>
            </p:cNvSpPr>
            <p:nvPr/>
          </p:nvSpPr>
          <p:spPr bwMode="auto">
            <a:xfrm>
              <a:off x="681" y="1843"/>
              <a:ext cx="147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5846" name="Group 19"/>
          <p:cNvGrpSpPr>
            <a:grpSpLocks/>
          </p:cNvGrpSpPr>
          <p:nvPr/>
        </p:nvGrpSpPr>
        <p:grpSpPr bwMode="auto">
          <a:xfrm>
            <a:off x="5040313" y="1128713"/>
            <a:ext cx="2954337" cy="2484437"/>
            <a:chOff x="385" y="822"/>
            <a:chExt cx="1861" cy="1565"/>
          </a:xfrm>
        </p:grpSpPr>
        <p:sp>
          <p:nvSpPr>
            <p:cNvPr id="103444" name="Rectangle 20"/>
            <p:cNvSpPr>
              <a:spLocks noChangeArrowheads="1"/>
            </p:cNvSpPr>
            <p:nvPr/>
          </p:nvSpPr>
          <p:spPr bwMode="auto">
            <a:xfrm>
              <a:off x="385" y="822"/>
              <a:ext cx="1861" cy="1565"/>
            </a:xfrm>
            <a:prstGeom prst="rect">
              <a:avLst/>
            </a:prstGeom>
            <a:solidFill>
              <a:srgbClr val="F8F8F8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53882" dir="2700000" algn="ctr" rotWithShape="0">
                <a:schemeClr val="tx2"/>
              </a:outerShdw>
            </a:effectLst>
          </p:spPr>
          <p:txBody>
            <a:bodyPr wrap="none"/>
            <a:lstStyle/>
            <a:p>
              <a:pPr algn="r">
                <a:defRPr/>
              </a:pPr>
              <a:r>
                <a:rPr lang="ru-RU" sz="4800"/>
                <a:t>1 3</a:t>
              </a:r>
              <a:r>
                <a:rPr lang="en-US" sz="4800"/>
                <a:t> 5 </a:t>
              </a:r>
              <a:r>
                <a:rPr lang="ru-RU" sz="4800"/>
                <a:t>3</a:t>
              </a:r>
              <a:r>
                <a:rPr lang="en-US" sz="4800" baseline="-25000"/>
                <a:t>8 </a:t>
              </a:r>
            </a:p>
            <a:p>
              <a:pPr algn="r">
                <a:defRPr/>
              </a:pPr>
              <a:r>
                <a:rPr lang="en-US" sz="4800"/>
                <a:t>+   </a:t>
              </a:r>
              <a:r>
                <a:rPr lang="ru-RU" sz="4800"/>
                <a:t>7</a:t>
              </a:r>
              <a:r>
                <a:rPr lang="en-US" sz="4800"/>
                <a:t> </a:t>
              </a:r>
              <a:r>
                <a:rPr lang="ru-RU" sz="4800"/>
                <a:t>7</a:t>
              </a:r>
              <a:r>
                <a:rPr lang="en-US" sz="4800"/>
                <a:t> </a:t>
              </a:r>
              <a:r>
                <a:rPr lang="ru-RU" sz="4800"/>
                <a:t>7</a:t>
              </a:r>
              <a:r>
                <a:rPr lang="en-US" sz="4800" baseline="-25000"/>
                <a:t>8 </a:t>
              </a:r>
              <a:endParaRPr lang="ru-RU" sz="4800"/>
            </a:p>
          </p:txBody>
        </p:sp>
        <p:sp>
          <p:nvSpPr>
            <p:cNvPr id="35855" name="Line 21"/>
            <p:cNvSpPr>
              <a:spLocks noChangeShapeType="1"/>
            </p:cNvSpPr>
            <p:nvPr/>
          </p:nvSpPr>
          <p:spPr bwMode="auto">
            <a:xfrm>
              <a:off x="681" y="1843"/>
              <a:ext cx="147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1" name="Управляющая кнопка: домой 10">
            <a:hlinkClick r:id="rId3" action="ppaction://hlinksldjump" highlightClick="1"/>
          </p:cNvPr>
          <p:cNvSpPr/>
          <p:nvPr/>
        </p:nvSpPr>
        <p:spPr>
          <a:xfrm>
            <a:off x="8783638" y="6496050"/>
            <a:ext cx="360362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  <p:grpSp>
        <p:nvGrpSpPr>
          <p:cNvPr id="35848" name="Group 10"/>
          <p:cNvGrpSpPr>
            <a:grpSpLocks/>
          </p:cNvGrpSpPr>
          <p:nvPr/>
        </p:nvGrpSpPr>
        <p:grpSpPr bwMode="auto">
          <a:xfrm>
            <a:off x="595313" y="4013200"/>
            <a:ext cx="2990850" cy="2484438"/>
            <a:chOff x="90" y="1049"/>
            <a:chExt cx="1884" cy="1565"/>
          </a:xfrm>
        </p:grpSpPr>
        <p:sp>
          <p:nvSpPr>
            <p:cNvPr id="13" name="Rectangle 4"/>
            <p:cNvSpPr>
              <a:spLocks noChangeArrowheads="1"/>
            </p:cNvSpPr>
            <p:nvPr/>
          </p:nvSpPr>
          <p:spPr bwMode="auto">
            <a:xfrm>
              <a:off x="90" y="1049"/>
              <a:ext cx="1884" cy="1565"/>
            </a:xfrm>
            <a:prstGeom prst="rect">
              <a:avLst/>
            </a:prstGeom>
            <a:solidFill>
              <a:srgbClr val="F8F8F8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53882" dir="2700000" algn="ctr" rotWithShape="0">
                <a:schemeClr val="tx2"/>
              </a:outerShdw>
            </a:effectLst>
          </p:spPr>
          <p:txBody>
            <a:bodyPr wrap="none"/>
            <a:lstStyle/>
            <a:p>
              <a:pPr algn="r">
                <a:defRPr/>
              </a:pPr>
              <a:r>
                <a:rPr lang="ru-RU" sz="4800"/>
                <a:t>1</a:t>
              </a:r>
              <a:r>
                <a:rPr lang="en-US" sz="4800"/>
                <a:t> 5 </a:t>
              </a:r>
              <a:r>
                <a:rPr lang="ru-RU" sz="4800"/>
                <a:t>6</a:t>
              </a:r>
              <a:r>
                <a:rPr lang="en-US" sz="4800" baseline="-25000"/>
                <a:t>8 </a:t>
              </a:r>
            </a:p>
            <a:p>
              <a:pPr algn="r">
                <a:defRPr/>
              </a:pPr>
              <a:r>
                <a:rPr lang="ru-RU" sz="4800"/>
                <a:t>–</a:t>
              </a:r>
              <a:r>
                <a:rPr lang="en-US" sz="4800"/>
                <a:t> </a:t>
              </a:r>
              <a:r>
                <a:rPr lang="ru-RU" sz="4800"/>
                <a:t> </a:t>
              </a:r>
              <a:r>
                <a:rPr lang="en-US" sz="4800"/>
                <a:t>  </a:t>
              </a:r>
              <a:r>
                <a:rPr lang="ru-RU" sz="4800"/>
                <a:t>6</a:t>
              </a:r>
              <a:r>
                <a:rPr lang="en-US" sz="4800"/>
                <a:t> </a:t>
              </a:r>
              <a:r>
                <a:rPr lang="ru-RU" sz="4800"/>
                <a:t>6</a:t>
              </a:r>
              <a:r>
                <a:rPr lang="en-US" sz="4800"/>
                <a:t> </a:t>
              </a:r>
              <a:r>
                <a:rPr lang="ru-RU" sz="4800"/>
                <a:t>2</a:t>
              </a:r>
              <a:r>
                <a:rPr lang="en-US" sz="4800" baseline="-25000"/>
                <a:t>8 </a:t>
              </a:r>
              <a:endParaRPr lang="ru-RU" sz="4800"/>
            </a:p>
          </p:txBody>
        </p:sp>
        <p:sp>
          <p:nvSpPr>
            <p:cNvPr id="35853" name="Line 5"/>
            <p:cNvSpPr>
              <a:spLocks noChangeShapeType="1"/>
            </p:cNvSpPr>
            <p:nvPr/>
          </p:nvSpPr>
          <p:spPr bwMode="auto">
            <a:xfrm>
              <a:off x="409" y="2070"/>
              <a:ext cx="147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5849" name="Group 11"/>
          <p:cNvGrpSpPr>
            <a:grpSpLocks/>
          </p:cNvGrpSpPr>
          <p:nvPr/>
        </p:nvGrpSpPr>
        <p:grpSpPr bwMode="auto">
          <a:xfrm>
            <a:off x="5083175" y="4013200"/>
            <a:ext cx="2990850" cy="2484438"/>
            <a:chOff x="90" y="1049"/>
            <a:chExt cx="1884" cy="1565"/>
          </a:xfrm>
        </p:grpSpPr>
        <p:sp>
          <p:nvSpPr>
            <p:cNvPr id="16" name="Rectangle 12"/>
            <p:cNvSpPr>
              <a:spLocks noChangeArrowheads="1"/>
            </p:cNvSpPr>
            <p:nvPr/>
          </p:nvSpPr>
          <p:spPr bwMode="auto">
            <a:xfrm>
              <a:off x="90" y="1049"/>
              <a:ext cx="1884" cy="1565"/>
            </a:xfrm>
            <a:prstGeom prst="rect">
              <a:avLst/>
            </a:prstGeom>
            <a:solidFill>
              <a:srgbClr val="F8F8F8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53882" dir="2700000" algn="ctr" rotWithShape="0">
                <a:schemeClr val="tx2"/>
              </a:outerShdw>
            </a:effectLst>
          </p:spPr>
          <p:txBody>
            <a:bodyPr wrap="none"/>
            <a:lstStyle/>
            <a:p>
              <a:pPr algn="r">
                <a:defRPr/>
              </a:pPr>
              <a:r>
                <a:rPr lang="ru-RU" sz="4800"/>
                <a:t>1 1</a:t>
              </a:r>
              <a:r>
                <a:rPr lang="en-US" sz="4800"/>
                <a:t> 5 </a:t>
              </a:r>
              <a:r>
                <a:rPr lang="ru-RU" sz="4800"/>
                <a:t>6</a:t>
              </a:r>
              <a:r>
                <a:rPr lang="en-US" sz="4800" baseline="-25000"/>
                <a:t>8 </a:t>
              </a:r>
            </a:p>
            <a:p>
              <a:pPr algn="r">
                <a:defRPr/>
              </a:pPr>
              <a:r>
                <a:rPr lang="ru-RU" sz="4800"/>
                <a:t>–</a:t>
              </a:r>
              <a:r>
                <a:rPr lang="en-US" sz="4800"/>
                <a:t> </a:t>
              </a:r>
              <a:r>
                <a:rPr lang="ru-RU" sz="4800"/>
                <a:t> </a:t>
              </a:r>
              <a:r>
                <a:rPr lang="en-US" sz="4800"/>
                <a:t>  </a:t>
              </a:r>
              <a:r>
                <a:rPr lang="ru-RU" sz="4800"/>
                <a:t>6</a:t>
              </a:r>
              <a:r>
                <a:rPr lang="en-US" sz="4800"/>
                <a:t> </a:t>
              </a:r>
              <a:r>
                <a:rPr lang="ru-RU" sz="4800"/>
                <a:t>6</a:t>
              </a:r>
              <a:r>
                <a:rPr lang="en-US" sz="4800"/>
                <a:t> </a:t>
              </a:r>
              <a:r>
                <a:rPr lang="ru-RU" sz="4800"/>
                <a:t>2</a:t>
              </a:r>
              <a:r>
                <a:rPr lang="en-US" sz="4800" baseline="-25000"/>
                <a:t>8 </a:t>
              </a:r>
              <a:endParaRPr lang="ru-RU" sz="4800"/>
            </a:p>
          </p:txBody>
        </p:sp>
        <p:sp>
          <p:nvSpPr>
            <p:cNvPr id="35851" name="Line 13"/>
            <p:cNvSpPr>
              <a:spLocks noChangeShapeType="1"/>
            </p:cNvSpPr>
            <p:nvPr/>
          </p:nvSpPr>
          <p:spPr bwMode="auto">
            <a:xfrm>
              <a:off x="409" y="2070"/>
              <a:ext cx="147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00FA51-38F9-41FA-88C9-826DEB7985C5}" type="slidenum">
              <a:rPr lang="ru-RU"/>
              <a:pPr>
                <a:defRPr/>
              </a:pPr>
              <a:t>27</a:t>
            </a:fld>
            <a:endParaRPr lang="ru-RU"/>
          </a:p>
        </p:txBody>
      </p:sp>
      <p:sp>
        <p:nvSpPr>
          <p:cNvPr id="36867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6868" name="Text Box 3"/>
          <p:cNvSpPr txBox="1">
            <a:spLocks noChangeArrowheads="1"/>
          </p:cNvSpPr>
          <p:nvPr/>
        </p:nvSpPr>
        <p:spPr bwMode="auto">
          <a:xfrm>
            <a:off x="6118225" y="884238"/>
            <a:ext cx="673100" cy="47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endParaRPr lang="ru-RU" sz="1000">
              <a:latin typeface="Times New Roman" pitchFamily="18" charset="0"/>
            </a:endParaRPr>
          </a:p>
        </p:txBody>
      </p:sp>
      <p:sp>
        <p:nvSpPr>
          <p:cNvPr id="36869" name="Text Box 4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>
                <a:latin typeface="Impact" pitchFamily="34" charset="0"/>
              </a:rPr>
              <a:t>Таблица шестнадцатеричных чисел</a:t>
            </a:r>
          </a:p>
        </p:txBody>
      </p:sp>
      <p:graphicFrame>
        <p:nvGraphicFramePr>
          <p:cNvPr id="56325" name="Group 5"/>
          <p:cNvGraphicFramePr>
            <a:graphicFrameLocks noGrp="1"/>
          </p:cNvGraphicFramePr>
          <p:nvPr/>
        </p:nvGraphicFramePr>
        <p:xfrm>
          <a:off x="395288" y="981075"/>
          <a:ext cx="8280400" cy="5472113"/>
        </p:xfrm>
        <a:graphic>
          <a:graphicData uri="http://schemas.openxmlformats.org/drawingml/2006/table">
            <a:tbl>
              <a:tblPr/>
              <a:tblGrid>
                <a:gridCol w="1379537"/>
                <a:gridCol w="1381125"/>
                <a:gridCol w="1128713"/>
                <a:gridCol w="503237"/>
                <a:gridCol w="1127125"/>
                <a:gridCol w="1381125"/>
                <a:gridCol w="1379538"/>
              </a:tblGrid>
              <a:tr h="608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</a:t>
                      </a:r>
                      <a:r>
                        <a:rPr kumimoji="0" lang="en-US" sz="2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</a:t>
                      </a:r>
                      <a:endParaRPr kumimoji="0" lang="ru-RU" sz="2800" b="1" i="0" u="none" strike="noStrike" cap="none" normalizeH="0" baseline="-25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</a:t>
                      </a:r>
                      <a:r>
                        <a:rPr kumimoji="0" lang="en-US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16</a:t>
                      </a:r>
                      <a:endParaRPr kumimoji="0" lang="ru-RU" sz="2800" b="1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</a:t>
                      </a:r>
                      <a:r>
                        <a:rPr kumimoji="0" lang="en-US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  <a:endParaRPr kumimoji="0" lang="ru-RU" sz="2800" b="1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</a:t>
                      </a:r>
                      <a:r>
                        <a:rPr kumimoji="0" lang="en-US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</a:t>
                      </a:r>
                      <a:endParaRPr kumimoji="0" lang="ru-RU" sz="2800" b="1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</a:t>
                      </a:r>
                      <a:r>
                        <a:rPr kumimoji="0" lang="en-US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16</a:t>
                      </a:r>
                      <a:endParaRPr kumimoji="0" lang="ru-RU" sz="2800" b="1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X</a:t>
                      </a:r>
                      <a:r>
                        <a:rPr kumimoji="0" lang="en-US" sz="2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  <a:endParaRPr kumimoji="0" lang="ru-RU" sz="2800" b="1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08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0000</a:t>
                      </a: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1000</a:t>
                      </a: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6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0001</a:t>
                      </a: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1001</a:t>
                      </a: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0010</a:t>
                      </a:r>
                      <a:endParaRPr kumimoji="0" 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</a:t>
                      </a: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1010</a:t>
                      </a: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0011</a:t>
                      </a: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</a:t>
                      </a: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1011</a:t>
                      </a: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0100</a:t>
                      </a: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</a:t>
                      </a: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1100</a:t>
                      </a: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6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0101</a:t>
                      </a: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</a:t>
                      </a: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1101</a:t>
                      </a: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0110</a:t>
                      </a: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</a:t>
                      </a: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1110</a:t>
                      </a: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0111</a:t>
                      </a: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</a:t>
                      </a: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1111</a:t>
                      </a:r>
                      <a:endParaRPr kumimoji="0" lang="ru-RU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>
          <a:xfrm>
            <a:off x="8783638" y="6496050"/>
            <a:ext cx="360362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026A7B-76B7-46DD-8CD6-DC93B54314DF}" type="slidenum">
              <a:rPr lang="ru-RU"/>
              <a:pPr>
                <a:defRPr/>
              </a:pPr>
              <a:t>28</a:t>
            </a:fld>
            <a:endParaRPr lang="ru-RU"/>
          </a:p>
        </p:txBody>
      </p:sp>
      <p:sp>
        <p:nvSpPr>
          <p:cNvPr id="37891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7892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>
                <a:latin typeface="Impact" pitchFamily="34" charset="0"/>
              </a:rPr>
              <a:t>Шестнадцатеричная система</a:t>
            </a:r>
          </a:p>
        </p:txBody>
      </p:sp>
      <p:sp>
        <p:nvSpPr>
          <p:cNvPr id="48132" name="Rectangle 4"/>
          <p:cNvSpPr>
            <a:spLocks noChangeArrowheads="1"/>
          </p:cNvSpPr>
          <p:nvPr/>
        </p:nvSpPr>
        <p:spPr bwMode="auto">
          <a:xfrm>
            <a:off x="395288" y="908050"/>
            <a:ext cx="5106987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spcBef>
                <a:spcPct val="20000"/>
              </a:spcBef>
              <a:buFont typeface="Wingdings" pitchFamily="2" charset="2"/>
              <a:buNone/>
            </a:pPr>
            <a:r>
              <a:rPr lang="ru-RU" sz="2400" b="1"/>
              <a:t>Основание</a:t>
            </a:r>
            <a:r>
              <a:rPr lang="ru-RU" sz="2400"/>
              <a:t> (количество цифр): </a:t>
            </a:r>
            <a:r>
              <a:rPr lang="en-US" sz="2400" b="1"/>
              <a:t>16</a:t>
            </a:r>
            <a:endParaRPr lang="ru-RU" sz="2400" b="1"/>
          </a:p>
          <a:p>
            <a:pPr eaLnBrk="0" hangingPunct="0">
              <a:spcBef>
                <a:spcPct val="20000"/>
              </a:spcBef>
              <a:buFont typeface="Wingdings" pitchFamily="2" charset="2"/>
              <a:buNone/>
            </a:pPr>
            <a:r>
              <a:rPr lang="ru-RU" sz="2400" b="1"/>
              <a:t>Алфавит: </a:t>
            </a:r>
            <a:r>
              <a:rPr lang="en-US" sz="2400"/>
              <a:t>0, 1</a:t>
            </a:r>
            <a:r>
              <a:rPr lang="ru-RU" sz="2400"/>
              <a:t>, 2</a:t>
            </a:r>
            <a:r>
              <a:rPr lang="en-US" sz="2400"/>
              <a:t>, 3, 4, 5, 6, 7, 8, 9,</a:t>
            </a:r>
            <a:endParaRPr lang="ru-RU" sz="2400"/>
          </a:p>
        </p:txBody>
      </p:sp>
      <p:sp>
        <p:nvSpPr>
          <p:cNvPr id="48133" name="Rectangle 5"/>
          <p:cNvSpPr>
            <a:spLocks noChangeArrowheads="1"/>
          </p:cNvSpPr>
          <p:nvPr/>
        </p:nvSpPr>
        <p:spPr bwMode="auto">
          <a:xfrm>
            <a:off x="539750" y="2060575"/>
            <a:ext cx="1333500" cy="45720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53882" dir="2700000" algn="ctr" rotWithShape="0">
              <a:schemeClr val="tx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>
                <a:solidFill>
                  <a:schemeClr val="accent2"/>
                </a:solidFill>
              </a:rPr>
              <a:t>1</a:t>
            </a:r>
            <a:r>
              <a:rPr lang="en-US" sz="2400" b="1">
                <a:solidFill>
                  <a:schemeClr val="accent2"/>
                </a:solidFill>
              </a:rPr>
              <a:t>0</a:t>
            </a:r>
            <a:r>
              <a:rPr lang="ru-RU" sz="2400" b="1">
                <a:solidFill>
                  <a:schemeClr val="accent2"/>
                </a:solidFill>
              </a:rPr>
              <a:t> </a:t>
            </a:r>
            <a:r>
              <a:rPr lang="ru-RU" sz="2400" b="1">
                <a:solidFill>
                  <a:schemeClr val="accent2"/>
                </a:solidFill>
                <a:sym typeface="Symbol" pitchFamily="18" charset="2"/>
              </a:rPr>
              <a:t> </a:t>
            </a:r>
            <a:r>
              <a:rPr lang="en-US" sz="2400" b="1">
                <a:solidFill>
                  <a:schemeClr val="accent2"/>
                </a:solidFill>
                <a:sym typeface="Symbol" pitchFamily="18" charset="2"/>
              </a:rPr>
              <a:t>16</a:t>
            </a:r>
            <a:endParaRPr lang="ru-RU" sz="2400" b="1">
              <a:solidFill>
                <a:schemeClr val="accent2"/>
              </a:solidFill>
            </a:endParaRPr>
          </a:p>
        </p:txBody>
      </p:sp>
      <p:sp>
        <p:nvSpPr>
          <p:cNvPr id="48134" name="Rectangle 6"/>
          <p:cNvSpPr>
            <a:spLocks noChangeArrowheads="1"/>
          </p:cNvSpPr>
          <p:nvPr/>
        </p:nvSpPr>
        <p:spPr bwMode="auto">
          <a:xfrm>
            <a:off x="611188" y="4149725"/>
            <a:ext cx="1333500" cy="45720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53882" dir="2700000" algn="ctr" rotWithShape="0">
              <a:schemeClr val="tx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>
                <a:solidFill>
                  <a:schemeClr val="accent2"/>
                </a:solidFill>
              </a:rPr>
              <a:t>16</a:t>
            </a:r>
            <a:r>
              <a:rPr lang="ru-RU" sz="2400" b="1">
                <a:solidFill>
                  <a:schemeClr val="accent2"/>
                </a:solidFill>
              </a:rPr>
              <a:t> </a:t>
            </a:r>
            <a:r>
              <a:rPr lang="ru-RU" sz="2400" b="1">
                <a:solidFill>
                  <a:schemeClr val="accent2"/>
                </a:solidFill>
                <a:sym typeface="Symbol" pitchFamily="18" charset="2"/>
              </a:rPr>
              <a:t> </a:t>
            </a:r>
            <a:r>
              <a:rPr lang="ru-RU" sz="2400" b="1">
                <a:solidFill>
                  <a:schemeClr val="accent2"/>
                </a:solidFill>
              </a:rPr>
              <a:t>10</a:t>
            </a:r>
          </a:p>
        </p:txBody>
      </p:sp>
      <p:sp>
        <p:nvSpPr>
          <p:cNvPr id="48135" name="Rectangle 7"/>
          <p:cNvSpPr>
            <a:spLocks noChangeArrowheads="1"/>
          </p:cNvSpPr>
          <p:nvPr/>
        </p:nvSpPr>
        <p:spPr bwMode="auto">
          <a:xfrm>
            <a:off x="2124075" y="2097088"/>
            <a:ext cx="6937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/>
              <a:t>10</a:t>
            </a:r>
            <a:r>
              <a:rPr lang="en-US" sz="2400"/>
              <a:t>7</a:t>
            </a:r>
            <a:endParaRPr lang="ru-RU" sz="2400"/>
          </a:p>
        </p:txBody>
      </p:sp>
      <p:grpSp>
        <p:nvGrpSpPr>
          <p:cNvPr id="2" name="Group 54"/>
          <p:cNvGrpSpPr>
            <a:grpSpLocks/>
          </p:cNvGrpSpPr>
          <p:nvPr/>
        </p:nvGrpSpPr>
        <p:grpSpPr bwMode="auto">
          <a:xfrm>
            <a:off x="2232025" y="2133600"/>
            <a:ext cx="1331913" cy="1187450"/>
            <a:chOff x="1406" y="1344"/>
            <a:chExt cx="839" cy="748"/>
          </a:xfrm>
        </p:grpSpPr>
        <p:grpSp>
          <p:nvGrpSpPr>
            <p:cNvPr id="37924" name="Group 9"/>
            <p:cNvGrpSpPr>
              <a:grpSpLocks/>
            </p:cNvGrpSpPr>
            <p:nvPr/>
          </p:nvGrpSpPr>
          <p:grpSpPr bwMode="auto">
            <a:xfrm>
              <a:off x="1791" y="1344"/>
              <a:ext cx="454" cy="499"/>
              <a:chOff x="1791" y="1344"/>
              <a:chExt cx="454" cy="499"/>
            </a:xfrm>
          </p:grpSpPr>
          <p:grpSp>
            <p:nvGrpSpPr>
              <p:cNvPr id="37929" name="Group 10"/>
              <p:cNvGrpSpPr>
                <a:grpSpLocks/>
              </p:cNvGrpSpPr>
              <p:nvPr/>
            </p:nvGrpSpPr>
            <p:grpSpPr bwMode="auto">
              <a:xfrm>
                <a:off x="1791" y="1389"/>
                <a:ext cx="454" cy="454"/>
                <a:chOff x="1791" y="1389"/>
                <a:chExt cx="454" cy="454"/>
              </a:xfrm>
            </p:grpSpPr>
            <p:sp>
              <p:nvSpPr>
                <p:cNvPr id="37931" name="Line 11"/>
                <p:cNvSpPr>
                  <a:spLocks noChangeShapeType="1"/>
                </p:cNvSpPr>
                <p:nvPr/>
              </p:nvSpPr>
              <p:spPr bwMode="auto">
                <a:xfrm>
                  <a:off x="1791" y="1389"/>
                  <a:ext cx="0" cy="454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37932" name="Line 12"/>
                <p:cNvSpPr>
                  <a:spLocks noChangeShapeType="1"/>
                </p:cNvSpPr>
                <p:nvPr/>
              </p:nvSpPr>
              <p:spPr bwMode="auto">
                <a:xfrm rot="-5400000">
                  <a:off x="2018" y="1389"/>
                  <a:ext cx="0" cy="454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37930" name="Rectangle 13"/>
              <p:cNvSpPr>
                <a:spLocks noChangeArrowheads="1"/>
              </p:cNvSpPr>
              <p:nvPr/>
            </p:nvSpPr>
            <p:spPr bwMode="auto">
              <a:xfrm>
                <a:off x="1837" y="1344"/>
                <a:ext cx="330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2400"/>
                  <a:t>16</a:t>
                </a:r>
                <a:endParaRPr lang="ru-RU" sz="2400"/>
              </a:p>
            </p:txBody>
          </p:sp>
        </p:grpSp>
        <p:sp>
          <p:nvSpPr>
            <p:cNvPr id="37925" name="Rectangle 14"/>
            <p:cNvSpPr>
              <a:spLocks noChangeArrowheads="1"/>
            </p:cNvSpPr>
            <p:nvPr/>
          </p:nvSpPr>
          <p:spPr bwMode="auto">
            <a:xfrm>
              <a:off x="1837" y="1616"/>
              <a:ext cx="32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400"/>
                <a:t>  6</a:t>
              </a:r>
              <a:endParaRPr lang="ru-RU" sz="2400"/>
            </a:p>
          </p:txBody>
        </p:sp>
        <p:sp>
          <p:nvSpPr>
            <p:cNvPr id="37926" name="Rectangle 15"/>
            <p:cNvSpPr>
              <a:spLocks noChangeArrowheads="1"/>
            </p:cNvSpPr>
            <p:nvPr/>
          </p:nvSpPr>
          <p:spPr bwMode="auto">
            <a:xfrm>
              <a:off x="1429" y="1525"/>
              <a:ext cx="33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/>
                <a:t>96</a:t>
              </a:r>
            </a:p>
          </p:txBody>
        </p:sp>
        <p:sp>
          <p:nvSpPr>
            <p:cNvPr id="37927" name="Line 16"/>
            <p:cNvSpPr>
              <a:spLocks noChangeShapeType="1"/>
            </p:cNvSpPr>
            <p:nvPr/>
          </p:nvSpPr>
          <p:spPr bwMode="auto">
            <a:xfrm>
              <a:off x="1474" y="1797"/>
              <a:ext cx="27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8145" name="Rectangle 17"/>
            <p:cNvSpPr>
              <a:spLocks noChangeArrowheads="1"/>
            </p:cNvSpPr>
            <p:nvPr/>
          </p:nvSpPr>
          <p:spPr bwMode="auto">
            <a:xfrm>
              <a:off x="1406" y="1842"/>
              <a:ext cx="288" cy="250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2"/>
              </a:outerShdw>
            </a:effectLst>
          </p:spPr>
          <p:txBody>
            <a:bodyPr lIns="54000" tIns="10800" rIns="54000" bIns="10800">
              <a:spAutoFit/>
            </a:bodyPr>
            <a:lstStyle/>
            <a:p>
              <a:pPr>
                <a:defRPr/>
              </a:pPr>
              <a:r>
                <a:rPr lang="en-US" sz="2400">
                  <a:solidFill>
                    <a:schemeClr val="bg1"/>
                  </a:solidFill>
                </a:rPr>
                <a:t>11</a:t>
              </a:r>
              <a:endParaRPr lang="ru-RU" sz="240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2843213" y="2600325"/>
            <a:ext cx="1295400" cy="1179513"/>
            <a:chOff x="1791" y="1616"/>
            <a:chExt cx="816" cy="743"/>
          </a:xfrm>
        </p:grpSpPr>
        <p:grpSp>
          <p:nvGrpSpPr>
            <p:cNvPr id="37915" name="Group 19"/>
            <p:cNvGrpSpPr>
              <a:grpSpLocks/>
            </p:cNvGrpSpPr>
            <p:nvPr/>
          </p:nvGrpSpPr>
          <p:grpSpPr bwMode="auto">
            <a:xfrm>
              <a:off x="2153" y="1616"/>
              <a:ext cx="454" cy="499"/>
              <a:chOff x="1791" y="1344"/>
              <a:chExt cx="454" cy="499"/>
            </a:xfrm>
          </p:grpSpPr>
          <p:grpSp>
            <p:nvGrpSpPr>
              <p:cNvPr id="37920" name="Group 20"/>
              <p:cNvGrpSpPr>
                <a:grpSpLocks/>
              </p:cNvGrpSpPr>
              <p:nvPr/>
            </p:nvGrpSpPr>
            <p:grpSpPr bwMode="auto">
              <a:xfrm>
                <a:off x="1791" y="1389"/>
                <a:ext cx="454" cy="454"/>
                <a:chOff x="1791" y="1389"/>
                <a:chExt cx="454" cy="454"/>
              </a:xfrm>
            </p:grpSpPr>
            <p:sp>
              <p:nvSpPr>
                <p:cNvPr id="37922" name="Line 21"/>
                <p:cNvSpPr>
                  <a:spLocks noChangeShapeType="1"/>
                </p:cNvSpPr>
                <p:nvPr/>
              </p:nvSpPr>
              <p:spPr bwMode="auto">
                <a:xfrm>
                  <a:off x="1791" y="1389"/>
                  <a:ext cx="0" cy="454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37923" name="Line 22"/>
                <p:cNvSpPr>
                  <a:spLocks noChangeShapeType="1"/>
                </p:cNvSpPr>
                <p:nvPr/>
              </p:nvSpPr>
              <p:spPr bwMode="auto">
                <a:xfrm rot="-5400000">
                  <a:off x="2018" y="1389"/>
                  <a:ext cx="0" cy="454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37921" name="Rectangle 23"/>
              <p:cNvSpPr>
                <a:spLocks noChangeArrowheads="1"/>
              </p:cNvSpPr>
              <p:nvPr/>
            </p:nvSpPr>
            <p:spPr bwMode="auto">
              <a:xfrm>
                <a:off x="1837" y="1344"/>
                <a:ext cx="330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2400"/>
                  <a:t>16</a:t>
                </a:r>
                <a:endParaRPr lang="ru-RU" sz="2400"/>
              </a:p>
            </p:txBody>
          </p:sp>
        </p:grpSp>
        <p:sp>
          <p:nvSpPr>
            <p:cNvPr id="37916" name="Rectangle 24"/>
            <p:cNvSpPr>
              <a:spLocks noChangeArrowheads="1"/>
            </p:cNvSpPr>
            <p:nvPr/>
          </p:nvSpPr>
          <p:spPr bwMode="auto">
            <a:xfrm>
              <a:off x="2199" y="1888"/>
              <a:ext cx="22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400"/>
                <a:t>0</a:t>
              </a:r>
              <a:endParaRPr lang="ru-RU" sz="2400"/>
            </a:p>
          </p:txBody>
        </p:sp>
        <p:sp>
          <p:nvSpPr>
            <p:cNvPr id="37917" name="Rectangle 25"/>
            <p:cNvSpPr>
              <a:spLocks noChangeArrowheads="1"/>
            </p:cNvSpPr>
            <p:nvPr/>
          </p:nvSpPr>
          <p:spPr bwMode="auto">
            <a:xfrm>
              <a:off x="1791" y="1797"/>
              <a:ext cx="38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sz="2400"/>
                <a:t>   </a:t>
              </a:r>
              <a:r>
                <a:rPr lang="en-US" sz="2400"/>
                <a:t>0</a:t>
              </a:r>
              <a:endParaRPr lang="ru-RU" sz="2400"/>
            </a:p>
          </p:txBody>
        </p:sp>
        <p:sp>
          <p:nvSpPr>
            <p:cNvPr id="37918" name="Line 26"/>
            <p:cNvSpPr>
              <a:spLocks noChangeShapeType="1"/>
            </p:cNvSpPr>
            <p:nvPr/>
          </p:nvSpPr>
          <p:spPr bwMode="auto">
            <a:xfrm>
              <a:off x="1836" y="2069"/>
              <a:ext cx="27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8155" name="Rectangle 27"/>
            <p:cNvSpPr>
              <a:spLocks noChangeArrowheads="1"/>
            </p:cNvSpPr>
            <p:nvPr/>
          </p:nvSpPr>
          <p:spPr bwMode="auto">
            <a:xfrm>
              <a:off x="1950" y="2115"/>
              <a:ext cx="175" cy="244"/>
            </a:xfrm>
            <a:prstGeom prst="rect">
              <a:avLst/>
            </a:prstGeom>
            <a:solidFill>
              <a:srgbClr val="FFFF99"/>
            </a:soli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tx2"/>
              </a:outerShdw>
            </a:effectLst>
          </p:spPr>
          <p:txBody>
            <a:bodyPr lIns="54000" tIns="10800" rIns="54000" bIns="10800">
              <a:spAutoFit/>
            </a:bodyPr>
            <a:lstStyle/>
            <a:p>
              <a:pPr>
                <a:defRPr/>
              </a:pPr>
              <a:r>
                <a:rPr lang="en-US" sz="2400"/>
                <a:t>6</a:t>
              </a:r>
              <a:endParaRPr lang="ru-RU" sz="2400"/>
            </a:p>
          </p:txBody>
        </p:sp>
      </p:grpSp>
      <p:sp>
        <p:nvSpPr>
          <p:cNvPr id="48166" name="Rectangle 38"/>
          <p:cNvSpPr>
            <a:spLocks noChangeArrowheads="1"/>
          </p:cNvSpPr>
          <p:nvPr/>
        </p:nvSpPr>
        <p:spPr bwMode="auto">
          <a:xfrm>
            <a:off x="4643438" y="2420938"/>
            <a:ext cx="26638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/>
              <a:t>10</a:t>
            </a:r>
            <a:r>
              <a:rPr lang="en-US" sz="3600" b="1"/>
              <a:t>7</a:t>
            </a:r>
            <a:r>
              <a:rPr lang="ru-RU" sz="3600" b="1"/>
              <a:t> = </a:t>
            </a:r>
            <a:r>
              <a:rPr lang="en-US" sz="3600" b="1"/>
              <a:t>6B</a:t>
            </a:r>
            <a:r>
              <a:rPr lang="en-US" sz="3600" b="1" baseline="-25000"/>
              <a:t>16</a:t>
            </a:r>
            <a:endParaRPr lang="ru-RU" sz="3600" b="1" baseline="-25000"/>
          </a:p>
        </p:txBody>
      </p:sp>
      <p:sp>
        <p:nvSpPr>
          <p:cNvPr id="48167" name="AutoShape 39"/>
          <p:cNvSpPr>
            <a:spLocks noChangeArrowheads="1"/>
          </p:cNvSpPr>
          <p:nvPr/>
        </p:nvSpPr>
        <p:spPr bwMode="auto">
          <a:xfrm>
            <a:off x="5867400" y="3355975"/>
            <a:ext cx="1512888" cy="720725"/>
          </a:xfrm>
          <a:prstGeom prst="wedgeRoundRectCallout">
            <a:avLst>
              <a:gd name="adj1" fmla="val 7921"/>
              <a:gd name="adj2" fmla="val -93171"/>
              <a:gd name="adj3" fmla="val 16667"/>
            </a:avLst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/>
              <a:t>система счисления</a:t>
            </a:r>
          </a:p>
        </p:txBody>
      </p:sp>
      <p:sp>
        <p:nvSpPr>
          <p:cNvPr id="48168" name="Rectangle 40"/>
          <p:cNvSpPr>
            <a:spLocks noChangeArrowheads="1"/>
          </p:cNvSpPr>
          <p:nvPr/>
        </p:nvSpPr>
        <p:spPr bwMode="auto">
          <a:xfrm>
            <a:off x="827088" y="5157788"/>
            <a:ext cx="18700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/>
              <a:t>    1</a:t>
            </a:r>
            <a:r>
              <a:rPr lang="en-US" sz="3600" b="1"/>
              <a:t>C5</a:t>
            </a:r>
            <a:r>
              <a:rPr lang="en-US" sz="3600" b="1" baseline="-25000"/>
              <a:t>16</a:t>
            </a:r>
            <a:endParaRPr lang="ru-RU" sz="3600" b="1" baseline="-25000"/>
          </a:p>
        </p:txBody>
      </p:sp>
      <p:sp>
        <p:nvSpPr>
          <p:cNvPr id="48169" name="Rectangle 41"/>
          <p:cNvSpPr>
            <a:spLocks noChangeArrowheads="1"/>
          </p:cNvSpPr>
          <p:nvPr/>
        </p:nvSpPr>
        <p:spPr bwMode="auto">
          <a:xfrm>
            <a:off x="1368425" y="4868863"/>
            <a:ext cx="946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/>
              <a:t>2</a:t>
            </a:r>
            <a:r>
              <a:rPr lang="en-US" sz="2400"/>
              <a:t> </a:t>
            </a:r>
            <a:r>
              <a:rPr lang="ru-RU" sz="2400"/>
              <a:t> 1 0</a:t>
            </a:r>
            <a:endParaRPr lang="ru-RU" sz="2400" baseline="-25000"/>
          </a:p>
        </p:txBody>
      </p:sp>
      <p:sp>
        <p:nvSpPr>
          <p:cNvPr id="48170" name="Rectangle 42"/>
          <p:cNvSpPr>
            <a:spLocks noChangeArrowheads="1"/>
          </p:cNvSpPr>
          <p:nvPr/>
        </p:nvSpPr>
        <p:spPr bwMode="auto">
          <a:xfrm>
            <a:off x="2339975" y="4870450"/>
            <a:ext cx="11779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chemeClr val="accent2"/>
                </a:solidFill>
              </a:rPr>
              <a:t>разряды</a:t>
            </a:r>
          </a:p>
        </p:txBody>
      </p:sp>
      <p:sp>
        <p:nvSpPr>
          <p:cNvPr id="48171" name="Rectangle 43"/>
          <p:cNvSpPr>
            <a:spLocks noChangeArrowheads="1"/>
          </p:cNvSpPr>
          <p:nvPr/>
        </p:nvSpPr>
        <p:spPr bwMode="auto">
          <a:xfrm>
            <a:off x="2592388" y="5157788"/>
            <a:ext cx="481647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/>
              <a:t>= 1</a:t>
            </a:r>
            <a:r>
              <a:rPr lang="en-US" sz="3600" b="1">
                <a:cs typeface="Arial" charset="0"/>
              </a:rPr>
              <a:t>·16</a:t>
            </a:r>
            <a:r>
              <a:rPr lang="ru-RU" sz="3600" b="1" baseline="30000">
                <a:cs typeface="Arial" charset="0"/>
              </a:rPr>
              <a:t>2 </a:t>
            </a:r>
            <a:r>
              <a:rPr lang="ru-RU" sz="3600" b="1">
                <a:cs typeface="Arial" charset="0"/>
              </a:rPr>
              <a:t>+</a:t>
            </a:r>
            <a:r>
              <a:rPr lang="ru-RU"/>
              <a:t> </a:t>
            </a:r>
            <a:r>
              <a:rPr lang="en-US" sz="3600" b="1">
                <a:solidFill>
                  <a:srgbClr val="FF0000"/>
                </a:solidFill>
                <a:cs typeface="Arial" charset="0"/>
              </a:rPr>
              <a:t>12</a:t>
            </a:r>
            <a:r>
              <a:rPr lang="en-US" sz="3600" b="1">
                <a:cs typeface="Arial" charset="0"/>
              </a:rPr>
              <a:t>·16</a:t>
            </a:r>
            <a:r>
              <a:rPr lang="ru-RU" sz="3600" b="1" baseline="30000">
                <a:cs typeface="Arial" charset="0"/>
              </a:rPr>
              <a:t>1</a:t>
            </a:r>
            <a:r>
              <a:rPr lang="ru-RU"/>
              <a:t> </a:t>
            </a:r>
            <a:r>
              <a:rPr lang="ru-RU" sz="3600" b="1">
                <a:cs typeface="Arial" charset="0"/>
              </a:rPr>
              <a:t>+</a:t>
            </a:r>
            <a:r>
              <a:rPr lang="ru-RU"/>
              <a:t> </a:t>
            </a:r>
            <a:r>
              <a:rPr lang="en-US" sz="3600" b="1">
                <a:cs typeface="Arial" charset="0"/>
              </a:rPr>
              <a:t>5·16</a:t>
            </a:r>
            <a:r>
              <a:rPr lang="ru-RU" sz="3600" b="1" baseline="30000">
                <a:cs typeface="Arial" charset="0"/>
              </a:rPr>
              <a:t>0</a:t>
            </a:r>
            <a:endParaRPr lang="en-US" sz="3600" b="1" baseline="30000">
              <a:cs typeface="Arial" charset="0"/>
            </a:endParaRPr>
          </a:p>
          <a:p>
            <a:r>
              <a:rPr lang="ru-RU" sz="3600" b="1">
                <a:cs typeface="Arial" charset="0"/>
              </a:rPr>
              <a:t>= </a:t>
            </a:r>
            <a:r>
              <a:rPr lang="en-US" sz="3600" b="1">
                <a:cs typeface="Arial" charset="0"/>
              </a:rPr>
              <a:t>256</a:t>
            </a:r>
            <a:r>
              <a:rPr lang="ru-RU" sz="3600" b="1">
                <a:cs typeface="Arial" charset="0"/>
              </a:rPr>
              <a:t> + </a:t>
            </a:r>
            <a:r>
              <a:rPr lang="en-US" sz="3600" b="1">
                <a:cs typeface="Arial" charset="0"/>
              </a:rPr>
              <a:t>192</a:t>
            </a:r>
            <a:r>
              <a:rPr lang="ru-RU" sz="3600" b="1">
                <a:cs typeface="Arial" charset="0"/>
              </a:rPr>
              <a:t> + </a:t>
            </a:r>
            <a:r>
              <a:rPr lang="en-US" sz="3600" b="1">
                <a:cs typeface="Arial" charset="0"/>
              </a:rPr>
              <a:t>5</a:t>
            </a:r>
            <a:r>
              <a:rPr lang="ru-RU" sz="3600" b="1">
                <a:cs typeface="Arial" charset="0"/>
              </a:rPr>
              <a:t> = </a:t>
            </a:r>
            <a:r>
              <a:rPr lang="en-US" sz="3600" b="1">
                <a:cs typeface="Arial" charset="0"/>
              </a:rPr>
              <a:t>453</a:t>
            </a:r>
          </a:p>
        </p:txBody>
      </p:sp>
      <p:sp>
        <p:nvSpPr>
          <p:cNvPr id="48172" name="AutoShape 44"/>
          <p:cNvSpPr>
            <a:spLocks noChangeArrowheads="1"/>
          </p:cNvSpPr>
          <p:nvPr/>
        </p:nvSpPr>
        <p:spPr bwMode="auto">
          <a:xfrm rot="-3080023">
            <a:off x="2047082" y="2821781"/>
            <a:ext cx="360362" cy="1717675"/>
          </a:xfrm>
          <a:prstGeom prst="upArrow">
            <a:avLst>
              <a:gd name="adj1" fmla="val 50000"/>
              <a:gd name="adj2" fmla="val 119163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8174" name="Rectangle 46"/>
          <p:cNvSpPr>
            <a:spLocks noChangeArrowheads="1"/>
          </p:cNvSpPr>
          <p:nvPr/>
        </p:nvSpPr>
        <p:spPr bwMode="auto">
          <a:xfrm>
            <a:off x="5303838" y="1341438"/>
            <a:ext cx="5730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 A</a:t>
            </a:r>
            <a:r>
              <a:rPr lang="en-US" sz="2400"/>
              <a:t>,</a:t>
            </a:r>
            <a:r>
              <a:rPr lang="en-US" sz="2400" b="1">
                <a:solidFill>
                  <a:srgbClr val="FF0000"/>
                </a:solidFill>
              </a:rPr>
              <a:t/>
            </a:r>
            <a:br>
              <a:rPr lang="en-US" sz="2400" b="1">
                <a:solidFill>
                  <a:srgbClr val="FF0000"/>
                </a:solidFill>
              </a:rPr>
            </a:br>
            <a:r>
              <a:rPr lang="en-US" sz="2400">
                <a:solidFill>
                  <a:schemeClr val="accent2"/>
                </a:solidFill>
              </a:rPr>
              <a:t>10</a:t>
            </a:r>
            <a:endParaRPr lang="ru-RU" sz="2400">
              <a:solidFill>
                <a:schemeClr val="accent2"/>
              </a:solidFill>
            </a:endParaRPr>
          </a:p>
        </p:txBody>
      </p:sp>
      <p:sp>
        <p:nvSpPr>
          <p:cNvPr id="48175" name="Rectangle 47"/>
          <p:cNvSpPr>
            <a:spLocks noChangeArrowheads="1"/>
          </p:cNvSpPr>
          <p:nvPr/>
        </p:nvSpPr>
        <p:spPr bwMode="auto">
          <a:xfrm>
            <a:off x="5856288" y="1341438"/>
            <a:ext cx="5730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 B</a:t>
            </a:r>
            <a:r>
              <a:rPr lang="en-US" sz="2400"/>
              <a:t>,</a:t>
            </a:r>
            <a:r>
              <a:rPr lang="en-US" sz="2400" b="1">
                <a:solidFill>
                  <a:srgbClr val="FF0000"/>
                </a:solidFill>
              </a:rPr>
              <a:t/>
            </a:r>
            <a:br>
              <a:rPr lang="en-US" sz="2400" b="1">
                <a:solidFill>
                  <a:srgbClr val="FF0000"/>
                </a:solidFill>
              </a:rPr>
            </a:br>
            <a:r>
              <a:rPr lang="en-US" sz="2400">
                <a:solidFill>
                  <a:schemeClr val="accent2"/>
                </a:solidFill>
              </a:rPr>
              <a:t>11</a:t>
            </a:r>
            <a:endParaRPr lang="ru-RU" sz="2400">
              <a:solidFill>
                <a:schemeClr val="accent2"/>
              </a:solidFill>
            </a:endParaRPr>
          </a:p>
        </p:txBody>
      </p:sp>
      <p:sp>
        <p:nvSpPr>
          <p:cNvPr id="48177" name="Rectangle 49"/>
          <p:cNvSpPr>
            <a:spLocks noChangeArrowheads="1"/>
          </p:cNvSpPr>
          <p:nvPr/>
        </p:nvSpPr>
        <p:spPr bwMode="auto">
          <a:xfrm>
            <a:off x="6408738" y="1341438"/>
            <a:ext cx="5730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 C</a:t>
            </a:r>
            <a:r>
              <a:rPr lang="en-US" sz="2400"/>
              <a:t>,</a:t>
            </a:r>
            <a:r>
              <a:rPr lang="en-US" sz="2400" b="1">
                <a:solidFill>
                  <a:srgbClr val="FF0000"/>
                </a:solidFill>
              </a:rPr>
              <a:t/>
            </a:r>
            <a:br>
              <a:rPr lang="en-US" sz="2400" b="1">
                <a:solidFill>
                  <a:srgbClr val="FF0000"/>
                </a:solidFill>
              </a:rPr>
            </a:br>
            <a:r>
              <a:rPr lang="en-US" sz="2400">
                <a:solidFill>
                  <a:schemeClr val="accent2"/>
                </a:solidFill>
              </a:rPr>
              <a:t>12</a:t>
            </a:r>
            <a:endParaRPr lang="ru-RU" sz="2400">
              <a:solidFill>
                <a:schemeClr val="accent2"/>
              </a:solidFill>
            </a:endParaRPr>
          </a:p>
        </p:txBody>
      </p:sp>
      <p:sp>
        <p:nvSpPr>
          <p:cNvPr id="48178" name="Rectangle 50"/>
          <p:cNvSpPr>
            <a:spLocks noChangeArrowheads="1"/>
          </p:cNvSpPr>
          <p:nvPr/>
        </p:nvSpPr>
        <p:spPr bwMode="auto">
          <a:xfrm>
            <a:off x="6961188" y="1341438"/>
            <a:ext cx="5730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 D</a:t>
            </a:r>
            <a:r>
              <a:rPr lang="en-US" sz="2400"/>
              <a:t>,</a:t>
            </a:r>
            <a:r>
              <a:rPr lang="en-US" sz="2400" b="1">
                <a:solidFill>
                  <a:srgbClr val="FF0000"/>
                </a:solidFill>
              </a:rPr>
              <a:t/>
            </a:r>
            <a:br>
              <a:rPr lang="en-US" sz="2400" b="1">
                <a:solidFill>
                  <a:srgbClr val="FF0000"/>
                </a:solidFill>
              </a:rPr>
            </a:br>
            <a:r>
              <a:rPr lang="en-US" sz="2400">
                <a:solidFill>
                  <a:schemeClr val="accent2"/>
                </a:solidFill>
              </a:rPr>
              <a:t>13</a:t>
            </a:r>
            <a:endParaRPr lang="ru-RU" sz="2400">
              <a:solidFill>
                <a:schemeClr val="accent2"/>
              </a:solidFill>
            </a:endParaRPr>
          </a:p>
        </p:txBody>
      </p:sp>
      <p:sp>
        <p:nvSpPr>
          <p:cNvPr id="48179" name="Rectangle 51"/>
          <p:cNvSpPr>
            <a:spLocks noChangeArrowheads="1"/>
          </p:cNvSpPr>
          <p:nvPr/>
        </p:nvSpPr>
        <p:spPr bwMode="auto">
          <a:xfrm>
            <a:off x="7521575" y="1341438"/>
            <a:ext cx="5556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 E</a:t>
            </a:r>
            <a:r>
              <a:rPr lang="en-US" sz="2400"/>
              <a:t>,</a:t>
            </a:r>
            <a:r>
              <a:rPr lang="en-US" sz="2400" b="1">
                <a:solidFill>
                  <a:srgbClr val="FF0000"/>
                </a:solidFill>
              </a:rPr>
              <a:t/>
            </a:r>
            <a:br>
              <a:rPr lang="en-US" sz="2400" b="1">
                <a:solidFill>
                  <a:srgbClr val="FF0000"/>
                </a:solidFill>
              </a:rPr>
            </a:br>
            <a:r>
              <a:rPr lang="en-US" sz="2400">
                <a:solidFill>
                  <a:schemeClr val="accent2"/>
                </a:solidFill>
              </a:rPr>
              <a:t>14</a:t>
            </a:r>
            <a:endParaRPr lang="ru-RU" sz="2400">
              <a:solidFill>
                <a:schemeClr val="accent2"/>
              </a:solidFill>
            </a:endParaRPr>
          </a:p>
        </p:txBody>
      </p:sp>
      <p:sp>
        <p:nvSpPr>
          <p:cNvPr id="48180" name="Rectangle 52"/>
          <p:cNvSpPr>
            <a:spLocks noChangeArrowheads="1"/>
          </p:cNvSpPr>
          <p:nvPr/>
        </p:nvSpPr>
        <p:spPr bwMode="auto">
          <a:xfrm>
            <a:off x="8081963" y="1341438"/>
            <a:ext cx="5381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2400" b="1">
                <a:solidFill>
                  <a:srgbClr val="FF0000"/>
                </a:solidFill>
              </a:rPr>
              <a:t> F </a:t>
            </a:r>
            <a:br>
              <a:rPr lang="en-US" sz="2400" b="1">
                <a:solidFill>
                  <a:srgbClr val="FF0000"/>
                </a:solidFill>
              </a:rPr>
            </a:br>
            <a:r>
              <a:rPr lang="en-US" sz="2400">
                <a:solidFill>
                  <a:schemeClr val="accent2"/>
                </a:solidFill>
              </a:rPr>
              <a:t>15</a:t>
            </a:r>
            <a:endParaRPr lang="ru-RU" sz="2400">
              <a:solidFill>
                <a:schemeClr val="accent2"/>
              </a:solidFill>
            </a:endParaRPr>
          </a:p>
        </p:txBody>
      </p:sp>
      <p:sp>
        <p:nvSpPr>
          <p:cNvPr id="48181" name="Rectangle 53"/>
          <p:cNvSpPr>
            <a:spLocks noChangeArrowheads="1"/>
          </p:cNvSpPr>
          <p:nvPr/>
        </p:nvSpPr>
        <p:spPr bwMode="auto">
          <a:xfrm>
            <a:off x="1871663" y="3176588"/>
            <a:ext cx="457200" cy="38735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lIns="54000" tIns="10800" rIns="54000" bIns="10800">
            <a:spAutoFit/>
          </a:bodyPr>
          <a:lstStyle/>
          <a:p>
            <a:pPr algn="ctr">
              <a:defRPr/>
            </a:pPr>
            <a:r>
              <a:rPr lang="en-US" sz="2400"/>
              <a:t>B</a:t>
            </a:r>
            <a:endParaRPr lang="ru-RU" sz="2400"/>
          </a:p>
        </p:txBody>
      </p:sp>
      <p:sp>
        <p:nvSpPr>
          <p:cNvPr id="48184" name="Rectangle 56"/>
          <p:cNvSpPr>
            <a:spLocks noChangeArrowheads="1"/>
          </p:cNvSpPr>
          <p:nvPr/>
        </p:nvSpPr>
        <p:spPr bwMode="auto">
          <a:xfrm>
            <a:off x="4572000" y="4581525"/>
            <a:ext cx="514350" cy="64135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600" b="1"/>
              <a:t>C</a:t>
            </a:r>
            <a:endParaRPr lang="ru-RU" sz="3600" b="1"/>
          </a:p>
        </p:txBody>
      </p:sp>
      <p:sp>
        <p:nvSpPr>
          <p:cNvPr id="44" name="Управляющая кнопка: домой 43">
            <a:hlinkClick r:id="rId3" action="ppaction://hlinksldjump" highlightClick="1"/>
          </p:cNvPr>
          <p:cNvSpPr/>
          <p:nvPr/>
        </p:nvSpPr>
        <p:spPr>
          <a:xfrm>
            <a:off x="8783638" y="6496050"/>
            <a:ext cx="360362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8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8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48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48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8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8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48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48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48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48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48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48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48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48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48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48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48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48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 build="p"/>
      <p:bldP spid="48133" grpId="0" animBg="1"/>
      <p:bldP spid="48134" grpId="0" animBg="1"/>
      <p:bldP spid="48135" grpId="0"/>
      <p:bldP spid="48166" grpId="0"/>
      <p:bldP spid="48167" grpId="0" animBg="1"/>
      <p:bldP spid="48168" grpId="0"/>
      <p:bldP spid="48169" grpId="0"/>
      <p:bldP spid="48170" grpId="0"/>
      <p:bldP spid="48171" grpId="0" build="p"/>
      <p:bldP spid="48172" grpId="0" animBg="1"/>
      <p:bldP spid="48174" grpId="0"/>
      <p:bldP spid="48175" grpId="0"/>
      <p:bldP spid="48177" grpId="0"/>
      <p:bldP spid="48178" grpId="0"/>
      <p:bldP spid="48179" grpId="0"/>
      <p:bldP spid="48180" grpId="0"/>
      <p:bldP spid="48181" grpId="0" animBg="1"/>
      <p:bldP spid="4818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55821A-6409-47AB-81CC-65AD898C2799}" type="slidenum">
              <a:rPr lang="ru-RU"/>
              <a:pPr>
                <a:defRPr/>
              </a:pPr>
              <a:t>29</a:t>
            </a:fld>
            <a:endParaRPr lang="ru-RU"/>
          </a:p>
        </p:txBody>
      </p:sp>
      <p:sp>
        <p:nvSpPr>
          <p:cNvPr id="38915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8916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>
                <a:latin typeface="Impact" pitchFamily="34" charset="0"/>
              </a:rPr>
              <a:t>Решить примеры:</a:t>
            </a:r>
          </a:p>
        </p:txBody>
      </p:sp>
      <p:sp>
        <p:nvSpPr>
          <p:cNvPr id="38917" name="Rectangle 4"/>
          <p:cNvSpPr>
            <a:spLocks noChangeArrowheads="1"/>
          </p:cNvSpPr>
          <p:nvPr/>
        </p:nvSpPr>
        <p:spPr bwMode="auto">
          <a:xfrm>
            <a:off x="1139825" y="1165225"/>
            <a:ext cx="1951038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400" b="1"/>
              <a:t>17</a:t>
            </a:r>
            <a:r>
              <a:rPr lang="ru-RU" sz="4400" b="1"/>
              <a:t>1</a:t>
            </a:r>
            <a:r>
              <a:rPr lang="ru-RU" sz="4400" b="1" baseline="-25000"/>
              <a:t>10 </a:t>
            </a:r>
            <a:r>
              <a:rPr lang="ru-RU" sz="4400" b="1"/>
              <a:t>=</a:t>
            </a:r>
          </a:p>
        </p:txBody>
      </p:sp>
      <p:sp>
        <p:nvSpPr>
          <p:cNvPr id="38918" name="Rectangle 5"/>
          <p:cNvSpPr>
            <a:spLocks noChangeArrowheads="1"/>
          </p:cNvSpPr>
          <p:nvPr/>
        </p:nvSpPr>
        <p:spPr bwMode="auto">
          <a:xfrm>
            <a:off x="1066800" y="2333625"/>
            <a:ext cx="198120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400" b="1"/>
              <a:t>206</a:t>
            </a:r>
            <a:r>
              <a:rPr lang="ru-RU" sz="4400" b="1" baseline="-25000"/>
              <a:t>10 </a:t>
            </a:r>
            <a:r>
              <a:rPr lang="ru-RU" sz="4400" b="1"/>
              <a:t>=</a:t>
            </a:r>
          </a:p>
        </p:txBody>
      </p:sp>
      <p:sp>
        <p:nvSpPr>
          <p:cNvPr id="38919" name="Rectangle 6"/>
          <p:cNvSpPr>
            <a:spLocks noChangeArrowheads="1"/>
          </p:cNvSpPr>
          <p:nvPr/>
        </p:nvSpPr>
        <p:spPr bwMode="auto">
          <a:xfrm>
            <a:off x="993775" y="3648075"/>
            <a:ext cx="21399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400" b="1"/>
              <a:t>1BC</a:t>
            </a:r>
            <a:r>
              <a:rPr lang="en-US" sz="4400" b="1" baseline="-25000"/>
              <a:t>16</a:t>
            </a:r>
            <a:r>
              <a:rPr lang="ru-RU" sz="4400" b="1" baseline="-25000"/>
              <a:t> </a:t>
            </a:r>
            <a:r>
              <a:rPr lang="ru-RU" sz="4400" b="1"/>
              <a:t>=</a:t>
            </a:r>
          </a:p>
        </p:txBody>
      </p:sp>
      <p:sp>
        <p:nvSpPr>
          <p:cNvPr id="38920" name="Rectangle 7"/>
          <p:cNvSpPr>
            <a:spLocks noChangeArrowheads="1"/>
          </p:cNvSpPr>
          <p:nvPr/>
        </p:nvSpPr>
        <p:spPr bwMode="auto">
          <a:xfrm>
            <a:off x="1030288" y="4926013"/>
            <a:ext cx="20478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400" b="1"/>
              <a:t>22B</a:t>
            </a:r>
            <a:r>
              <a:rPr lang="en-US" sz="4400" b="1" baseline="-25000"/>
              <a:t>16</a:t>
            </a:r>
            <a:r>
              <a:rPr lang="ru-RU" sz="4400" b="1" baseline="-25000"/>
              <a:t> </a:t>
            </a:r>
            <a:r>
              <a:rPr lang="ru-RU" sz="4400" b="1"/>
              <a:t>=</a:t>
            </a:r>
          </a:p>
        </p:txBody>
      </p:sp>
      <p:sp>
        <p:nvSpPr>
          <p:cNvPr id="9" name="Управляющая кнопка: домой 8">
            <a:hlinkClick r:id="rId3" action="ppaction://hlinksldjump" highlightClick="1"/>
          </p:cNvPr>
          <p:cNvSpPr/>
          <p:nvPr/>
        </p:nvSpPr>
        <p:spPr>
          <a:xfrm>
            <a:off x="8783638" y="6496050"/>
            <a:ext cx="360362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74DA39-C222-4D3C-A476-7113C9D421D4}" type="slidenum">
              <a:rPr lang="ru-RU"/>
              <a:pPr>
                <a:defRPr/>
              </a:pPr>
              <a:t>30</a:t>
            </a:fld>
            <a:endParaRPr lang="ru-RU"/>
          </a:p>
        </p:txBody>
      </p:sp>
      <p:sp>
        <p:nvSpPr>
          <p:cNvPr id="39939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9940" name="Text Box 3"/>
          <p:cNvSpPr txBox="1">
            <a:spLocks noChangeArrowheads="1"/>
          </p:cNvSpPr>
          <p:nvPr/>
        </p:nvSpPr>
        <p:spPr bwMode="auto">
          <a:xfrm>
            <a:off x="373063" y="203200"/>
            <a:ext cx="87709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2800" b="1">
                <a:latin typeface="Impact" pitchFamily="34" charset="0"/>
              </a:rPr>
              <a:t>Перевод  из шестнадцатеричной в двоичную систему</a:t>
            </a:r>
          </a:p>
        </p:txBody>
      </p:sp>
      <p:sp>
        <p:nvSpPr>
          <p:cNvPr id="52228" name="Oval 4"/>
          <p:cNvSpPr>
            <a:spLocks noChangeArrowheads="1"/>
          </p:cNvSpPr>
          <p:nvPr/>
        </p:nvSpPr>
        <p:spPr bwMode="auto">
          <a:xfrm>
            <a:off x="576263" y="1628775"/>
            <a:ext cx="719137" cy="719138"/>
          </a:xfrm>
          <a:prstGeom prst="ellipse">
            <a:avLst/>
          </a:prstGeom>
          <a:solidFill>
            <a:srgbClr val="DDDDDD"/>
          </a:solidFill>
          <a:ln w="9525">
            <a:noFill/>
            <a:round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en-US" sz="3600" b="1">
                <a:solidFill>
                  <a:schemeClr val="accent2"/>
                </a:solidFill>
              </a:rPr>
              <a:t>16</a:t>
            </a:r>
            <a:endParaRPr lang="ru-RU" sz="3600" b="1">
              <a:solidFill>
                <a:schemeClr val="accent2"/>
              </a:solidFill>
            </a:endParaRPr>
          </a:p>
        </p:txBody>
      </p:sp>
      <p:sp>
        <p:nvSpPr>
          <p:cNvPr id="52229" name="Oval 5"/>
          <p:cNvSpPr>
            <a:spLocks noChangeArrowheads="1"/>
          </p:cNvSpPr>
          <p:nvPr/>
        </p:nvSpPr>
        <p:spPr bwMode="auto">
          <a:xfrm>
            <a:off x="2698750" y="944563"/>
            <a:ext cx="649288" cy="649287"/>
          </a:xfrm>
          <a:prstGeom prst="ellipse">
            <a:avLst/>
          </a:prstGeom>
          <a:solidFill>
            <a:srgbClr val="DDDDDD"/>
          </a:solidFill>
          <a:ln w="9525">
            <a:noFill/>
            <a:round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600" b="1">
                <a:solidFill>
                  <a:schemeClr val="accent2"/>
                </a:solidFill>
              </a:rPr>
              <a:t>10</a:t>
            </a:r>
          </a:p>
        </p:txBody>
      </p:sp>
      <p:sp>
        <p:nvSpPr>
          <p:cNvPr id="52230" name="Oval 6"/>
          <p:cNvSpPr>
            <a:spLocks noChangeArrowheads="1"/>
          </p:cNvSpPr>
          <p:nvPr/>
        </p:nvSpPr>
        <p:spPr bwMode="auto">
          <a:xfrm>
            <a:off x="4751388" y="1700213"/>
            <a:ext cx="576262" cy="576262"/>
          </a:xfrm>
          <a:prstGeom prst="ellipse">
            <a:avLst/>
          </a:prstGeom>
          <a:solidFill>
            <a:srgbClr val="DDDDDD"/>
          </a:solidFill>
          <a:ln w="9525">
            <a:noFill/>
            <a:round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ru-RU" sz="3600" b="1">
                <a:solidFill>
                  <a:schemeClr val="accent2"/>
                </a:solidFill>
              </a:rPr>
              <a:t>2</a:t>
            </a:r>
          </a:p>
        </p:txBody>
      </p:sp>
      <p:sp>
        <p:nvSpPr>
          <p:cNvPr id="52231" name="AutoShape 7"/>
          <p:cNvSpPr>
            <a:spLocks noChangeArrowheads="1"/>
          </p:cNvSpPr>
          <p:nvPr/>
        </p:nvSpPr>
        <p:spPr bwMode="auto">
          <a:xfrm rot="4414604">
            <a:off x="1816893" y="891382"/>
            <a:ext cx="360363" cy="1403350"/>
          </a:xfrm>
          <a:prstGeom prst="upArrow">
            <a:avLst>
              <a:gd name="adj1" fmla="val 50000"/>
              <a:gd name="adj2" fmla="val 97357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52232" name="AutoShape 8"/>
          <p:cNvSpPr>
            <a:spLocks noChangeArrowheads="1"/>
          </p:cNvSpPr>
          <p:nvPr/>
        </p:nvSpPr>
        <p:spPr bwMode="auto">
          <a:xfrm rot="17185396" flipV="1">
            <a:off x="3906043" y="891382"/>
            <a:ext cx="360363" cy="1403350"/>
          </a:xfrm>
          <a:prstGeom prst="upArrow">
            <a:avLst>
              <a:gd name="adj1" fmla="val 50000"/>
              <a:gd name="adj2" fmla="val 97357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52233" name="AutoShape 9"/>
          <p:cNvSpPr>
            <a:spLocks noChangeArrowheads="1"/>
          </p:cNvSpPr>
          <p:nvPr/>
        </p:nvSpPr>
        <p:spPr bwMode="auto">
          <a:xfrm rot="5400000">
            <a:off x="2878932" y="332581"/>
            <a:ext cx="360362" cy="3311525"/>
          </a:xfrm>
          <a:prstGeom prst="upArrow">
            <a:avLst>
              <a:gd name="adj1" fmla="val 50000"/>
              <a:gd name="adj2" fmla="val 229736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52234" name="AutoShape 10"/>
          <p:cNvSpPr>
            <a:spLocks noChangeArrowheads="1"/>
          </p:cNvSpPr>
          <p:nvPr/>
        </p:nvSpPr>
        <p:spPr bwMode="auto">
          <a:xfrm>
            <a:off x="5616575" y="944563"/>
            <a:ext cx="1800225" cy="720725"/>
          </a:xfrm>
          <a:prstGeom prst="wedgeRoundRectCallout">
            <a:avLst>
              <a:gd name="adj1" fmla="val -124426"/>
              <a:gd name="adj2" fmla="val 11894"/>
              <a:gd name="adj3" fmla="val 16667"/>
            </a:avLst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 marL="176213" indent="-176213">
              <a:buFontTx/>
              <a:buChar char="•"/>
              <a:defRPr/>
            </a:pPr>
            <a:r>
              <a:rPr lang="ru-RU" b="1"/>
              <a:t>трудоемко</a:t>
            </a:r>
          </a:p>
          <a:p>
            <a:pPr marL="176213" indent="-176213">
              <a:buFontTx/>
              <a:buChar char="•"/>
              <a:defRPr/>
            </a:pPr>
            <a:r>
              <a:rPr lang="ru-RU" b="1"/>
              <a:t>2 действия</a:t>
            </a:r>
          </a:p>
        </p:txBody>
      </p:sp>
      <p:sp>
        <p:nvSpPr>
          <p:cNvPr id="52235" name="Rectangle 11"/>
          <p:cNvSpPr>
            <a:spLocks noChangeArrowheads="1"/>
          </p:cNvSpPr>
          <p:nvPr/>
        </p:nvSpPr>
        <p:spPr bwMode="auto">
          <a:xfrm>
            <a:off x="2339975" y="2349500"/>
            <a:ext cx="1636713" cy="64135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600" b="1"/>
              <a:t>16</a:t>
            </a:r>
            <a:r>
              <a:rPr lang="ru-RU" sz="3600" b="1"/>
              <a:t> = 2</a:t>
            </a:r>
            <a:r>
              <a:rPr lang="en-US" sz="3600" b="1" baseline="30000"/>
              <a:t>4</a:t>
            </a:r>
            <a:endParaRPr lang="ru-RU" sz="3600" b="1" baseline="30000"/>
          </a:p>
        </p:txBody>
      </p:sp>
      <p:grpSp>
        <p:nvGrpSpPr>
          <p:cNvPr id="2" name="Group 26"/>
          <p:cNvGrpSpPr>
            <a:grpSpLocks/>
          </p:cNvGrpSpPr>
          <p:nvPr/>
        </p:nvGrpSpPr>
        <p:grpSpPr bwMode="auto">
          <a:xfrm>
            <a:off x="576263" y="3392488"/>
            <a:ext cx="8172450" cy="954087"/>
            <a:chOff x="363" y="2137"/>
            <a:chExt cx="5148" cy="601"/>
          </a:xfrm>
        </p:grpSpPr>
        <p:sp>
          <p:nvSpPr>
            <p:cNvPr id="39961" name="Text Box 13"/>
            <p:cNvSpPr txBox="1">
              <a:spLocks noChangeArrowheads="1"/>
            </p:cNvSpPr>
            <p:nvPr/>
          </p:nvSpPr>
          <p:spPr bwMode="auto">
            <a:xfrm>
              <a:off x="657" y="2204"/>
              <a:ext cx="4854" cy="534"/>
            </a:xfrm>
            <a:prstGeom prst="rect">
              <a:avLst/>
            </a:prstGeom>
            <a:solidFill>
              <a:srgbClr val="D1D1FF"/>
            </a:solidFill>
            <a:ln w="25400">
              <a:solidFill>
                <a:srgbClr val="00008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ru-RU" sz="2400" b="1"/>
                <a:t>  Каждая шестнадцатеричная цифра может быть </a:t>
              </a:r>
              <a:br>
                <a:rPr lang="ru-RU" sz="2400" b="1"/>
              </a:br>
              <a:r>
                <a:rPr lang="ru-RU" sz="2400" b="1"/>
                <a:t>  записана как четыре двоичных (</a:t>
              </a:r>
              <a:r>
                <a:rPr lang="ru-RU" sz="2400" b="1" i="1">
                  <a:solidFill>
                    <a:schemeClr val="accent2"/>
                  </a:solidFill>
                </a:rPr>
                <a:t>тетрада</a:t>
              </a:r>
              <a:r>
                <a:rPr lang="ru-RU" sz="2400" b="1"/>
                <a:t>)!</a:t>
              </a:r>
            </a:p>
          </p:txBody>
        </p:sp>
        <p:sp>
          <p:nvSpPr>
            <p:cNvPr id="39962" name="Oval 14"/>
            <p:cNvSpPr>
              <a:spLocks noChangeArrowheads="1"/>
            </p:cNvSpPr>
            <p:nvPr/>
          </p:nvSpPr>
          <p:spPr bwMode="auto">
            <a:xfrm>
              <a:off x="363" y="2137"/>
              <a:ext cx="409" cy="418"/>
            </a:xfrm>
            <a:prstGeom prst="ellipse">
              <a:avLst/>
            </a:prstGeom>
            <a:solidFill>
              <a:srgbClr val="00008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lang="en-US" sz="4400" b="1">
                  <a:solidFill>
                    <a:schemeClr val="bg1"/>
                  </a:solidFill>
                  <a:latin typeface="Arial Black" pitchFamily="34" charset="0"/>
                </a:rPr>
                <a:t>!</a:t>
              </a:r>
              <a:endParaRPr lang="ru-RU" sz="4400" b="1">
                <a:solidFill>
                  <a:schemeClr val="bg1"/>
                </a:solidFill>
                <a:latin typeface="Arial Black" pitchFamily="34" charset="0"/>
              </a:endParaRPr>
            </a:p>
          </p:txBody>
        </p:sp>
      </p:grpSp>
      <p:sp>
        <p:nvSpPr>
          <p:cNvPr id="52239" name="Rectangle 15"/>
          <p:cNvSpPr>
            <a:spLocks noChangeArrowheads="1"/>
          </p:cNvSpPr>
          <p:nvPr/>
        </p:nvSpPr>
        <p:spPr bwMode="auto">
          <a:xfrm>
            <a:off x="792163" y="4724400"/>
            <a:ext cx="19923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/>
              <a:t>7</a:t>
            </a:r>
            <a:r>
              <a:rPr lang="en-US" sz="3600" b="1"/>
              <a:t>F1A</a:t>
            </a:r>
            <a:r>
              <a:rPr lang="en-US" sz="3600" b="1" baseline="-25000"/>
              <a:t>16</a:t>
            </a:r>
            <a:r>
              <a:rPr lang="ru-RU" sz="3600" b="1" baseline="-25000"/>
              <a:t> </a:t>
            </a:r>
            <a:r>
              <a:rPr lang="ru-RU" sz="3600" b="1"/>
              <a:t>=</a:t>
            </a:r>
          </a:p>
        </p:txBody>
      </p:sp>
      <p:sp>
        <p:nvSpPr>
          <p:cNvPr id="52240" name="Rectangle 16"/>
          <p:cNvSpPr>
            <a:spLocks noChangeArrowheads="1"/>
          </p:cNvSpPr>
          <p:nvPr/>
        </p:nvSpPr>
        <p:spPr bwMode="auto">
          <a:xfrm>
            <a:off x="3024188" y="5445125"/>
            <a:ext cx="50403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600" b="1">
                <a:solidFill>
                  <a:schemeClr val="accent2"/>
                </a:solidFill>
              </a:rPr>
              <a:t>7</a:t>
            </a:r>
            <a:r>
              <a:rPr lang="ru-RU" sz="3600" b="1">
                <a:solidFill>
                  <a:schemeClr val="accent2"/>
                </a:solidFill>
              </a:rPr>
              <a:t>      </a:t>
            </a:r>
            <a:r>
              <a:rPr lang="en-US" sz="3600" b="1">
                <a:solidFill>
                  <a:schemeClr val="accent2"/>
                </a:solidFill>
              </a:rPr>
              <a:t>  F</a:t>
            </a:r>
            <a:r>
              <a:rPr lang="ru-RU" sz="3600" b="1">
                <a:solidFill>
                  <a:schemeClr val="accent2"/>
                </a:solidFill>
              </a:rPr>
              <a:t>    </a:t>
            </a:r>
            <a:r>
              <a:rPr lang="en-US" sz="3600" b="1">
                <a:solidFill>
                  <a:schemeClr val="accent2"/>
                </a:solidFill>
              </a:rPr>
              <a:t>  </a:t>
            </a:r>
            <a:r>
              <a:rPr lang="ru-RU" sz="3600" b="1">
                <a:solidFill>
                  <a:schemeClr val="accent2"/>
                </a:solidFill>
              </a:rPr>
              <a:t>  </a:t>
            </a:r>
            <a:r>
              <a:rPr lang="en-US" sz="3600" b="1">
                <a:solidFill>
                  <a:schemeClr val="accent2"/>
                </a:solidFill>
              </a:rPr>
              <a:t>1</a:t>
            </a:r>
            <a:r>
              <a:rPr lang="ru-RU" sz="3600" b="1">
                <a:solidFill>
                  <a:schemeClr val="accent2"/>
                </a:solidFill>
              </a:rPr>
              <a:t>    </a:t>
            </a:r>
            <a:r>
              <a:rPr lang="en-US" sz="3600" b="1">
                <a:solidFill>
                  <a:schemeClr val="accent2"/>
                </a:solidFill>
              </a:rPr>
              <a:t>  </a:t>
            </a:r>
            <a:r>
              <a:rPr lang="ru-RU" sz="3600" b="1">
                <a:solidFill>
                  <a:schemeClr val="accent2"/>
                </a:solidFill>
              </a:rPr>
              <a:t>  </a:t>
            </a:r>
            <a:r>
              <a:rPr lang="en-US" sz="3600" b="1">
                <a:solidFill>
                  <a:schemeClr val="accent2"/>
                </a:solidFill>
              </a:rPr>
              <a:t>A</a:t>
            </a:r>
            <a:endParaRPr lang="ru-RU" sz="3600" b="1" baseline="-25000">
              <a:solidFill>
                <a:schemeClr val="accent2"/>
              </a:solidFill>
            </a:endParaRPr>
          </a:p>
        </p:txBody>
      </p:sp>
      <p:sp>
        <p:nvSpPr>
          <p:cNvPr id="52241" name="Rectangle 17"/>
          <p:cNvSpPr>
            <a:spLocks noChangeArrowheads="1"/>
          </p:cNvSpPr>
          <p:nvPr/>
        </p:nvSpPr>
        <p:spPr bwMode="auto">
          <a:xfrm>
            <a:off x="2627313" y="4760913"/>
            <a:ext cx="12239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>
            <a:spAutoFit/>
          </a:bodyPr>
          <a:lstStyle/>
          <a:p>
            <a:r>
              <a:rPr lang="ru-RU" sz="3600" b="1"/>
              <a:t> </a:t>
            </a:r>
            <a:r>
              <a:rPr lang="ru-RU" sz="3600" b="1">
                <a:solidFill>
                  <a:srgbClr val="FF0000"/>
                </a:solidFill>
              </a:rPr>
              <a:t>0</a:t>
            </a:r>
            <a:r>
              <a:rPr lang="ru-RU" sz="3600" b="1"/>
              <a:t>1</a:t>
            </a:r>
            <a:r>
              <a:rPr lang="en-US" sz="3600" b="1"/>
              <a:t>11</a:t>
            </a:r>
            <a:endParaRPr lang="ru-RU" sz="3600" b="1" baseline="-25000"/>
          </a:p>
        </p:txBody>
      </p:sp>
      <p:sp>
        <p:nvSpPr>
          <p:cNvPr id="52245" name="Rectangle 21"/>
          <p:cNvSpPr>
            <a:spLocks noChangeArrowheads="1"/>
          </p:cNvSpPr>
          <p:nvPr/>
        </p:nvSpPr>
        <p:spPr bwMode="auto">
          <a:xfrm rot="-5400000">
            <a:off x="3027363" y="4902200"/>
            <a:ext cx="2794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sz="6600">
                <a:solidFill>
                  <a:schemeClr val="accent2"/>
                </a:solidFill>
              </a:rPr>
              <a:t>{</a:t>
            </a:r>
            <a:endParaRPr lang="ru-RU" sz="6600">
              <a:solidFill>
                <a:schemeClr val="accent2"/>
              </a:solidFill>
            </a:endParaRPr>
          </a:p>
        </p:txBody>
      </p:sp>
      <p:sp>
        <p:nvSpPr>
          <p:cNvPr id="52252" name="Rectangle 28"/>
          <p:cNvSpPr>
            <a:spLocks noChangeArrowheads="1"/>
          </p:cNvSpPr>
          <p:nvPr/>
        </p:nvSpPr>
        <p:spPr bwMode="auto">
          <a:xfrm rot="-5400000">
            <a:off x="4359276" y="4902200"/>
            <a:ext cx="2794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sz="6600">
                <a:solidFill>
                  <a:schemeClr val="accent2"/>
                </a:solidFill>
              </a:rPr>
              <a:t>{</a:t>
            </a:r>
            <a:endParaRPr lang="ru-RU" sz="6600">
              <a:solidFill>
                <a:schemeClr val="accent2"/>
              </a:solidFill>
            </a:endParaRPr>
          </a:p>
        </p:txBody>
      </p:sp>
      <p:sp>
        <p:nvSpPr>
          <p:cNvPr id="52253" name="Rectangle 29"/>
          <p:cNvSpPr>
            <a:spLocks noChangeArrowheads="1"/>
          </p:cNvSpPr>
          <p:nvPr/>
        </p:nvSpPr>
        <p:spPr bwMode="auto">
          <a:xfrm>
            <a:off x="3887788" y="4760913"/>
            <a:ext cx="12239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>
            <a:spAutoFit/>
          </a:bodyPr>
          <a:lstStyle/>
          <a:p>
            <a:r>
              <a:rPr lang="ru-RU" sz="3600" b="1"/>
              <a:t> </a:t>
            </a:r>
            <a:r>
              <a:rPr lang="en-US" sz="3600" b="1"/>
              <a:t>1</a:t>
            </a:r>
            <a:r>
              <a:rPr lang="ru-RU" sz="3600" b="1"/>
              <a:t>1</a:t>
            </a:r>
            <a:r>
              <a:rPr lang="en-US" sz="3600" b="1"/>
              <a:t>11</a:t>
            </a:r>
            <a:endParaRPr lang="ru-RU" sz="3600" b="1" baseline="-25000"/>
          </a:p>
        </p:txBody>
      </p:sp>
      <p:sp>
        <p:nvSpPr>
          <p:cNvPr id="52254" name="Rectangle 30"/>
          <p:cNvSpPr>
            <a:spLocks noChangeArrowheads="1"/>
          </p:cNvSpPr>
          <p:nvPr/>
        </p:nvSpPr>
        <p:spPr bwMode="auto">
          <a:xfrm>
            <a:off x="5148263" y="4760913"/>
            <a:ext cx="12239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>
            <a:spAutoFit/>
          </a:bodyPr>
          <a:lstStyle/>
          <a:p>
            <a:r>
              <a:rPr lang="ru-RU" sz="3600" b="1"/>
              <a:t> 0</a:t>
            </a:r>
            <a:r>
              <a:rPr lang="en-US" sz="3600" b="1"/>
              <a:t>001</a:t>
            </a:r>
            <a:endParaRPr lang="ru-RU" sz="3600" b="1" baseline="-25000"/>
          </a:p>
        </p:txBody>
      </p:sp>
      <p:sp>
        <p:nvSpPr>
          <p:cNvPr id="52255" name="Rectangle 31"/>
          <p:cNvSpPr>
            <a:spLocks noChangeArrowheads="1"/>
          </p:cNvSpPr>
          <p:nvPr/>
        </p:nvSpPr>
        <p:spPr bwMode="auto">
          <a:xfrm>
            <a:off x="6408738" y="4760913"/>
            <a:ext cx="1366837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0" rIns="18000" bIns="0">
            <a:spAutoFit/>
          </a:bodyPr>
          <a:lstStyle/>
          <a:p>
            <a:r>
              <a:rPr lang="ru-RU" sz="3600" b="1"/>
              <a:t> </a:t>
            </a:r>
            <a:r>
              <a:rPr lang="en-US" sz="3600" b="1"/>
              <a:t>1010</a:t>
            </a:r>
            <a:r>
              <a:rPr lang="en-US" sz="3600" b="1" baseline="-25000"/>
              <a:t>2</a:t>
            </a:r>
            <a:endParaRPr lang="ru-RU" sz="3600" b="1" baseline="-25000"/>
          </a:p>
        </p:txBody>
      </p:sp>
      <p:sp>
        <p:nvSpPr>
          <p:cNvPr id="52256" name="Rectangle 32"/>
          <p:cNvSpPr>
            <a:spLocks noChangeArrowheads="1"/>
          </p:cNvSpPr>
          <p:nvPr/>
        </p:nvSpPr>
        <p:spPr bwMode="auto">
          <a:xfrm rot="-5400000">
            <a:off x="5583238" y="4865687"/>
            <a:ext cx="2794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sz="6600">
                <a:solidFill>
                  <a:schemeClr val="accent2"/>
                </a:solidFill>
              </a:rPr>
              <a:t>{</a:t>
            </a:r>
            <a:endParaRPr lang="ru-RU" sz="6600">
              <a:solidFill>
                <a:schemeClr val="accent2"/>
              </a:solidFill>
            </a:endParaRPr>
          </a:p>
        </p:txBody>
      </p:sp>
      <p:sp>
        <p:nvSpPr>
          <p:cNvPr id="52257" name="Rectangle 33"/>
          <p:cNvSpPr>
            <a:spLocks noChangeArrowheads="1"/>
          </p:cNvSpPr>
          <p:nvPr/>
        </p:nvSpPr>
        <p:spPr bwMode="auto">
          <a:xfrm rot="-5400000">
            <a:off x="6843713" y="4865687"/>
            <a:ext cx="2794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sz="6600">
                <a:solidFill>
                  <a:schemeClr val="accent2"/>
                </a:solidFill>
              </a:rPr>
              <a:t>{</a:t>
            </a:r>
            <a:endParaRPr lang="ru-RU" sz="6600">
              <a:solidFill>
                <a:schemeClr val="accent2"/>
              </a:solidFill>
            </a:endParaRPr>
          </a:p>
        </p:txBody>
      </p:sp>
      <p:sp>
        <p:nvSpPr>
          <p:cNvPr id="26" name="Управляющая кнопка: домой 25">
            <a:hlinkClick r:id="rId3" action="ppaction://hlinksldjump" highlightClick="1"/>
          </p:cNvPr>
          <p:cNvSpPr/>
          <p:nvPr/>
        </p:nvSpPr>
        <p:spPr>
          <a:xfrm>
            <a:off x="8783638" y="6496050"/>
            <a:ext cx="360362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52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52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2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52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52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52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52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52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52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52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2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52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52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52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52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8" grpId="0" animBg="1"/>
      <p:bldP spid="52229" grpId="0" animBg="1"/>
      <p:bldP spid="52230" grpId="0" animBg="1"/>
      <p:bldP spid="52231" grpId="0" animBg="1"/>
      <p:bldP spid="52232" grpId="0" animBg="1"/>
      <p:bldP spid="52233" grpId="0" animBg="1"/>
      <p:bldP spid="52234" grpId="0" animBg="1"/>
      <p:bldP spid="52235" grpId="0" animBg="1"/>
      <p:bldP spid="52239" grpId="0"/>
      <p:bldP spid="52240" grpId="0"/>
      <p:bldP spid="52241" grpId="0"/>
      <p:bldP spid="52245" grpId="0"/>
      <p:bldP spid="52252" grpId="0"/>
      <p:bldP spid="52253" grpId="0"/>
      <p:bldP spid="52254" grpId="0"/>
      <p:bldP spid="52255" grpId="0"/>
      <p:bldP spid="52256" grpId="0"/>
      <p:bldP spid="5225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4ACB3C-B381-4665-90B8-3856FEF4701F}" type="slidenum">
              <a:rPr lang="ru-RU"/>
              <a:pPr>
                <a:defRPr/>
              </a:pPr>
              <a:t>31</a:t>
            </a:fld>
            <a:endParaRPr lang="ru-RU"/>
          </a:p>
        </p:txBody>
      </p:sp>
      <p:sp>
        <p:nvSpPr>
          <p:cNvPr id="40963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0964" name="Text Box 3"/>
          <p:cNvSpPr txBox="1">
            <a:spLocks noChangeArrowheads="1"/>
          </p:cNvSpPr>
          <p:nvPr/>
        </p:nvSpPr>
        <p:spPr bwMode="auto">
          <a:xfrm>
            <a:off x="409575" y="142875"/>
            <a:ext cx="8140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200" b="1">
                <a:latin typeface="Impact" pitchFamily="34" charset="0"/>
              </a:rPr>
              <a:t>Решить примеры:</a:t>
            </a:r>
            <a:endParaRPr lang="ru-RU" sz="3000" b="1">
              <a:latin typeface="Impact" pitchFamily="34" charset="0"/>
            </a:endParaRPr>
          </a:p>
        </p:txBody>
      </p:sp>
      <p:sp>
        <p:nvSpPr>
          <p:cNvPr id="40965" name="Rectangle 4"/>
          <p:cNvSpPr>
            <a:spLocks noChangeArrowheads="1"/>
          </p:cNvSpPr>
          <p:nvPr/>
        </p:nvSpPr>
        <p:spPr bwMode="auto">
          <a:xfrm>
            <a:off x="1176338" y="1347788"/>
            <a:ext cx="24511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400" b="1"/>
              <a:t>C73B</a:t>
            </a:r>
            <a:r>
              <a:rPr lang="en-US" sz="4400" b="1" baseline="-25000"/>
              <a:t>16</a:t>
            </a:r>
            <a:r>
              <a:rPr lang="ru-RU" sz="4400" b="1" baseline="-25000"/>
              <a:t> </a:t>
            </a:r>
            <a:r>
              <a:rPr lang="ru-RU" sz="4400" b="1"/>
              <a:t>=</a:t>
            </a:r>
          </a:p>
        </p:txBody>
      </p:sp>
      <p:sp>
        <p:nvSpPr>
          <p:cNvPr id="40966" name="Rectangle 5"/>
          <p:cNvSpPr>
            <a:spLocks noChangeArrowheads="1"/>
          </p:cNvSpPr>
          <p:nvPr/>
        </p:nvSpPr>
        <p:spPr bwMode="auto">
          <a:xfrm>
            <a:off x="1358900" y="3725863"/>
            <a:ext cx="23590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400" b="1"/>
              <a:t>2FE1</a:t>
            </a:r>
            <a:r>
              <a:rPr lang="en-US" sz="4400" b="1" baseline="-25000"/>
              <a:t>16</a:t>
            </a:r>
            <a:r>
              <a:rPr lang="ru-RU" sz="4400" b="1" baseline="-25000"/>
              <a:t> </a:t>
            </a:r>
            <a:r>
              <a:rPr lang="ru-RU" sz="4400" b="1"/>
              <a:t>=</a:t>
            </a:r>
          </a:p>
        </p:txBody>
      </p:sp>
      <p:sp>
        <p:nvSpPr>
          <p:cNvPr id="40967" name="Rectangle 4"/>
          <p:cNvSpPr>
            <a:spLocks noChangeArrowheads="1"/>
          </p:cNvSpPr>
          <p:nvPr/>
        </p:nvSpPr>
        <p:spPr bwMode="auto">
          <a:xfrm>
            <a:off x="1285875" y="2552700"/>
            <a:ext cx="232727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400" b="1"/>
              <a:t>E621</a:t>
            </a:r>
            <a:r>
              <a:rPr lang="en-US" sz="4400" b="1" baseline="-25000"/>
              <a:t>16</a:t>
            </a:r>
            <a:r>
              <a:rPr lang="ru-RU" sz="4400" b="1" baseline="-25000"/>
              <a:t> </a:t>
            </a:r>
            <a:r>
              <a:rPr lang="ru-RU" sz="4400" b="1"/>
              <a:t>=</a:t>
            </a:r>
          </a:p>
        </p:txBody>
      </p:sp>
      <p:sp>
        <p:nvSpPr>
          <p:cNvPr id="40968" name="Rectangle 5"/>
          <p:cNvSpPr>
            <a:spLocks noChangeArrowheads="1"/>
          </p:cNvSpPr>
          <p:nvPr/>
        </p:nvSpPr>
        <p:spPr bwMode="auto">
          <a:xfrm>
            <a:off x="1395413" y="5072063"/>
            <a:ext cx="2481262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400" b="1"/>
              <a:t>A9D3</a:t>
            </a:r>
            <a:r>
              <a:rPr lang="en-US" sz="4400" b="1" baseline="-25000"/>
              <a:t>16</a:t>
            </a:r>
            <a:r>
              <a:rPr lang="ru-RU" sz="4400" b="1" baseline="-25000"/>
              <a:t> </a:t>
            </a:r>
            <a:r>
              <a:rPr lang="ru-RU" sz="4400" b="1"/>
              <a:t>=</a:t>
            </a:r>
          </a:p>
        </p:txBody>
      </p:sp>
      <p:sp>
        <p:nvSpPr>
          <p:cNvPr id="9" name="Управляющая кнопка: домой 8">
            <a:hlinkClick r:id="rId3" action="ppaction://hlinksldjump" highlightClick="1"/>
          </p:cNvPr>
          <p:cNvSpPr/>
          <p:nvPr/>
        </p:nvSpPr>
        <p:spPr>
          <a:xfrm>
            <a:off x="8783638" y="6496050"/>
            <a:ext cx="360362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865510A-F17D-412F-9D2F-38A663F8E3E6}" type="slidenum">
              <a:rPr lang="ru-RU"/>
              <a:pPr>
                <a:defRPr/>
              </a:pPr>
              <a:t>32</a:t>
            </a:fld>
            <a:endParaRPr lang="ru-RU"/>
          </a:p>
        </p:txBody>
      </p:sp>
      <p:sp>
        <p:nvSpPr>
          <p:cNvPr id="41987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1988" name="Text Box 3"/>
          <p:cNvSpPr txBox="1">
            <a:spLocks noChangeArrowheads="1"/>
          </p:cNvSpPr>
          <p:nvPr/>
        </p:nvSpPr>
        <p:spPr bwMode="auto">
          <a:xfrm>
            <a:off x="409575" y="203200"/>
            <a:ext cx="87344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2800" b="1">
                <a:latin typeface="Impact" pitchFamily="34" charset="0"/>
              </a:rPr>
              <a:t>Перевод из двоичной системы в шестнадцатеричную</a:t>
            </a:r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2519363" y="981075"/>
            <a:ext cx="36560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/>
              <a:t>1001011101111</a:t>
            </a:r>
            <a:r>
              <a:rPr lang="ru-RU" sz="3600" b="1" baseline="-25000"/>
              <a:t>2</a:t>
            </a:r>
          </a:p>
        </p:txBody>
      </p:sp>
      <p:sp>
        <p:nvSpPr>
          <p:cNvPr id="31751" name="Rectangle 7"/>
          <p:cNvSpPr>
            <a:spLocks noChangeArrowheads="1"/>
          </p:cNvSpPr>
          <p:nvPr/>
        </p:nvSpPr>
        <p:spPr bwMode="auto">
          <a:xfrm>
            <a:off x="468313" y="1700213"/>
            <a:ext cx="80454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>
                <a:solidFill>
                  <a:schemeClr val="accent2"/>
                </a:solidFill>
              </a:rPr>
              <a:t>Шаг 1</a:t>
            </a:r>
            <a:r>
              <a:rPr lang="ru-RU" sz="2800" b="1"/>
              <a:t>. Разбить на тетрады, начиная справа:</a:t>
            </a:r>
          </a:p>
        </p:txBody>
      </p:sp>
      <p:sp>
        <p:nvSpPr>
          <p:cNvPr id="31752" name="Rectangle 8"/>
          <p:cNvSpPr>
            <a:spLocks noChangeArrowheads="1"/>
          </p:cNvSpPr>
          <p:nvPr/>
        </p:nvSpPr>
        <p:spPr bwMode="auto">
          <a:xfrm>
            <a:off x="1979613" y="2384425"/>
            <a:ext cx="47990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000</a:t>
            </a:r>
            <a:r>
              <a:rPr lang="ru-RU" sz="3600" b="1">
                <a:effectLst>
                  <a:outerShdw blurRad="38100" dist="38100" dir="2700000" algn="tl">
                    <a:srgbClr val="C0C0C0"/>
                  </a:outerShdw>
                </a:effectLst>
              </a:rPr>
              <a:t>1 </a:t>
            </a:r>
            <a:r>
              <a:rPr lang="ru-RU" sz="36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0010</a:t>
            </a:r>
            <a:r>
              <a:rPr lang="ru-RU" sz="3600" b="1">
                <a:effectLst>
                  <a:outerShdw blurRad="38100" dist="38100" dir="2700000" algn="tl">
                    <a:srgbClr val="C0C0C0"/>
                  </a:outerShdw>
                </a:effectLst>
              </a:rPr>
              <a:t> 1110 </a:t>
            </a:r>
            <a:r>
              <a:rPr lang="ru-RU" sz="36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1111</a:t>
            </a:r>
            <a:r>
              <a:rPr lang="ru-RU" sz="3600" b="1" baseline="-25000"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</a:p>
        </p:txBody>
      </p:sp>
      <p:sp>
        <p:nvSpPr>
          <p:cNvPr id="31753" name="Rectangle 9"/>
          <p:cNvSpPr>
            <a:spLocks noChangeArrowheads="1"/>
          </p:cNvSpPr>
          <p:nvPr/>
        </p:nvSpPr>
        <p:spPr bwMode="auto">
          <a:xfrm>
            <a:off x="503238" y="3140075"/>
            <a:ext cx="725011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>
                <a:solidFill>
                  <a:schemeClr val="accent2"/>
                </a:solidFill>
              </a:rPr>
              <a:t>Шаг 2</a:t>
            </a:r>
            <a:r>
              <a:rPr lang="ru-RU" sz="2800" b="1"/>
              <a:t>. Каждую тетраду записать одной </a:t>
            </a:r>
            <a:br>
              <a:rPr lang="ru-RU" sz="2800" b="1"/>
            </a:br>
            <a:r>
              <a:rPr lang="ru-RU" sz="2800" b="1"/>
              <a:t>            шестнадцатеричной цифрой:</a:t>
            </a:r>
          </a:p>
        </p:txBody>
      </p:sp>
      <p:sp>
        <p:nvSpPr>
          <p:cNvPr id="31754" name="Rectangle 10"/>
          <p:cNvSpPr>
            <a:spLocks noChangeArrowheads="1"/>
          </p:cNvSpPr>
          <p:nvPr/>
        </p:nvSpPr>
        <p:spPr bwMode="auto">
          <a:xfrm>
            <a:off x="2051050" y="4148138"/>
            <a:ext cx="47990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000</a:t>
            </a:r>
            <a:r>
              <a:rPr lang="ru-RU" sz="3600" b="1">
                <a:effectLst>
                  <a:outerShdw blurRad="38100" dist="38100" dir="2700000" algn="tl">
                    <a:srgbClr val="C0C0C0"/>
                  </a:outerShdw>
                </a:effectLst>
              </a:rPr>
              <a:t>1 </a:t>
            </a:r>
            <a:r>
              <a:rPr lang="ru-RU" sz="36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0010</a:t>
            </a:r>
            <a:r>
              <a:rPr lang="ru-RU" sz="3600" b="1">
                <a:effectLst>
                  <a:outerShdw blurRad="38100" dist="38100" dir="2700000" algn="tl">
                    <a:srgbClr val="C0C0C0"/>
                  </a:outerShdw>
                </a:effectLst>
              </a:rPr>
              <a:t> 1110 </a:t>
            </a:r>
            <a:r>
              <a:rPr lang="ru-RU" sz="3600" b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1111</a:t>
            </a:r>
            <a:r>
              <a:rPr lang="ru-RU" sz="3600" b="1" baseline="-25000"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</a:p>
        </p:txBody>
      </p:sp>
      <p:sp>
        <p:nvSpPr>
          <p:cNvPr id="31755" name="Rectangle 11"/>
          <p:cNvSpPr>
            <a:spLocks noChangeArrowheads="1"/>
          </p:cNvSpPr>
          <p:nvPr/>
        </p:nvSpPr>
        <p:spPr bwMode="auto">
          <a:xfrm>
            <a:off x="2411413" y="4760913"/>
            <a:ext cx="438150" cy="64135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600" b="1"/>
              <a:t>1</a:t>
            </a:r>
          </a:p>
        </p:txBody>
      </p:sp>
      <p:sp>
        <p:nvSpPr>
          <p:cNvPr id="31756" name="Rectangle 12"/>
          <p:cNvSpPr>
            <a:spLocks noChangeArrowheads="1"/>
          </p:cNvSpPr>
          <p:nvPr/>
        </p:nvSpPr>
        <p:spPr bwMode="auto">
          <a:xfrm>
            <a:off x="3557588" y="4760913"/>
            <a:ext cx="438150" cy="64135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600" b="1"/>
              <a:t>2</a:t>
            </a:r>
          </a:p>
        </p:txBody>
      </p:sp>
      <p:sp>
        <p:nvSpPr>
          <p:cNvPr id="31757" name="Rectangle 13"/>
          <p:cNvSpPr>
            <a:spLocks noChangeArrowheads="1"/>
          </p:cNvSpPr>
          <p:nvPr/>
        </p:nvSpPr>
        <p:spPr bwMode="auto">
          <a:xfrm>
            <a:off x="4705350" y="4760913"/>
            <a:ext cx="488950" cy="64135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600" b="1"/>
              <a:t>E</a:t>
            </a:r>
            <a:endParaRPr lang="ru-RU" sz="3600" b="1"/>
          </a:p>
        </p:txBody>
      </p:sp>
      <p:sp>
        <p:nvSpPr>
          <p:cNvPr id="31758" name="Rectangle 14"/>
          <p:cNvSpPr>
            <a:spLocks noChangeArrowheads="1"/>
          </p:cNvSpPr>
          <p:nvPr/>
        </p:nvSpPr>
        <p:spPr bwMode="auto">
          <a:xfrm>
            <a:off x="5903913" y="4760913"/>
            <a:ext cx="463550" cy="64135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600" b="1"/>
              <a:t>F</a:t>
            </a:r>
            <a:endParaRPr lang="ru-RU" sz="3600" b="1"/>
          </a:p>
        </p:txBody>
      </p:sp>
      <p:sp>
        <p:nvSpPr>
          <p:cNvPr id="31759" name="Rectangle 15"/>
          <p:cNvSpPr>
            <a:spLocks noChangeArrowheads="1"/>
          </p:cNvSpPr>
          <p:nvPr/>
        </p:nvSpPr>
        <p:spPr bwMode="auto">
          <a:xfrm>
            <a:off x="539750" y="5624513"/>
            <a:ext cx="69675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b="1">
                <a:solidFill>
                  <a:schemeClr val="accent2"/>
                </a:solidFill>
              </a:rPr>
              <a:t>Ответ:  </a:t>
            </a:r>
            <a:r>
              <a:rPr lang="ru-RU" sz="3600" b="1"/>
              <a:t>1001011101111</a:t>
            </a:r>
            <a:r>
              <a:rPr lang="ru-RU" sz="3600" b="1" baseline="-25000"/>
              <a:t>2</a:t>
            </a:r>
            <a:r>
              <a:rPr lang="ru-RU" sz="3600" b="1"/>
              <a:t> = 12</a:t>
            </a:r>
            <a:r>
              <a:rPr lang="en-US" sz="3600" b="1"/>
              <a:t>EF</a:t>
            </a:r>
            <a:r>
              <a:rPr lang="en-US" sz="3600" b="1" baseline="-25000"/>
              <a:t>16</a:t>
            </a:r>
            <a:endParaRPr lang="ru-RU" sz="2800" b="1">
              <a:solidFill>
                <a:schemeClr val="accent2"/>
              </a:solidFill>
            </a:endParaRPr>
          </a:p>
        </p:txBody>
      </p:sp>
      <p:sp>
        <p:nvSpPr>
          <p:cNvPr id="15" name="Управляющая кнопка: домой 14">
            <a:hlinkClick r:id="rId3" action="ppaction://hlinksldjump" highlightClick="1"/>
          </p:cNvPr>
          <p:cNvSpPr/>
          <p:nvPr/>
        </p:nvSpPr>
        <p:spPr>
          <a:xfrm>
            <a:off x="8783638" y="6496050"/>
            <a:ext cx="360362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1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1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1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9" grpId="0"/>
      <p:bldP spid="31751" grpId="0"/>
      <p:bldP spid="31752" grpId="0"/>
      <p:bldP spid="31753" grpId="0"/>
      <p:bldP spid="31754" grpId="0"/>
      <p:bldP spid="31755" grpId="0" animBg="1"/>
      <p:bldP spid="31756" grpId="0" animBg="1"/>
      <p:bldP spid="31757" grpId="0" animBg="1"/>
      <p:bldP spid="31758" grpId="0" animBg="1"/>
      <p:bldP spid="3175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88D2D0-8F0B-4D3D-9B61-73C610FB592C}" type="slidenum">
              <a:rPr lang="ru-RU"/>
              <a:pPr>
                <a:defRPr/>
              </a:pPr>
              <a:t>33</a:t>
            </a:fld>
            <a:endParaRPr lang="ru-RU"/>
          </a:p>
        </p:txBody>
      </p:sp>
      <p:sp>
        <p:nvSpPr>
          <p:cNvPr id="43011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3012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200" b="1">
                <a:latin typeface="Impact" pitchFamily="34" charset="0"/>
              </a:rPr>
              <a:t>Решить примеры:</a:t>
            </a:r>
            <a:endParaRPr lang="ru-RU" sz="3000" b="1">
              <a:latin typeface="Impact" pitchFamily="34" charset="0"/>
            </a:endParaRPr>
          </a:p>
        </p:txBody>
      </p:sp>
      <p:sp>
        <p:nvSpPr>
          <p:cNvPr id="43013" name="Rectangle 4"/>
          <p:cNvSpPr>
            <a:spLocks noChangeArrowheads="1"/>
          </p:cNvSpPr>
          <p:nvPr/>
        </p:nvSpPr>
        <p:spPr bwMode="auto">
          <a:xfrm>
            <a:off x="395288" y="1052513"/>
            <a:ext cx="579596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/>
              <a:t>1010101101010110</a:t>
            </a:r>
            <a:r>
              <a:rPr lang="ru-RU" sz="4400" b="1" baseline="-25000"/>
              <a:t>2 </a:t>
            </a:r>
            <a:r>
              <a:rPr lang="ru-RU" sz="4400" b="1"/>
              <a:t>=</a:t>
            </a:r>
          </a:p>
        </p:txBody>
      </p:sp>
      <p:sp>
        <p:nvSpPr>
          <p:cNvPr id="43014" name="Rectangle 5"/>
          <p:cNvSpPr>
            <a:spLocks noChangeArrowheads="1"/>
          </p:cNvSpPr>
          <p:nvPr/>
        </p:nvSpPr>
        <p:spPr bwMode="auto">
          <a:xfrm>
            <a:off x="446088" y="2370138"/>
            <a:ext cx="641826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/>
              <a:t>111100110111110101</a:t>
            </a:r>
            <a:r>
              <a:rPr lang="ru-RU" sz="4400" b="1" baseline="-25000"/>
              <a:t>2 </a:t>
            </a:r>
            <a:r>
              <a:rPr lang="ru-RU" sz="4400" b="1"/>
              <a:t>=</a:t>
            </a:r>
          </a:p>
        </p:txBody>
      </p:sp>
      <p:sp>
        <p:nvSpPr>
          <p:cNvPr id="43015" name="Rectangle 6"/>
          <p:cNvSpPr>
            <a:spLocks noChangeArrowheads="1"/>
          </p:cNvSpPr>
          <p:nvPr/>
        </p:nvSpPr>
        <p:spPr bwMode="auto">
          <a:xfrm>
            <a:off x="446088" y="3830638"/>
            <a:ext cx="641826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/>
              <a:t>110110110101111110</a:t>
            </a:r>
            <a:r>
              <a:rPr lang="ru-RU" sz="4400" b="1" baseline="-25000"/>
              <a:t>2 </a:t>
            </a:r>
            <a:r>
              <a:rPr lang="ru-RU" sz="4400" b="1"/>
              <a:t>=</a:t>
            </a:r>
          </a:p>
        </p:txBody>
      </p:sp>
      <p:sp>
        <p:nvSpPr>
          <p:cNvPr id="43016" name="Rectangle 6"/>
          <p:cNvSpPr>
            <a:spLocks noChangeArrowheads="1"/>
          </p:cNvSpPr>
          <p:nvPr/>
        </p:nvSpPr>
        <p:spPr bwMode="auto">
          <a:xfrm>
            <a:off x="336550" y="5400675"/>
            <a:ext cx="6297613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400" b="1"/>
              <a:t>111110000101001110</a:t>
            </a:r>
            <a:r>
              <a:rPr lang="ru-RU" sz="4400" b="1" baseline="-25000"/>
              <a:t>2 </a:t>
            </a:r>
            <a:r>
              <a:rPr lang="ru-RU" sz="4400" b="1"/>
              <a:t>=</a:t>
            </a:r>
          </a:p>
        </p:txBody>
      </p:sp>
      <p:sp>
        <p:nvSpPr>
          <p:cNvPr id="9" name="Управляющая кнопка: домой 8">
            <a:hlinkClick r:id="rId3" action="ppaction://hlinksldjump" highlightClick="1"/>
          </p:cNvPr>
          <p:cNvSpPr/>
          <p:nvPr/>
        </p:nvSpPr>
        <p:spPr>
          <a:xfrm>
            <a:off x="8783638" y="6496050"/>
            <a:ext cx="360362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880AA5-9EEB-4FCA-9B10-E8E16411F913}" type="slidenum">
              <a:rPr lang="ru-RU"/>
              <a:pPr>
                <a:defRPr/>
              </a:pPr>
              <a:t>34</a:t>
            </a:fld>
            <a:endParaRPr lang="ru-RU"/>
          </a:p>
        </p:txBody>
      </p:sp>
      <p:sp>
        <p:nvSpPr>
          <p:cNvPr id="44035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4036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>
                <a:latin typeface="Impact" pitchFamily="34" charset="0"/>
              </a:rPr>
              <a:t>Арифметические операции</a:t>
            </a:r>
          </a:p>
        </p:txBody>
      </p:sp>
      <p:sp>
        <p:nvSpPr>
          <p:cNvPr id="91140" name="Rectangle 4"/>
          <p:cNvSpPr>
            <a:spLocks noChangeArrowheads="1"/>
          </p:cNvSpPr>
          <p:nvPr/>
        </p:nvSpPr>
        <p:spPr bwMode="auto">
          <a:xfrm>
            <a:off x="468313" y="985838"/>
            <a:ext cx="1660525" cy="45720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53882" dir="2700000" algn="ctr" rotWithShape="0">
              <a:schemeClr val="tx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>
                <a:solidFill>
                  <a:schemeClr val="accent2"/>
                </a:solidFill>
              </a:rPr>
              <a:t>сложение</a:t>
            </a:r>
          </a:p>
        </p:txBody>
      </p:sp>
      <p:sp>
        <p:nvSpPr>
          <p:cNvPr id="91142" name="Rectangle 6"/>
          <p:cNvSpPr>
            <a:spLocks noChangeArrowheads="1"/>
          </p:cNvSpPr>
          <p:nvPr/>
        </p:nvSpPr>
        <p:spPr bwMode="auto">
          <a:xfrm>
            <a:off x="900113" y="1665288"/>
            <a:ext cx="2700337" cy="2052637"/>
          </a:xfrm>
          <a:prstGeom prst="rect">
            <a:avLst/>
          </a:prstGeom>
          <a:solidFill>
            <a:srgbClr val="F8F8F8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53882" dir="2700000" algn="ctr" rotWithShape="0">
              <a:schemeClr val="tx2"/>
            </a:outerShdw>
          </a:effectLst>
        </p:spPr>
        <p:txBody>
          <a:bodyPr wrap="none"/>
          <a:lstStyle/>
          <a:p>
            <a:pPr algn="r">
              <a:defRPr/>
            </a:pPr>
            <a:r>
              <a:rPr lang="en-US" sz="4000"/>
              <a:t>A 5 B</a:t>
            </a:r>
            <a:r>
              <a:rPr lang="en-US" sz="4000" baseline="-25000"/>
              <a:t>16</a:t>
            </a:r>
          </a:p>
          <a:p>
            <a:pPr algn="r">
              <a:defRPr/>
            </a:pPr>
            <a:r>
              <a:rPr lang="en-US" sz="4000"/>
              <a:t>+   C 7 E</a:t>
            </a:r>
            <a:r>
              <a:rPr lang="en-US" sz="4000" baseline="-25000"/>
              <a:t>16</a:t>
            </a:r>
            <a:endParaRPr lang="en-US" sz="4000"/>
          </a:p>
          <a:p>
            <a:pPr algn="r">
              <a:defRPr/>
            </a:pPr>
            <a:endParaRPr lang="ru-RU" sz="4000"/>
          </a:p>
        </p:txBody>
      </p:sp>
      <p:sp>
        <p:nvSpPr>
          <p:cNvPr id="91163" name="Rectangle 27"/>
          <p:cNvSpPr>
            <a:spLocks noChangeArrowheads="1"/>
          </p:cNvSpPr>
          <p:nvPr/>
        </p:nvSpPr>
        <p:spPr bwMode="auto">
          <a:xfrm>
            <a:off x="5759450" y="1125538"/>
            <a:ext cx="3952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chemeClr val="accent2"/>
                </a:solidFill>
                <a:sym typeface="Symbol" pitchFamily="18" charset="2"/>
              </a:rPr>
              <a:t></a:t>
            </a:r>
          </a:p>
        </p:txBody>
      </p:sp>
      <p:sp>
        <p:nvSpPr>
          <p:cNvPr id="91173" name="Rectangle 37"/>
          <p:cNvSpPr>
            <a:spLocks noChangeArrowheads="1"/>
          </p:cNvSpPr>
          <p:nvPr/>
        </p:nvSpPr>
        <p:spPr bwMode="auto">
          <a:xfrm>
            <a:off x="1366838" y="2960688"/>
            <a:ext cx="22034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/>
              <a:t>1 6 D 9</a:t>
            </a:r>
            <a:r>
              <a:rPr lang="en-US" sz="4000" baseline="-25000"/>
              <a:t>16</a:t>
            </a:r>
            <a:endParaRPr lang="ru-RU" sz="4000" baseline="-25000"/>
          </a:p>
        </p:txBody>
      </p:sp>
      <p:sp>
        <p:nvSpPr>
          <p:cNvPr id="44041" name="Line 38"/>
          <p:cNvSpPr>
            <a:spLocks noChangeShapeType="1"/>
          </p:cNvSpPr>
          <p:nvPr/>
        </p:nvSpPr>
        <p:spPr bwMode="auto">
          <a:xfrm>
            <a:off x="1547813" y="2997200"/>
            <a:ext cx="19796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91175" name="Rectangle 39"/>
          <p:cNvSpPr>
            <a:spLocks noChangeArrowheads="1"/>
          </p:cNvSpPr>
          <p:nvPr/>
        </p:nvSpPr>
        <p:spPr bwMode="auto">
          <a:xfrm>
            <a:off x="4176713" y="1665288"/>
            <a:ext cx="2879725" cy="2052637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53882" dir="2700000" algn="ctr" rotWithShape="0">
              <a:schemeClr val="tx2"/>
            </a:outerShdw>
          </a:effectLst>
        </p:spPr>
        <p:txBody>
          <a:bodyPr wrap="none"/>
          <a:lstStyle/>
          <a:p>
            <a:pPr algn="r">
              <a:defRPr/>
            </a:pPr>
            <a:r>
              <a:rPr lang="en-US" sz="4000" b="1">
                <a:solidFill>
                  <a:srgbClr val="FF0000"/>
                </a:solidFill>
              </a:rPr>
              <a:t>10</a:t>
            </a:r>
            <a:r>
              <a:rPr lang="en-US" sz="4000">
                <a:solidFill>
                  <a:srgbClr val="FF0000"/>
                </a:solidFill>
              </a:rPr>
              <a:t> </a:t>
            </a:r>
            <a:r>
              <a:rPr lang="en-US" sz="4000"/>
              <a:t> 5  </a:t>
            </a:r>
            <a:r>
              <a:rPr lang="en-US" sz="4000" b="1">
                <a:solidFill>
                  <a:srgbClr val="FF0000"/>
                </a:solidFill>
              </a:rPr>
              <a:t>11</a:t>
            </a:r>
            <a:endParaRPr lang="en-US" sz="4000" b="1" baseline="-25000">
              <a:solidFill>
                <a:srgbClr val="FF0000"/>
              </a:solidFill>
            </a:endParaRPr>
          </a:p>
          <a:p>
            <a:pPr algn="r">
              <a:defRPr/>
            </a:pPr>
            <a:r>
              <a:rPr lang="en-US" sz="4000"/>
              <a:t>+</a:t>
            </a:r>
            <a:r>
              <a:rPr lang="ru-RU" sz="4000"/>
              <a:t> </a:t>
            </a:r>
            <a:r>
              <a:rPr lang="en-US" sz="4000"/>
              <a:t> </a:t>
            </a:r>
            <a:r>
              <a:rPr lang="en-US" sz="4000" b="1">
                <a:solidFill>
                  <a:srgbClr val="FF0000"/>
                </a:solidFill>
              </a:rPr>
              <a:t>12</a:t>
            </a:r>
            <a:r>
              <a:rPr lang="en-US" sz="4000"/>
              <a:t>  7  </a:t>
            </a:r>
            <a:r>
              <a:rPr lang="en-US" sz="4000" b="1">
                <a:solidFill>
                  <a:srgbClr val="FF0000"/>
                </a:solidFill>
              </a:rPr>
              <a:t>14</a:t>
            </a:r>
            <a:endParaRPr lang="en-US" sz="4000" b="1"/>
          </a:p>
          <a:p>
            <a:pPr algn="r">
              <a:spcBef>
                <a:spcPct val="10000"/>
              </a:spcBef>
              <a:defRPr/>
            </a:pPr>
            <a:endParaRPr lang="ru-RU" sz="4000"/>
          </a:p>
        </p:txBody>
      </p:sp>
      <p:sp>
        <p:nvSpPr>
          <p:cNvPr id="91176" name="Line 40"/>
          <p:cNvSpPr>
            <a:spLocks noChangeShapeType="1"/>
          </p:cNvSpPr>
          <p:nvPr/>
        </p:nvSpPr>
        <p:spPr bwMode="auto">
          <a:xfrm>
            <a:off x="4679950" y="2960688"/>
            <a:ext cx="230346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91177" name="Rectangle 41"/>
          <p:cNvSpPr>
            <a:spLocks noChangeArrowheads="1"/>
          </p:cNvSpPr>
          <p:nvPr/>
        </p:nvSpPr>
        <p:spPr bwMode="auto">
          <a:xfrm>
            <a:off x="2195513" y="4581525"/>
            <a:ext cx="4860925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spcBef>
                <a:spcPct val="20000"/>
              </a:spcBef>
            </a:pPr>
            <a:r>
              <a:rPr lang="en-US" sz="3200"/>
              <a:t>11+14=25=</a:t>
            </a:r>
            <a:r>
              <a:rPr lang="en-US" sz="3200" b="1">
                <a:solidFill>
                  <a:schemeClr val="accent2"/>
                </a:solidFill>
              </a:rPr>
              <a:t>16</a:t>
            </a:r>
            <a:r>
              <a:rPr lang="en-US" sz="3200"/>
              <a:t>+9</a:t>
            </a:r>
          </a:p>
          <a:p>
            <a:pPr>
              <a:spcBef>
                <a:spcPct val="20000"/>
              </a:spcBef>
            </a:pPr>
            <a:r>
              <a:rPr lang="ru-RU" sz="3200"/>
              <a:t>5+7+</a:t>
            </a:r>
            <a:r>
              <a:rPr lang="ru-RU" sz="3200" b="1">
                <a:solidFill>
                  <a:schemeClr val="accent2"/>
                </a:solidFill>
              </a:rPr>
              <a:t>1</a:t>
            </a:r>
            <a:r>
              <a:rPr lang="ru-RU" sz="3200"/>
              <a:t>=</a:t>
            </a:r>
            <a:r>
              <a:rPr lang="ru-RU" sz="3200" b="1">
                <a:solidFill>
                  <a:srgbClr val="FF0000"/>
                </a:solidFill>
              </a:rPr>
              <a:t>13</a:t>
            </a:r>
            <a:r>
              <a:rPr lang="ru-RU" sz="3200"/>
              <a:t>=</a:t>
            </a:r>
            <a:r>
              <a:rPr lang="en-US" sz="3200"/>
              <a:t>D</a:t>
            </a:r>
            <a:r>
              <a:rPr lang="en-US" sz="3200" baseline="-25000"/>
              <a:t>16</a:t>
            </a:r>
          </a:p>
          <a:p>
            <a:pPr>
              <a:spcBef>
                <a:spcPct val="20000"/>
              </a:spcBef>
            </a:pPr>
            <a:r>
              <a:rPr lang="en-US" sz="3200"/>
              <a:t>10+12=22=</a:t>
            </a:r>
            <a:r>
              <a:rPr lang="en-US" sz="3200" b="1">
                <a:solidFill>
                  <a:schemeClr val="accent2"/>
                </a:solidFill>
              </a:rPr>
              <a:t>16</a:t>
            </a:r>
            <a:r>
              <a:rPr lang="en-US" sz="3200"/>
              <a:t>+6</a:t>
            </a:r>
            <a:endParaRPr lang="ru-RU" sz="3200"/>
          </a:p>
          <a:p>
            <a:pPr>
              <a:spcBef>
                <a:spcPct val="20000"/>
              </a:spcBef>
            </a:pPr>
            <a:endParaRPr lang="ru-RU" sz="3200"/>
          </a:p>
        </p:txBody>
      </p:sp>
      <p:sp>
        <p:nvSpPr>
          <p:cNvPr id="91179" name="Rectangle 43"/>
          <p:cNvSpPr>
            <a:spLocks noChangeArrowheads="1"/>
          </p:cNvSpPr>
          <p:nvPr/>
        </p:nvSpPr>
        <p:spPr bwMode="auto">
          <a:xfrm>
            <a:off x="4572000" y="1125538"/>
            <a:ext cx="3952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chemeClr val="accent2"/>
                </a:solidFill>
                <a:sym typeface="Symbol" pitchFamily="18" charset="2"/>
              </a:rPr>
              <a:t></a:t>
            </a:r>
          </a:p>
        </p:txBody>
      </p:sp>
      <p:sp>
        <p:nvSpPr>
          <p:cNvPr id="91144" name="AutoShape 8"/>
          <p:cNvSpPr>
            <a:spLocks noChangeArrowheads="1"/>
          </p:cNvSpPr>
          <p:nvPr/>
        </p:nvSpPr>
        <p:spPr bwMode="auto">
          <a:xfrm>
            <a:off x="4824413" y="3897313"/>
            <a:ext cx="1763712" cy="431800"/>
          </a:xfrm>
          <a:prstGeom prst="wedgeRoundRectCallout">
            <a:avLst>
              <a:gd name="adj1" fmla="val -58463"/>
              <a:gd name="adj2" fmla="val 126102"/>
              <a:gd name="adj3" fmla="val 16667"/>
            </a:avLst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 algn="ctr">
              <a:defRPr/>
            </a:pPr>
            <a:r>
              <a:rPr lang="en-US" b="1"/>
              <a:t>1 </a:t>
            </a:r>
            <a:r>
              <a:rPr lang="ru-RU" b="1"/>
              <a:t>в перенос</a:t>
            </a:r>
          </a:p>
        </p:txBody>
      </p:sp>
      <p:sp>
        <p:nvSpPr>
          <p:cNvPr id="91180" name="AutoShape 44"/>
          <p:cNvSpPr>
            <a:spLocks noChangeArrowheads="1"/>
          </p:cNvSpPr>
          <p:nvPr/>
        </p:nvSpPr>
        <p:spPr bwMode="auto">
          <a:xfrm>
            <a:off x="4967288" y="5157788"/>
            <a:ext cx="1763712" cy="431800"/>
          </a:xfrm>
          <a:prstGeom prst="wedgeRoundRectCallout">
            <a:avLst>
              <a:gd name="adj1" fmla="val -58463"/>
              <a:gd name="adj2" fmla="val 126102"/>
              <a:gd name="adj3" fmla="val 16667"/>
            </a:avLst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 algn="ctr">
              <a:defRPr/>
            </a:pPr>
            <a:r>
              <a:rPr lang="en-US" b="1"/>
              <a:t>1 </a:t>
            </a:r>
            <a:r>
              <a:rPr lang="ru-RU" b="1"/>
              <a:t>в перенос</a:t>
            </a:r>
          </a:p>
        </p:txBody>
      </p:sp>
      <p:sp>
        <p:nvSpPr>
          <p:cNvPr id="91182" name="Rectangle 46"/>
          <p:cNvSpPr>
            <a:spLocks noChangeArrowheads="1"/>
          </p:cNvSpPr>
          <p:nvPr/>
        </p:nvSpPr>
        <p:spPr bwMode="auto">
          <a:xfrm>
            <a:off x="5616575" y="2960688"/>
            <a:ext cx="7493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 b="1">
                <a:solidFill>
                  <a:srgbClr val="FF0000"/>
                </a:solidFill>
              </a:rPr>
              <a:t>13</a:t>
            </a:r>
            <a:endParaRPr lang="ru-RU" sz="4000"/>
          </a:p>
        </p:txBody>
      </p:sp>
      <p:sp>
        <p:nvSpPr>
          <p:cNvPr id="91183" name="Rectangle 47"/>
          <p:cNvSpPr>
            <a:spLocks noChangeArrowheads="1"/>
          </p:cNvSpPr>
          <p:nvPr/>
        </p:nvSpPr>
        <p:spPr bwMode="auto">
          <a:xfrm>
            <a:off x="6516688" y="2960688"/>
            <a:ext cx="4667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/>
              <a:t>9</a:t>
            </a:r>
            <a:endParaRPr lang="ru-RU" sz="4000"/>
          </a:p>
        </p:txBody>
      </p:sp>
      <p:sp>
        <p:nvSpPr>
          <p:cNvPr id="91184" name="Rectangle 48"/>
          <p:cNvSpPr>
            <a:spLocks noChangeArrowheads="1"/>
          </p:cNvSpPr>
          <p:nvPr/>
        </p:nvSpPr>
        <p:spPr bwMode="auto">
          <a:xfrm>
            <a:off x="5076825" y="2960688"/>
            <a:ext cx="4667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/>
              <a:t>6</a:t>
            </a:r>
          </a:p>
        </p:txBody>
      </p:sp>
      <p:sp>
        <p:nvSpPr>
          <p:cNvPr id="91185" name="Rectangle 49"/>
          <p:cNvSpPr>
            <a:spLocks noChangeArrowheads="1"/>
          </p:cNvSpPr>
          <p:nvPr/>
        </p:nvSpPr>
        <p:spPr bwMode="auto">
          <a:xfrm>
            <a:off x="4535488" y="2960688"/>
            <a:ext cx="4667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4000"/>
              <a:t>1</a:t>
            </a:r>
          </a:p>
        </p:txBody>
      </p:sp>
      <p:sp>
        <p:nvSpPr>
          <p:cNvPr id="20" name="Управляющая кнопка: домой 19">
            <a:hlinkClick r:id="rId3" action="ppaction://hlinksldjump" highlightClick="1"/>
          </p:cNvPr>
          <p:cNvSpPr/>
          <p:nvPr/>
        </p:nvSpPr>
        <p:spPr>
          <a:xfrm>
            <a:off x="8783638" y="6496050"/>
            <a:ext cx="360362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1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91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1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91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91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1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91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911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91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911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91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91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91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8" dur="500"/>
                                        <p:tgtEl>
                                          <p:spTgt spid="911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91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91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63" grpId="0"/>
      <p:bldP spid="91173" grpId="0"/>
      <p:bldP spid="91175" grpId="0" animBg="1"/>
      <p:bldP spid="91176" grpId="0" animBg="1"/>
      <p:bldP spid="91177" grpId="0" build="p"/>
      <p:bldP spid="91179" grpId="0"/>
      <p:bldP spid="91144" grpId="0" animBg="1"/>
      <p:bldP spid="91144" grpId="1" animBg="1"/>
      <p:bldP spid="91180" grpId="0" animBg="1"/>
      <p:bldP spid="91180" grpId="1" animBg="1"/>
      <p:bldP spid="91182" grpId="0"/>
      <p:bldP spid="91183" grpId="0"/>
      <p:bldP spid="91184" grpId="0"/>
      <p:bldP spid="9118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B9C798B-19A0-4875-BED7-23A3992E47E1}" type="slidenum">
              <a:rPr lang="ru-RU"/>
              <a:pPr>
                <a:defRPr/>
              </a:pPr>
              <a:t>35</a:t>
            </a:fld>
            <a:endParaRPr lang="ru-RU"/>
          </a:p>
        </p:txBody>
      </p:sp>
      <p:sp>
        <p:nvSpPr>
          <p:cNvPr id="45059" name="Line 3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>
                <a:latin typeface="Impact" pitchFamily="34" charset="0"/>
              </a:rPr>
              <a:t>Арифметические операции</a:t>
            </a:r>
          </a:p>
        </p:txBody>
      </p:sp>
      <p:sp>
        <p:nvSpPr>
          <p:cNvPr id="93189" name="Rectangle 5"/>
          <p:cNvSpPr>
            <a:spLocks noChangeArrowheads="1"/>
          </p:cNvSpPr>
          <p:nvPr/>
        </p:nvSpPr>
        <p:spPr bwMode="auto">
          <a:xfrm>
            <a:off x="468313" y="985838"/>
            <a:ext cx="1855787" cy="45720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53882" dir="2700000" algn="ctr" rotWithShape="0">
              <a:schemeClr val="tx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>
                <a:solidFill>
                  <a:schemeClr val="accent2"/>
                </a:solidFill>
              </a:rPr>
              <a:t>вычитание</a:t>
            </a:r>
          </a:p>
        </p:txBody>
      </p:sp>
      <p:sp>
        <p:nvSpPr>
          <p:cNvPr id="93191" name="Rectangle 7"/>
          <p:cNvSpPr>
            <a:spLocks noChangeArrowheads="1"/>
          </p:cNvSpPr>
          <p:nvPr/>
        </p:nvSpPr>
        <p:spPr bwMode="auto">
          <a:xfrm>
            <a:off x="647700" y="1628775"/>
            <a:ext cx="2520950" cy="2052638"/>
          </a:xfrm>
          <a:prstGeom prst="rect">
            <a:avLst/>
          </a:prstGeom>
          <a:solidFill>
            <a:srgbClr val="F8F8F8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53882" dir="2700000" algn="ctr" rotWithShape="0">
              <a:schemeClr val="tx2"/>
            </a:outerShdw>
          </a:effectLst>
        </p:spPr>
        <p:txBody>
          <a:bodyPr wrap="none"/>
          <a:lstStyle/>
          <a:p>
            <a:pPr algn="r">
              <a:defRPr/>
            </a:pPr>
            <a:r>
              <a:rPr lang="ru-RU" sz="4000"/>
              <a:t>С</a:t>
            </a:r>
            <a:r>
              <a:rPr lang="en-US" sz="4000"/>
              <a:t> 5 B</a:t>
            </a:r>
            <a:r>
              <a:rPr lang="en-US" sz="4000" baseline="-25000"/>
              <a:t>16</a:t>
            </a:r>
          </a:p>
          <a:p>
            <a:pPr algn="r">
              <a:defRPr/>
            </a:pPr>
            <a:r>
              <a:rPr lang="ru-RU" sz="4000"/>
              <a:t>–</a:t>
            </a:r>
            <a:r>
              <a:rPr lang="en-US" sz="4000"/>
              <a:t>   A 7 E</a:t>
            </a:r>
            <a:r>
              <a:rPr lang="en-US" sz="4000" baseline="-25000"/>
              <a:t>16</a:t>
            </a:r>
            <a:endParaRPr lang="en-US" sz="4000"/>
          </a:p>
          <a:p>
            <a:pPr algn="r">
              <a:defRPr/>
            </a:pPr>
            <a:endParaRPr lang="ru-RU" sz="4000"/>
          </a:p>
        </p:txBody>
      </p:sp>
      <p:sp>
        <p:nvSpPr>
          <p:cNvPr id="93193" name="AutoShape 9"/>
          <p:cNvSpPr>
            <a:spLocks noChangeArrowheads="1"/>
          </p:cNvSpPr>
          <p:nvPr/>
        </p:nvSpPr>
        <p:spPr bwMode="auto">
          <a:xfrm>
            <a:off x="3671888" y="3860800"/>
            <a:ext cx="1260475" cy="431800"/>
          </a:xfrm>
          <a:prstGeom prst="wedgeRoundRectCallout">
            <a:avLst>
              <a:gd name="adj1" fmla="val -71157"/>
              <a:gd name="adj2" fmla="val 96324"/>
              <a:gd name="adj3" fmla="val 16667"/>
            </a:avLst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b="1"/>
              <a:t>заем</a:t>
            </a:r>
          </a:p>
        </p:txBody>
      </p:sp>
      <p:sp>
        <p:nvSpPr>
          <p:cNvPr id="93211" name="Rectangle 27"/>
          <p:cNvSpPr>
            <a:spLocks noChangeArrowheads="1"/>
          </p:cNvSpPr>
          <p:nvPr/>
        </p:nvSpPr>
        <p:spPr bwMode="auto">
          <a:xfrm>
            <a:off x="5688013" y="1125538"/>
            <a:ext cx="3952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chemeClr val="accent2"/>
                </a:solidFill>
                <a:sym typeface="Symbol" pitchFamily="18" charset="2"/>
              </a:rPr>
              <a:t></a:t>
            </a:r>
          </a:p>
        </p:txBody>
      </p:sp>
      <p:sp>
        <p:nvSpPr>
          <p:cNvPr id="93220" name="Rectangle 36"/>
          <p:cNvSpPr>
            <a:spLocks noChangeArrowheads="1"/>
          </p:cNvSpPr>
          <p:nvPr/>
        </p:nvSpPr>
        <p:spPr bwMode="auto">
          <a:xfrm>
            <a:off x="1295400" y="2924175"/>
            <a:ext cx="18637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/>
              <a:t>1 D D</a:t>
            </a:r>
            <a:r>
              <a:rPr lang="en-US" sz="4000" baseline="-25000"/>
              <a:t>16</a:t>
            </a:r>
            <a:endParaRPr lang="ru-RU" sz="4000" baseline="-25000"/>
          </a:p>
        </p:txBody>
      </p:sp>
      <p:sp>
        <p:nvSpPr>
          <p:cNvPr id="45066" name="Line 37"/>
          <p:cNvSpPr>
            <a:spLocks noChangeShapeType="1"/>
          </p:cNvSpPr>
          <p:nvPr/>
        </p:nvSpPr>
        <p:spPr bwMode="auto">
          <a:xfrm>
            <a:off x="1116013" y="2960688"/>
            <a:ext cx="19796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93222" name="Rectangle 38"/>
          <p:cNvSpPr>
            <a:spLocks noChangeArrowheads="1"/>
          </p:cNvSpPr>
          <p:nvPr/>
        </p:nvSpPr>
        <p:spPr bwMode="auto">
          <a:xfrm>
            <a:off x="4211638" y="1665288"/>
            <a:ext cx="2809875" cy="2052637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>
            <a:outerShdw dist="53882" dir="2700000" algn="ctr" rotWithShape="0">
              <a:schemeClr val="tx2"/>
            </a:outerShdw>
          </a:effectLst>
        </p:spPr>
        <p:txBody>
          <a:bodyPr wrap="none"/>
          <a:lstStyle/>
          <a:p>
            <a:pPr algn="r">
              <a:defRPr/>
            </a:pPr>
            <a:r>
              <a:rPr lang="en-US" sz="4000" b="1">
                <a:solidFill>
                  <a:srgbClr val="FF0000"/>
                </a:solidFill>
              </a:rPr>
              <a:t>1</a:t>
            </a:r>
            <a:r>
              <a:rPr lang="ru-RU" sz="4000" b="1">
                <a:solidFill>
                  <a:srgbClr val="FF0000"/>
                </a:solidFill>
              </a:rPr>
              <a:t>2</a:t>
            </a:r>
            <a:r>
              <a:rPr lang="en-US" sz="4000">
                <a:solidFill>
                  <a:srgbClr val="FF0000"/>
                </a:solidFill>
              </a:rPr>
              <a:t> </a:t>
            </a:r>
            <a:r>
              <a:rPr lang="en-US" sz="4000"/>
              <a:t> 5  </a:t>
            </a:r>
            <a:r>
              <a:rPr lang="en-US" sz="4000" b="1">
                <a:solidFill>
                  <a:srgbClr val="FF0000"/>
                </a:solidFill>
              </a:rPr>
              <a:t>11</a:t>
            </a:r>
            <a:endParaRPr lang="en-US" sz="4000" b="1" baseline="-25000">
              <a:solidFill>
                <a:srgbClr val="FF0000"/>
              </a:solidFill>
            </a:endParaRPr>
          </a:p>
          <a:p>
            <a:pPr algn="r">
              <a:defRPr/>
            </a:pPr>
            <a:r>
              <a:rPr lang="ru-RU" sz="4000"/>
              <a:t>–</a:t>
            </a:r>
            <a:r>
              <a:rPr lang="en-US" sz="4000"/>
              <a:t> </a:t>
            </a:r>
            <a:r>
              <a:rPr lang="ru-RU" sz="4000"/>
              <a:t> </a:t>
            </a:r>
            <a:r>
              <a:rPr lang="en-US" sz="4000" b="1">
                <a:solidFill>
                  <a:srgbClr val="FF0000"/>
                </a:solidFill>
              </a:rPr>
              <a:t>1</a:t>
            </a:r>
            <a:r>
              <a:rPr lang="ru-RU" sz="4000" b="1">
                <a:solidFill>
                  <a:srgbClr val="FF0000"/>
                </a:solidFill>
              </a:rPr>
              <a:t>0</a:t>
            </a:r>
            <a:r>
              <a:rPr lang="en-US" sz="4000"/>
              <a:t>  7  </a:t>
            </a:r>
            <a:r>
              <a:rPr lang="en-US" sz="4000" b="1">
                <a:solidFill>
                  <a:srgbClr val="FF0000"/>
                </a:solidFill>
              </a:rPr>
              <a:t>14</a:t>
            </a:r>
            <a:endParaRPr lang="en-US" sz="4000" b="1"/>
          </a:p>
          <a:p>
            <a:pPr algn="r">
              <a:spcBef>
                <a:spcPct val="10000"/>
              </a:spcBef>
              <a:defRPr/>
            </a:pPr>
            <a:endParaRPr lang="ru-RU" sz="4000" b="1">
              <a:solidFill>
                <a:srgbClr val="FF0000"/>
              </a:solidFill>
            </a:endParaRPr>
          </a:p>
        </p:txBody>
      </p:sp>
      <p:sp>
        <p:nvSpPr>
          <p:cNvPr id="93223" name="Line 39"/>
          <p:cNvSpPr>
            <a:spLocks noChangeShapeType="1"/>
          </p:cNvSpPr>
          <p:nvPr/>
        </p:nvSpPr>
        <p:spPr bwMode="auto">
          <a:xfrm>
            <a:off x="4645025" y="2960688"/>
            <a:ext cx="230346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93225" name="Rectangle 41"/>
          <p:cNvSpPr>
            <a:spLocks noChangeArrowheads="1"/>
          </p:cNvSpPr>
          <p:nvPr/>
        </p:nvSpPr>
        <p:spPr bwMode="auto">
          <a:xfrm>
            <a:off x="5040313" y="1125538"/>
            <a:ext cx="3952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chemeClr val="accent2"/>
                </a:solidFill>
                <a:sym typeface="Symbol" pitchFamily="18" charset="2"/>
              </a:rPr>
              <a:t></a:t>
            </a:r>
          </a:p>
        </p:txBody>
      </p:sp>
      <p:sp>
        <p:nvSpPr>
          <p:cNvPr id="93226" name="Rectangle 42"/>
          <p:cNvSpPr>
            <a:spLocks noChangeArrowheads="1"/>
          </p:cNvSpPr>
          <p:nvPr/>
        </p:nvSpPr>
        <p:spPr bwMode="auto">
          <a:xfrm>
            <a:off x="2124075" y="4292600"/>
            <a:ext cx="4860925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r>
              <a:rPr lang="ru-RU" sz="3200"/>
              <a:t>(</a:t>
            </a:r>
            <a:r>
              <a:rPr lang="en-US" sz="3200"/>
              <a:t>11+</a:t>
            </a:r>
            <a:r>
              <a:rPr lang="ru-RU" sz="3200" b="1">
                <a:solidFill>
                  <a:schemeClr val="accent2"/>
                </a:solidFill>
              </a:rPr>
              <a:t>16</a:t>
            </a:r>
            <a:r>
              <a:rPr lang="ru-RU" sz="3200"/>
              <a:t>)</a:t>
            </a:r>
            <a:r>
              <a:rPr lang="ru-RU" sz="4000"/>
              <a:t>–</a:t>
            </a:r>
            <a:r>
              <a:rPr lang="en-US" sz="3200"/>
              <a:t>14=</a:t>
            </a:r>
            <a:r>
              <a:rPr lang="ru-RU" sz="3200" b="1">
                <a:solidFill>
                  <a:srgbClr val="FF0000"/>
                </a:solidFill>
              </a:rPr>
              <a:t>13</a:t>
            </a:r>
            <a:r>
              <a:rPr lang="ru-RU" sz="3200"/>
              <a:t>=</a:t>
            </a:r>
            <a:r>
              <a:rPr lang="en-US" sz="3200"/>
              <a:t>D</a:t>
            </a:r>
            <a:r>
              <a:rPr lang="en-US" sz="3200" baseline="-25000"/>
              <a:t>16</a:t>
            </a:r>
            <a:endParaRPr lang="ru-RU" sz="3200" baseline="-25000"/>
          </a:p>
          <a:p>
            <a:r>
              <a:rPr lang="ru-RU" sz="3200"/>
              <a:t>(5 </a:t>
            </a:r>
            <a:r>
              <a:rPr lang="ru-RU" sz="4000"/>
              <a:t>–</a:t>
            </a:r>
            <a:r>
              <a:rPr lang="ru-RU" sz="3200"/>
              <a:t> </a:t>
            </a:r>
            <a:r>
              <a:rPr lang="ru-RU" sz="3200" b="1">
                <a:solidFill>
                  <a:srgbClr val="FF0000"/>
                </a:solidFill>
              </a:rPr>
              <a:t>1</a:t>
            </a:r>
            <a:r>
              <a:rPr lang="ru-RU" sz="3200"/>
              <a:t>)+</a:t>
            </a:r>
            <a:r>
              <a:rPr lang="ru-RU" sz="3200" b="1">
                <a:solidFill>
                  <a:schemeClr val="accent2"/>
                </a:solidFill>
              </a:rPr>
              <a:t>16</a:t>
            </a:r>
            <a:r>
              <a:rPr lang="ru-RU" sz="3200"/>
              <a:t> </a:t>
            </a:r>
            <a:r>
              <a:rPr lang="ru-RU" sz="4000"/>
              <a:t>–</a:t>
            </a:r>
            <a:r>
              <a:rPr lang="ru-RU" sz="3200"/>
              <a:t> 7=</a:t>
            </a:r>
            <a:r>
              <a:rPr lang="ru-RU" sz="3200" b="1">
                <a:solidFill>
                  <a:srgbClr val="FF0000"/>
                </a:solidFill>
              </a:rPr>
              <a:t>13</a:t>
            </a:r>
            <a:r>
              <a:rPr lang="ru-RU" sz="3200"/>
              <a:t>=</a:t>
            </a:r>
            <a:r>
              <a:rPr lang="en-US" sz="3200"/>
              <a:t>D</a:t>
            </a:r>
            <a:r>
              <a:rPr lang="en-US" sz="3200" baseline="-25000"/>
              <a:t>16</a:t>
            </a:r>
          </a:p>
          <a:p>
            <a:r>
              <a:rPr lang="ru-RU" sz="3200"/>
              <a:t>(</a:t>
            </a:r>
            <a:r>
              <a:rPr lang="en-US" sz="3200"/>
              <a:t>12</a:t>
            </a:r>
            <a:r>
              <a:rPr lang="ru-RU" sz="3200"/>
              <a:t> – </a:t>
            </a:r>
            <a:r>
              <a:rPr lang="ru-RU" sz="3200" b="1">
                <a:solidFill>
                  <a:srgbClr val="FF0000"/>
                </a:solidFill>
              </a:rPr>
              <a:t>1</a:t>
            </a:r>
            <a:r>
              <a:rPr lang="ru-RU" sz="3200"/>
              <a:t>) – 10 </a:t>
            </a:r>
            <a:r>
              <a:rPr lang="en-US" sz="3200"/>
              <a:t>=</a:t>
            </a:r>
            <a:r>
              <a:rPr lang="ru-RU" sz="3200"/>
              <a:t> 1</a:t>
            </a:r>
          </a:p>
          <a:p>
            <a:endParaRPr lang="ru-RU" sz="3200"/>
          </a:p>
        </p:txBody>
      </p:sp>
      <p:sp>
        <p:nvSpPr>
          <p:cNvPr id="93227" name="AutoShape 43"/>
          <p:cNvSpPr>
            <a:spLocks noChangeArrowheads="1"/>
          </p:cNvSpPr>
          <p:nvPr/>
        </p:nvSpPr>
        <p:spPr bwMode="auto">
          <a:xfrm>
            <a:off x="6481763" y="908050"/>
            <a:ext cx="1260475" cy="431800"/>
          </a:xfrm>
          <a:prstGeom prst="wedgeRoundRectCallout">
            <a:avLst>
              <a:gd name="adj1" fmla="val -87407"/>
              <a:gd name="adj2" fmla="val 77574"/>
              <a:gd name="adj3" fmla="val 16667"/>
            </a:avLst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2"/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b="1"/>
              <a:t>заем</a:t>
            </a:r>
          </a:p>
        </p:txBody>
      </p:sp>
      <p:sp>
        <p:nvSpPr>
          <p:cNvPr id="93229" name="Rectangle 45"/>
          <p:cNvSpPr>
            <a:spLocks noChangeArrowheads="1"/>
          </p:cNvSpPr>
          <p:nvPr/>
        </p:nvSpPr>
        <p:spPr bwMode="auto">
          <a:xfrm>
            <a:off x="5581650" y="2960688"/>
            <a:ext cx="7493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 b="1">
                <a:solidFill>
                  <a:srgbClr val="FF0000"/>
                </a:solidFill>
              </a:rPr>
              <a:t>13</a:t>
            </a:r>
            <a:endParaRPr lang="ru-RU" sz="4000" b="1">
              <a:solidFill>
                <a:srgbClr val="FF0000"/>
              </a:solidFill>
            </a:endParaRPr>
          </a:p>
        </p:txBody>
      </p:sp>
      <p:sp>
        <p:nvSpPr>
          <p:cNvPr id="93230" name="Rectangle 46"/>
          <p:cNvSpPr>
            <a:spLocks noChangeArrowheads="1"/>
          </p:cNvSpPr>
          <p:nvPr/>
        </p:nvSpPr>
        <p:spPr bwMode="auto">
          <a:xfrm>
            <a:off x="5041900" y="2960688"/>
            <a:ext cx="4667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/>
              <a:t>1</a:t>
            </a:r>
            <a:endParaRPr lang="ru-RU" sz="4000" b="1">
              <a:solidFill>
                <a:srgbClr val="FF0000"/>
              </a:solidFill>
            </a:endParaRPr>
          </a:p>
        </p:txBody>
      </p:sp>
      <p:sp>
        <p:nvSpPr>
          <p:cNvPr id="93231" name="Rectangle 47"/>
          <p:cNvSpPr>
            <a:spLocks noChangeArrowheads="1"/>
          </p:cNvSpPr>
          <p:nvPr/>
        </p:nvSpPr>
        <p:spPr bwMode="auto">
          <a:xfrm>
            <a:off x="6300788" y="2960688"/>
            <a:ext cx="7493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000" b="1">
                <a:solidFill>
                  <a:srgbClr val="FF0000"/>
                </a:solidFill>
              </a:rPr>
              <a:t>13</a:t>
            </a:r>
            <a:endParaRPr lang="ru-RU" sz="4000" b="1">
              <a:solidFill>
                <a:srgbClr val="FF0000"/>
              </a:solidFill>
            </a:endParaRPr>
          </a:p>
        </p:txBody>
      </p:sp>
      <p:sp>
        <p:nvSpPr>
          <p:cNvPr id="19" name="Управляющая кнопка: домой 18">
            <a:hlinkClick r:id="rId3" action="ppaction://hlinksldjump" highlightClick="1"/>
          </p:cNvPr>
          <p:cNvSpPr/>
          <p:nvPr/>
        </p:nvSpPr>
        <p:spPr>
          <a:xfrm>
            <a:off x="8783638" y="6496050"/>
            <a:ext cx="360362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3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93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3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93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932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932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93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93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8" dur="500"/>
                                        <p:tgtEl>
                                          <p:spTgt spid="931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93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932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93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932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93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93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93" grpId="0" animBg="1"/>
      <p:bldP spid="93193" grpId="1" animBg="1"/>
      <p:bldP spid="93211" grpId="0"/>
      <p:bldP spid="93220" grpId="0"/>
      <p:bldP spid="93222" grpId="0" animBg="1"/>
      <p:bldP spid="93223" grpId="0" animBg="1"/>
      <p:bldP spid="93225" grpId="0"/>
      <p:bldP spid="93226" grpId="0" build="p"/>
      <p:bldP spid="93227" grpId="0" animBg="1"/>
      <p:bldP spid="93227" grpId="1" animBg="1"/>
      <p:bldP spid="93229" grpId="0"/>
      <p:bldP spid="93230" grpId="0"/>
      <p:bldP spid="9323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63C179-FB4D-4A76-943A-D28C9276C414}" type="slidenum">
              <a:rPr lang="ru-RU"/>
              <a:pPr>
                <a:defRPr/>
              </a:pPr>
              <a:t>36</a:t>
            </a:fld>
            <a:endParaRPr lang="ru-RU"/>
          </a:p>
        </p:txBody>
      </p:sp>
      <p:sp>
        <p:nvSpPr>
          <p:cNvPr id="46083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46084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ru-RU" sz="3000" b="1">
                <a:latin typeface="Impact" pitchFamily="34" charset="0"/>
              </a:rPr>
              <a:t>Решить примеры:</a:t>
            </a:r>
          </a:p>
        </p:txBody>
      </p:sp>
      <p:sp>
        <p:nvSpPr>
          <p:cNvPr id="95238" name="Rectangle 6"/>
          <p:cNvSpPr>
            <a:spLocks noChangeArrowheads="1"/>
          </p:cNvSpPr>
          <p:nvPr/>
        </p:nvSpPr>
        <p:spPr bwMode="auto">
          <a:xfrm>
            <a:off x="1539875" y="1420813"/>
            <a:ext cx="2520950" cy="2052637"/>
          </a:xfrm>
          <a:prstGeom prst="rect">
            <a:avLst/>
          </a:prstGeom>
          <a:solidFill>
            <a:srgbClr val="F8F8F8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53882" dir="2700000" algn="ctr" rotWithShape="0">
              <a:schemeClr val="tx2"/>
            </a:outerShdw>
          </a:effectLst>
        </p:spPr>
        <p:txBody>
          <a:bodyPr wrap="none"/>
          <a:lstStyle/>
          <a:p>
            <a:pPr algn="r">
              <a:defRPr/>
            </a:pPr>
            <a:r>
              <a:rPr lang="ru-RU" sz="4000"/>
              <a:t>С</a:t>
            </a:r>
            <a:r>
              <a:rPr lang="en-US" sz="4000"/>
              <a:t> </a:t>
            </a:r>
            <a:r>
              <a:rPr lang="ru-RU" sz="4000"/>
              <a:t>В</a:t>
            </a:r>
            <a:r>
              <a:rPr lang="en-US" sz="4000"/>
              <a:t> </a:t>
            </a:r>
            <a:r>
              <a:rPr lang="ru-RU" sz="4000"/>
              <a:t>А</a:t>
            </a:r>
            <a:r>
              <a:rPr lang="en-US" sz="4000" baseline="-25000"/>
              <a:t>16</a:t>
            </a:r>
          </a:p>
          <a:p>
            <a:pPr algn="r">
              <a:defRPr/>
            </a:pPr>
            <a:r>
              <a:rPr lang="en-US" sz="4000"/>
              <a:t>+   A 5 9</a:t>
            </a:r>
            <a:r>
              <a:rPr lang="en-US" sz="4000" baseline="-25000"/>
              <a:t>16</a:t>
            </a:r>
            <a:endParaRPr lang="en-US" sz="4000"/>
          </a:p>
          <a:p>
            <a:pPr algn="r">
              <a:defRPr/>
            </a:pPr>
            <a:endParaRPr lang="ru-RU" sz="4000"/>
          </a:p>
        </p:txBody>
      </p:sp>
      <p:sp>
        <p:nvSpPr>
          <p:cNvPr id="46086" name="Line 8"/>
          <p:cNvSpPr>
            <a:spLocks noChangeShapeType="1"/>
          </p:cNvSpPr>
          <p:nvPr/>
        </p:nvSpPr>
        <p:spPr bwMode="auto">
          <a:xfrm>
            <a:off x="2008188" y="2789238"/>
            <a:ext cx="1979612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576388" y="4086225"/>
            <a:ext cx="2520950" cy="2052638"/>
          </a:xfrm>
          <a:prstGeom prst="rect">
            <a:avLst/>
          </a:prstGeom>
          <a:solidFill>
            <a:srgbClr val="F8F8F8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53882" dir="2700000" algn="ctr" rotWithShape="0">
              <a:schemeClr val="tx2"/>
            </a:outerShdw>
          </a:effectLst>
        </p:spPr>
        <p:txBody>
          <a:bodyPr wrap="none"/>
          <a:lstStyle/>
          <a:p>
            <a:pPr algn="r">
              <a:defRPr/>
            </a:pPr>
            <a:r>
              <a:rPr lang="en-US" sz="4000"/>
              <a:t>1 </a:t>
            </a:r>
            <a:r>
              <a:rPr lang="ru-RU" sz="4000"/>
              <a:t>В</a:t>
            </a:r>
            <a:r>
              <a:rPr lang="en-US" sz="4000"/>
              <a:t> </a:t>
            </a:r>
            <a:r>
              <a:rPr lang="ru-RU" sz="4000"/>
              <a:t>А</a:t>
            </a:r>
            <a:r>
              <a:rPr lang="en-US" sz="4000" baseline="-25000"/>
              <a:t>16</a:t>
            </a:r>
          </a:p>
          <a:p>
            <a:pPr algn="r">
              <a:defRPr/>
            </a:pPr>
            <a:r>
              <a:rPr lang="ru-RU" sz="4000"/>
              <a:t>–</a:t>
            </a:r>
            <a:r>
              <a:rPr lang="en-US" sz="4000"/>
              <a:t>   A 5 9</a:t>
            </a:r>
            <a:r>
              <a:rPr lang="en-US" sz="4000" baseline="-25000"/>
              <a:t>16</a:t>
            </a:r>
            <a:endParaRPr lang="en-US" sz="4000"/>
          </a:p>
          <a:p>
            <a:pPr algn="r">
              <a:defRPr/>
            </a:pPr>
            <a:endParaRPr lang="ru-RU" sz="4000"/>
          </a:p>
        </p:txBody>
      </p:sp>
      <p:sp>
        <p:nvSpPr>
          <p:cNvPr id="46088" name="Line 5"/>
          <p:cNvSpPr>
            <a:spLocks noChangeShapeType="1"/>
          </p:cNvSpPr>
          <p:nvPr/>
        </p:nvSpPr>
        <p:spPr bwMode="auto">
          <a:xfrm>
            <a:off x="2044700" y="5454650"/>
            <a:ext cx="197961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9" name="Управляющая кнопка: домой 8">
            <a:hlinkClick r:id="rId3" action="ppaction://hlinksldjump" highlightClick="1"/>
          </p:cNvPr>
          <p:cNvSpPr/>
          <p:nvPr/>
        </p:nvSpPr>
        <p:spPr>
          <a:xfrm>
            <a:off x="8783638" y="6496050"/>
            <a:ext cx="360362" cy="36036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Трек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1289</TotalTime>
  <Words>1523</Words>
  <Application>Microsoft Office PowerPoint</Application>
  <PresentationFormat>Экран (4:3)</PresentationFormat>
  <Paragraphs>593</Paragraphs>
  <Slides>36</Slides>
  <Notes>34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47" baseType="lpstr">
      <vt:lpstr>Arial</vt:lpstr>
      <vt:lpstr>Franklin Gothic Medium</vt:lpstr>
      <vt:lpstr>Franklin Gothic Book</vt:lpstr>
      <vt:lpstr>Wingdings 2</vt:lpstr>
      <vt:lpstr>Impact</vt:lpstr>
      <vt:lpstr>Wingdings</vt:lpstr>
      <vt:lpstr>Courier New</vt:lpstr>
      <vt:lpstr>Symbol</vt:lpstr>
      <vt:lpstr>Times New Roman</vt:lpstr>
      <vt:lpstr>Arial Black</vt:lpstr>
      <vt:lpstr>Трек</vt:lpstr>
      <vt:lpstr>Системы счисления</vt:lpstr>
      <vt:lpstr>Содержание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</vt:vector>
  </TitlesOfParts>
  <Company>163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kp</dc:creator>
  <cp:lastModifiedBy>Элла</cp:lastModifiedBy>
  <cp:revision>277</cp:revision>
  <dcterms:created xsi:type="dcterms:W3CDTF">2006-11-13T20:19:36Z</dcterms:created>
  <dcterms:modified xsi:type="dcterms:W3CDTF">2019-10-16T12:30:28Z</dcterms:modified>
</cp:coreProperties>
</file>