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  <p:sldMasterId id="2147483733" r:id="rId2"/>
    <p:sldMasterId id="2147483747" r:id="rId3"/>
    <p:sldMasterId id="2147483749" r:id="rId4"/>
    <p:sldMasterId id="2147483751" r:id="rId5"/>
    <p:sldMasterId id="2147483765" r:id="rId6"/>
    <p:sldMasterId id="2147483767" r:id="rId7"/>
  </p:sldMasterIdLst>
  <p:notesMasterIdLst>
    <p:notesMasterId r:id="rId42"/>
  </p:notesMasterIdLst>
  <p:handoutMasterIdLst>
    <p:handoutMasterId r:id="rId43"/>
  </p:handoutMasterIdLst>
  <p:sldIdLst>
    <p:sldId id="276" r:id="rId8"/>
    <p:sldId id="258" r:id="rId9"/>
    <p:sldId id="256" r:id="rId10"/>
    <p:sldId id="257" r:id="rId11"/>
    <p:sldId id="317" r:id="rId12"/>
    <p:sldId id="278" r:id="rId13"/>
    <p:sldId id="316" r:id="rId14"/>
    <p:sldId id="286" r:id="rId15"/>
    <p:sldId id="285" r:id="rId16"/>
    <p:sldId id="277" r:id="rId17"/>
    <p:sldId id="280" r:id="rId18"/>
    <p:sldId id="287" r:id="rId19"/>
    <p:sldId id="318" r:id="rId20"/>
    <p:sldId id="288" r:id="rId21"/>
    <p:sldId id="282" r:id="rId22"/>
    <p:sldId id="274" r:id="rId23"/>
    <p:sldId id="289" r:id="rId24"/>
    <p:sldId id="290" r:id="rId25"/>
    <p:sldId id="291" r:id="rId26"/>
    <p:sldId id="293" r:id="rId27"/>
    <p:sldId id="298" r:id="rId28"/>
    <p:sldId id="304" r:id="rId29"/>
    <p:sldId id="301" r:id="rId30"/>
    <p:sldId id="295" r:id="rId31"/>
    <p:sldId id="305" r:id="rId32"/>
    <p:sldId id="296" r:id="rId33"/>
    <p:sldId id="315" r:id="rId34"/>
    <p:sldId id="306" r:id="rId35"/>
    <p:sldId id="307" r:id="rId36"/>
    <p:sldId id="309" r:id="rId37"/>
    <p:sldId id="311" r:id="rId38"/>
    <p:sldId id="313" r:id="rId39"/>
    <p:sldId id="297" r:id="rId40"/>
    <p:sldId id="314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18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89EBA7-25F2-47B3-8C8D-C8093545918E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5785E1-6294-421E-AC32-80368CCB578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702D44-1796-477A-BC2A-EF189ADE976F}" type="datetimeFigureOut">
              <a:rPr lang="ru-RU" smtClean="0"/>
              <a:pPr/>
              <a:t>09.10.2019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E6E2E0-5483-48FB-9E37-89E0618BFB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FF4F3F-0AF7-4D8E-B5BE-9953E461614C}" type="slidenum">
              <a:rPr lang="ru-RU" smtClean="0"/>
              <a:pPr/>
              <a:t>8</a:t>
            </a:fld>
            <a:endParaRPr lang="ru-RU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CAD2401-72B3-47F4-8324-E5900B2F77C1}" type="slidenum">
              <a:rPr lang="ru-RU" smtClean="0"/>
              <a:pPr/>
              <a:t>25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53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106DC3-099D-4C15-B9C2-F66C9144AF0D}" type="slidenum">
              <a:rPr lang="ru-RU" smtClean="0"/>
              <a:pPr/>
              <a:t>31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5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2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2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2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847436"/>
            <a:ext cx="7681913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81449" y="5082160"/>
            <a:ext cx="4781551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072886" y="-35356"/>
            <a:ext cx="7690114" cy="1384994"/>
          </a:xfrm>
        </p:spPr>
        <p:txBody>
          <a:bodyPr>
            <a:noAutofit/>
            <a:scene3d>
              <a:camera prst="orthographicFront"/>
              <a:lightRig rig="flat" dir="t"/>
            </a:scene3d>
            <a:sp3d>
              <a:contourClr>
                <a:srgbClr val="F4A234"/>
              </a:contourClr>
            </a:sp3d>
          </a:bodyPr>
          <a:lstStyle>
            <a:lvl1pPr marL="0" indent="0" algn="r">
              <a:buFont typeface="Arial" pitchFamily="34" charset="0"/>
              <a:buNone/>
              <a:defRPr kumimoji="0" lang="en-US" sz="9600" b="1" i="1" u="none" strike="noStrike" kern="1200" cap="none" spc="-300" normalizeH="0" baseline="0" noProof="0" dirty="0" smtClean="0">
                <a:ln w="11430">
                  <a:noFill/>
                </a:ln>
                <a:gradFill>
                  <a:gsLst>
                    <a:gs pos="0">
                      <a:schemeClr val="accent2">
                        <a:alpha val="60000"/>
                      </a:schemeClr>
                    </a:gs>
                    <a:gs pos="100000">
                      <a:schemeClr val="accent2">
                        <a:lumMod val="50000"/>
                        <a:alpha val="56000"/>
                      </a:schemeClr>
                    </a:gs>
                  </a:gsLst>
                  <a:lin ang="16200000" scaled="1"/>
                </a:gradFill>
                <a:effectLst/>
                <a:uLnTx/>
                <a:uFillTx/>
                <a:latin typeface="Segoe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1370013" y="847436"/>
            <a:ext cx="7681913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981449" y="5082160"/>
            <a:ext cx="4781551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lIns="152394" tIns="76197" rIns="152394" bIns="76197" anchor="b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Segoe Semibold" pitchFamily="34" charset="0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blue-ba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213"/>
            <a:ext cx="9144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blue-ba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Program Files\Microsoft Resource DVD Artwork\DVD_ART\BoxShots_Logos\MICROSOFT\Microsoft Logo Blac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4138" y="6443663"/>
            <a:ext cx="1219200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905000"/>
            <a:ext cx="7681913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881735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blue-ba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00213"/>
            <a:ext cx="9144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5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905000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881735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072886" y="5066980"/>
            <a:ext cx="7690114" cy="1066800"/>
          </a:xfrm>
          <a:effectLst>
            <a:reflection blurRad="6350" stA="52000" endA="300" endPos="35000" dir="5400000" sy="-100000" algn="bl" rotWithShape="0"/>
          </a:effectLst>
        </p:spPr>
        <p:txBody>
          <a:bodyPr anchor="t" anchorCtr="0">
            <a:noAutofit/>
            <a:scene3d>
              <a:camera prst="orthographicFront"/>
              <a:lightRig rig="flat" dir="t"/>
            </a:scene3d>
            <a:sp3d>
              <a:contourClr>
                <a:schemeClr val="accent4">
                  <a:lumMod val="50000"/>
                </a:schemeClr>
              </a:contourClr>
            </a:sp3d>
          </a:bodyPr>
          <a:lstStyle>
            <a:lvl1pPr marL="0" indent="0" algn="r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25400">
                  <a:noFill/>
                </a:ln>
                <a:solidFill>
                  <a:schemeClr val="tx1"/>
                </a:solidFill>
                <a:effectLst>
                  <a:outerShdw blurRad="50800" dist="38100" dir="2700000" algn="tl" rotWithShape="0">
                    <a:schemeClr val="bg2">
                      <a:lumMod val="50000"/>
                      <a:alpha val="40000"/>
                    </a:schemeClr>
                  </a:outerShdw>
                </a:effectLst>
                <a:uLnTx/>
                <a:uFillTx/>
                <a:latin typeface="Segoe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hapter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4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hapter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4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apter-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4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Segoe Semibold" pitchFamily="34" charset="0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blue-bar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00213"/>
            <a:ext cx="9144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" descr="blue-ba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19800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Program Files\Microsoft Resource DVD Artwork\DVD_ART\BoxShots_Logos\MICROSOFT\Microsoft Logo Black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04138" y="6443663"/>
            <a:ext cx="1219200" cy="20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905000"/>
            <a:ext cx="7681913" cy="1523495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881735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blue-bar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700213"/>
            <a:ext cx="9144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5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905000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3881735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072886" y="5066980"/>
            <a:ext cx="7690114" cy="1066800"/>
          </a:xfrm>
          <a:effectLst>
            <a:reflection blurRad="6350" stA="52000" endA="300" endPos="35000" dir="5400000" sy="-100000" algn="bl" rotWithShape="0"/>
          </a:effectLst>
        </p:spPr>
        <p:txBody>
          <a:bodyPr anchor="t" anchorCtr="0">
            <a:noAutofit/>
            <a:scene3d>
              <a:camera prst="orthographicFront"/>
              <a:lightRig rig="flat" dir="t"/>
            </a:scene3d>
            <a:sp3d>
              <a:contourClr>
                <a:schemeClr val="accent4">
                  <a:lumMod val="50000"/>
                </a:schemeClr>
              </a:contourClr>
            </a:sp3d>
          </a:bodyPr>
          <a:lstStyle>
            <a:lvl1pPr marL="0" indent="0" algn="r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25400">
                  <a:noFill/>
                </a:ln>
                <a:solidFill>
                  <a:schemeClr val="tx1"/>
                </a:solidFill>
                <a:effectLst>
                  <a:outerShdw blurRad="50800" dist="38100" dir="2700000" algn="tl" rotWithShape="0">
                    <a:schemeClr val="bg2">
                      <a:lumMod val="50000"/>
                      <a:alpha val="40000"/>
                    </a:schemeClr>
                  </a:outerShdw>
                </a:effectLst>
                <a:uLnTx/>
                <a:uFillTx/>
                <a:latin typeface="Segoe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hapter-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4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hapter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4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3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hapter-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95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5" descr="1-01149_special blu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Program Files\Microsoft Resource DVD Artwork\DVD_ART\Artwork_Imagery\Shapes and Graphics\Line\faded white line.png"/>
          <p:cNvPicPr>
            <a:picLocks noChangeAspect="1" noChangeArrowheads="1"/>
          </p:cNvPicPr>
          <p:nvPr/>
        </p:nvPicPr>
        <p:blipFill>
          <a:blip r:embed="rId4" cstate="print"/>
          <a:srcRect l="53450" t="-139995"/>
          <a:stretch>
            <a:fillRect/>
          </a:stretch>
        </p:blipFill>
        <p:spPr bwMode="auto">
          <a:xfrm>
            <a:off x="0" y="6054725"/>
            <a:ext cx="4048125" cy="4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1pPr>
            <a:lvl2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2pPr>
            <a:lvl3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3pPr>
            <a:lvl4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4pPr>
            <a:lvl5pPr>
              <a:buClr>
                <a:schemeClr val="tx1"/>
              </a:buClr>
              <a:buSzPct val="70000"/>
              <a:buFont typeface="Wingdings" pitchFamily="2" charset="2"/>
              <a:buChar char="l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Segoe Semibold" pitchFamily="34" charset="0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6.png"/><Relationship Id="rId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16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image" Target="../media/image6.png"/><Relationship Id="rId2" Type="http://schemas.openxmlformats.org/officeDocument/2006/relationships/slideLayout" Target="../slideLayouts/slideLayout28.xml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6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1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81000" y="1412875"/>
            <a:ext cx="8382000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gradFill>
            <a:gsLst>
              <a:gs pos="0">
                <a:srgbClr val="2E59B0"/>
              </a:gs>
              <a:gs pos="49000">
                <a:srgbClr val="253055"/>
              </a:gs>
              <a:gs pos="100000">
                <a:srgbClr val="5100A2"/>
              </a:gs>
            </a:gsLst>
            <a:lin ang="5400000" scaled="0"/>
          </a:gradFill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9pPr>
    </p:titleStyle>
    <p:bodyStyle>
      <a:lvl1pPr marL="514350" indent="-514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3"/>
        </a:buBlip>
        <a:defRPr sz="32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1pPr>
      <a:lvl2pPr marL="1031875" indent="-514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3"/>
        </a:buBlip>
        <a:defRPr sz="28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2pPr>
      <a:lvl3pPr marL="1371600" indent="-4572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3"/>
        </a:buBlip>
        <a:defRPr sz="24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3pPr>
      <a:lvl4pPr marL="1716088" indent="-4572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3"/>
        </a:buBlip>
        <a:defRPr sz="24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4pPr>
      <a:lvl5pPr marL="2062163" indent="-4572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3"/>
        </a:buBlip>
        <a:defRPr sz="2400" kern="1200">
          <a:solidFill>
            <a:schemeClr val="tx1"/>
          </a:solidFill>
          <a:latin typeface="Trebuchet MS" pitchFamily="34" charset="0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1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9pPr>
    </p:titleStyle>
    <p:bodyStyle>
      <a:lvl1pPr marL="460375" indent="-46037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6"/>
        </a:buBlip>
        <a:defRPr sz="32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1pPr>
      <a:lvl2pPr marL="854075" indent="-3937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2pPr>
      <a:lvl3pPr marL="1258888" indent="-404813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3pPr>
      <a:lvl4pPr marL="1655763" indent="-39687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4pPr>
      <a:lvl5pPr marL="1941513" indent="-4000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2"/>
          <a:stretch>
            <a:fillRect/>
          </a:stretch>
        </p:blipFill>
        <p:spPr bwMode="auto">
          <a:xfrm>
            <a:off x="0" y="1300163"/>
            <a:ext cx="9144000" cy="555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22313" y="1905000"/>
            <a:ext cx="804068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69" r:id="rId2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9pPr>
    </p:titleStyle>
    <p:bodyStyle>
      <a:lvl1pPr marL="342900" indent="-3429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175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0413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3788" indent="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5575" indent="40322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white rectangle.png"/>
          <p:cNvPicPr>
            <a:picLocks noChangeAspect="1"/>
          </p:cNvPicPr>
          <p:nvPr/>
        </p:nvPicPr>
        <p:blipFill>
          <a:blip r:embed="rId4" cstate="print"/>
          <a:srcRect b="10452"/>
          <a:stretch>
            <a:fillRect/>
          </a:stretch>
        </p:blipFill>
        <p:spPr bwMode="auto">
          <a:xfrm>
            <a:off x="0" y="1300163"/>
            <a:ext cx="9144000" cy="555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1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22313" y="1905000"/>
            <a:ext cx="804068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25" dirty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9pPr>
    </p:titleStyle>
    <p:bodyStyle>
      <a:lvl1pPr marL="342900" indent="-3429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175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0413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3788" indent="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5575" indent="40322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18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64" r:id="rId13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9pPr>
    </p:titleStyle>
    <p:bodyStyle>
      <a:lvl1pPr marL="460375" indent="-46037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6"/>
        </a:buBlip>
        <a:defRPr sz="32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1pPr>
      <a:lvl2pPr marL="854075" indent="-3937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2pPr>
      <a:lvl3pPr marL="1258888" indent="-404813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3pPr>
      <a:lvl4pPr marL="1655763" indent="-39687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4pPr>
      <a:lvl5pPr marL="1941513" indent="-4000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Blip>
          <a:blip r:embed="rId17"/>
        </a:buBlip>
        <a:defRPr sz="24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white rectangle.png"/>
          <p:cNvPicPr>
            <a:picLocks noChangeAspect="1"/>
          </p:cNvPicPr>
          <p:nvPr/>
        </p:nvPicPr>
        <p:blipFill>
          <a:blip r:embed="rId4" cstate="print"/>
          <a:srcRect b="10452"/>
          <a:stretch>
            <a:fillRect/>
          </a:stretch>
        </p:blipFill>
        <p:spPr bwMode="auto">
          <a:xfrm>
            <a:off x="0" y="1300163"/>
            <a:ext cx="9144000" cy="555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2052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22313" y="1905000"/>
            <a:ext cx="804068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50" dirty="0">
          <a:ln w="3175">
            <a:noFill/>
          </a:ln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bg1"/>
          </a:solidFill>
          <a:latin typeface="Trebuchet MS" pitchFamily="34" charset="0"/>
          <a:cs typeface="Arial" pitchFamily="34" charset="0"/>
        </a:defRPr>
      </a:lvl9pPr>
    </p:titleStyle>
    <p:bodyStyle>
      <a:lvl1pPr marL="342900" indent="-3429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175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0413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3788" indent="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5575" indent="40322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white rectangle.png"/>
          <p:cNvPicPr>
            <a:picLocks noChangeAspect="1"/>
          </p:cNvPicPr>
          <p:nvPr/>
        </p:nvPicPr>
        <p:blipFill>
          <a:blip r:embed="rId4" cstate="print"/>
          <a:srcRect b="10452"/>
          <a:stretch>
            <a:fillRect/>
          </a:stretch>
        </p:blipFill>
        <p:spPr bwMode="auto">
          <a:xfrm>
            <a:off x="0" y="1300163"/>
            <a:ext cx="9144000" cy="555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51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1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22313" y="1905000"/>
            <a:ext cx="8040687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</p:sldLayoutIdLst>
  <p:transition>
    <p:wipe/>
  </p:transition>
  <p:hf hdr="0" ftr="0" dt="0"/>
  <p:txStyles>
    <p:titleStyle>
      <a:lvl1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lang="en-US" sz="4800" kern="1200" spc="-125" dirty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latin typeface="Trebuchet MS" pitchFamily="34" charset="0"/>
          <a:ea typeface="+mn-ea"/>
          <a:cs typeface="Arial" charset="0"/>
        </a:defRPr>
      </a:lvl1pPr>
      <a:lvl2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2pPr>
      <a:lvl3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3pPr>
      <a:lvl4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4pPr>
      <a:lvl5pPr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5pPr>
      <a:lvl6pPr marL="4572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6pPr>
      <a:lvl7pPr marL="9144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7pPr>
      <a:lvl8pPr marL="13716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8pPr>
      <a:lvl9pPr marL="1828800" algn="l" defTabSz="912813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800">
          <a:solidFill>
            <a:schemeClr val="tx1"/>
          </a:solidFill>
          <a:latin typeface="Trebuchet MS" pitchFamily="34" charset="0"/>
          <a:cs typeface="Arial" pitchFamily="34" charset="0"/>
        </a:defRPr>
      </a:lvl9pPr>
    </p:titleStyle>
    <p:bodyStyle>
      <a:lvl1pPr marL="342900" indent="-34290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175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0413" indent="-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3788" indent="6350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5575" indent="403225" algn="l" defTabSz="912813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pitchFamily="34" charset="0"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slide" Target="slide20.xml"/><Relationship Id="rId4" Type="http://schemas.openxmlformats.org/officeDocument/2006/relationships/slide" Target="slide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slide" Target="slide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428736"/>
            <a:ext cx="7681913" cy="1523495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Тема: «И</a:t>
            </a:r>
            <a:r>
              <a:rPr lang="ru-RU" sz="40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нформационная</a:t>
            </a:r>
            <a:br>
              <a:rPr lang="ru-RU" sz="4000" b="1" cap="all" spc="0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000" b="1" cap="all" dirty="0" smtClean="0">
                <a:ln/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Деятельность    человека»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Иксанова</a:t>
            </a:r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Э. Б.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596" y="2071678"/>
            <a:ext cx="799288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0000">
              <a:spcBef>
                <a:spcPts val="1200"/>
              </a:spcBef>
              <a:spcAft>
                <a:spcPts val="1200"/>
              </a:spcAft>
            </a:pPr>
            <a:r>
              <a:rPr lang="ru-RU" sz="2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Информационное общество.</a:t>
            </a:r>
            <a:endParaRPr lang="ru-RU" sz="2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40000">
              <a:spcBef>
                <a:spcPts val="1200"/>
              </a:spcBef>
              <a:spcAft>
                <a:spcPts val="1200"/>
              </a:spcAft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Виды профессиональной информационной деятельности человека.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540000">
              <a:spcBef>
                <a:spcPts val="1200"/>
              </a:spcBef>
              <a:spcAft>
                <a:spcPts val="1200"/>
              </a:spcAft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Правовая охрана и защита информации.</a:t>
            </a:r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71538" y="1071546"/>
            <a:ext cx="5572164" cy="665162"/>
          </a:xfrm>
        </p:spPr>
        <p:txBody>
          <a:bodyPr/>
          <a:lstStyle/>
          <a:p>
            <a:r>
              <a:rPr lang="ru-RU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Содержание</a:t>
            </a:r>
            <a:endParaRPr lang="ru-RU" b="1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1429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914400" indent="-914400"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Информационное  общество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26876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Давайте посмотрим вокруг себя и попробуем ответить на вопрос: - «С чем нам приходится иметь дело в повседневной жизни?»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1916832"/>
            <a:ext cx="5976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Во-первых, это множество материальных объектов: стул, одежда, пища, предметы и орудия труда, транспортные средства, растения, животные, люди.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2852936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обозначения всего разнообразия материальных объектов как единого целого в науке используется термин 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«вещество».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02.jpg"/>
          <p:cNvPicPr>
            <a:picLocks noChangeAspect="1"/>
          </p:cNvPicPr>
          <p:nvPr/>
        </p:nvPicPr>
        <p:blipFill>
          <a:blip r:embed="rId2" cstate="print"/>
          <a:srcRect l="11605" t="5111" r="4652" b="13106"/>
          <a:stretch>
            <a:fillRect/>
          </a:stretch>
        </p:blipFill>
        <p:spPr>
          <a:xfrm>
            <a:off x="7740352" y="1772816"/>
            <a:ext cx="1134126" cy="1008112"/>
          </a:xfrm>
          <a:prstGeom prst="rect">
            <a:avLst/>
          </a:prstGeom>
        </p:spPr>
      </p:pic>
      <p:pic>
        <p:nvPicPr>
          <p:cNvPr id="9" name="Рисунок 8" descr="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1844824"/>
            <a:ext cx="1385312" cy="102936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23528" y="3645024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Во-вторых, это 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«энергия»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электрическая и тепловая энергия, механическая энергия движущегося тела, атомная энергия. Энергия нужна для того, чтобы ее потребитель мог совершать какую-то работу.</a:t>
            </a:r>
          </a:p>
        </p:txBody>
      </p:sp>
      <p:pic>
        <p:nvPicPr>
          <p:cNvPr id="14" name="Рисунок 13" descr="00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66536" y="4653137"/>
            <a:ext cx="1245315" cy="1080120"/>
          </a:xfrm>
          <a:prstGeom prst="rect">
            <a:avLst/>
          </a:prstGeom>
        </p:spPr>
      </p:pic>
      <p:pic>
        <p:nvPicPr>
          <p:cNvPr id="15" name="Рисунок 14" descr="1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725144"/>
            <a:ext cx="1368152" cy="1253074"/>
          </a:xfrm>
          <a:prstGeom prst="rect">
            <a:avLst/>
          </a:prstGeom>
        </p:spPr>
      </p:pic>
      <p:pic>
        <p:nvPicPr>
          <p:cNvPr id="21" name="Рисунок 20" descr="sun.gif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07904" y="5273824"/>
            <a:ext cx="1584176" cy="1584176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763688" y="4581128"/>
            <a:ext cx="59046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Например, электроэнергия позволяет работать компьютеру или мотору трамвая; тепловая энергия пара вращает турбину на электростанции; человек, принимая пищу, запасается энергией, без которой не может выполнять ни физическую, ни умственную работу.</a:t>
            </a:r>
          </a:p>
        </p:txBody>
      </p:sp>
      <p:sp>
        <p:nvSpPr>
          <p:cNvPr id="16" name="Управляющая кнопка: домой 15">
            <a:hlinkClick r:id="rId7" action="ppaction://hlinksldjump" highlightClick="1"/>
          </p:cNvPr>
          <p:cNvSpPr/>
          <p:nvPr/>
        </p:nvSpPr>
        <p:spPr bwMode="auto">
          <a:xfrm>
            <a:off x="8786810" y="650083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age014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9E4CF"/>
              </a:clrFrom>
              <a:clrTo>
                <a:srgbClr val="F9E4CF">
                  <a:alpha val="0"/>
                </a:srgbClr>
              </a:clrTo>
            </a:clrChange>
          </a:blip>
          <a:srcRect l="2751" t="5064" r="2751" b="5064"/>
          <a:stretch>
            <a:fillRect/>
          </a:stretch>
        </p:blipFill>
        <p:spPr>
          <a:xfrm>
            <a:off x="6588224" y="188640"/>
            <a:ext cx="2376264" cy="158417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5656" y="188640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третьих, это 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«информация»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Информация – это сведения, знания, которые мы получаем из книг, газет, радио, телевидения, от людей, с которыми общаемся. Изучение любого предмета в учебном заведении – это получение информации. </a:t>
            </a:r>
          </a:p>
        </p:txBody>
      </p:sp>
      <p:pic>
        <p:nvPicPr>
          <p:cNvPr id="4" name="Рисунок 3" descr="gbook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260648"/>
            <a:ext cx="1404664" cy="129124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51520" y="1916832"/>
            <a:ext cx="85689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Таким образом, стала складываться информационная картина мира, которая рассматривает окружающий нас мир под информационным углом зрения, тем самым дополняя вещественно-энергетическую картину мира.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9512" y="2852936"/>
            <a:ext cx="8640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середине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XX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века появилась новая наука – </a:t>
            </a: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информатика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360000" algn="just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Информатика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это наука, которая изучает структуру и общие свойства информации, а также информационные процессы в живой и неживой природе, обществе и технике.</a:t>
            </a:r>
          </a:p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Информатика включает в себя множество различных дисциплин, объединенных общим предметом изучения – информацией. К ним относятся:</a:t>
            </a:r>
          </a:p>
          <a:p>
            <a:pPr marL="360000" indent="360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теория информации;</a:t>
            </a:r>
          </a:p>
          <a:p>
            <a:pPr marL="360000" indent="360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кибернетика -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наука о закономерностях процессов управления и передачи информации в машинах, живых организмах и обществе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60000" indent="360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программирование;</a:t>
            </a:r>
          </a:p>
          <a:p>
            <a:pPr marL="360000" indent="360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математическая лингвистика;</a:t>
            </a:r>
          </a:p>
          <a:p>
            <a:pPr marL="360000" indent="360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теория алгоритмов и многие другие.</a:t>
            </a:r>
          </a:p>
          <a:p>
            <a:pPr indent="360000"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Развитию информатики послужило одно из самых значительных достижений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XX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века – создание электронно-вычислительных машин (ЭВМ).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Управляющая кнопка: домой 9">
            <a:hlinkClick r:id="rId4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000108"/>
            <a:ext cx="80724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Человеческое общество по мере своего развития прошло этапы овладения веществом, затем энергией, и, наконец, информацией.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8596" y="1857364"/>
          <a:ext cx="8286809" cy="338836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810563"/>
                <a:gridCol w="1666937"/>
                <a:gridCol w="2163101"/>
                <a:gridCol w="26462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Общество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Аграрное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Индустриальное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Информационное</a:t>
                      </a:r>
                      <a:endParaRPr lang="ru-RU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 конца </a:t>
                      </a:r>
                    </a:p>
                    <a:p>
                      <a:pPr algn="ctr"/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XVI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века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 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XVII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до 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XX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века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 середины </a:t>
                      </a:r>
                    </a:p>
                    <a:p>
                      <a:pPr algn="ctr"/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XX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 века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Стратегический ресурс общества</a:t>
                      </a:r>
                      <a:endParaRPr lang="ru-RU" sz="16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Вещество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Энергия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(вещество + энергия)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Информация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(вещество + энергия + информация)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Структура экономики</a:t>
                      </a:r>
                      <a:endParaRPr lang="ru-RU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Изготовление орудий труда и получение продуктов питания.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Машинное производство материальных ценностей.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Развитый рынок информационных продуктов и услуг.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28596" y="5500702"/>
            <a:ext cx="80724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Бурное развитие компьютерной техники и информационных технологий послужило толчком к развитию общества, построенного на использовании различной информации и получившего название информационного общества.</a:t>
            </a:r>
          </a:p>
        </p:txBody>
      </p:sp>
      <p:sp>
        <p:nvSpPr>
          <p:cNvPr id="5" name="Заголовок 5"/>
          <p:cNvSpPr txBox="1">
            <a:spLocks/>
          </p:cNvSpPr>
          <p:nvPr/>
        </p:nvSpPr>
        <p:spPr>
          <a:xfrm>
            <a:off x="0" y="214290"/>
            <a:ext cx="9144000" cy="55399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2813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Этапы развития общества</a:t>
            </a:r>
            <a:endParaRPr kumimoji="0" lang="ru-RU" sz="40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2852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Информационные революции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64305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Информационные революции связаны с принципиально новыми изобретениями средств и способов хранения, передачи и обработки информации.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2357430"/>
          <a:ext cx="8858312" cy="414340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107267"/>
                <a:gridCol w="1384120"/>
                <a:gridCol w="2353006"/>
                <a:gridCol w="4013919"/>
              </a:tblGrid>
              <a:tr h="69056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Революция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Изобретение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Результат</a:t>
                      </a:r>
                      <a:endParaRPr lang="ru-RU" sz="18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056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4 тыс. лет до н. э.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Письменность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Накопление и передача информации следующим поколениям.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056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XVI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век (середина)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Книгопечатание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Информация массово доступна, рост культуры общества.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056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XIX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век (конец)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Электричество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 радио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Оперативная передача информации.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056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XX</a:t>
                      </a:r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 век (70-е годы)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Интегральная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схема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скорости обработки и компактности информации.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9056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Настоящее время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Глобальная сеть</a:t>
                      </a:r>
                    </a:p>
                    <a:p>
                      <a:pPr algn="ctr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(Интернет)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800" dirty="0" smtClean="0">
                          <a:latin typeface="Times New Roman" pitchFamily="18" charset="0"/>
                          <a:cs typeface="Times New Roman" pitchFamily="18" charset="0"/>
                        </a:rPr>
                        <a:t>Становление информационного общества.</a:t>
                      </a:r>
                      <a:endParaRPr lang="ru-RU" sz="18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4282" y="857232"/>
            <a:ext cx="8711258" cy="84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>
              <a:lnSpc>
                <a:spcPct val="90000"/>
              </a:lnSpc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Информационное общество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это общество, в котором большинство работающих занято производством, хранением, переработкой и реализацией информации, особенно высшей ее формы – знаний.</a:t>
            </a:r>
          </a:p>
        </p:txBody>
      </p:sp>
      <p:sp>
        <p:nvSpPr>
          <p:cNvPr id="10" name="Управляющая кнопка: домой 9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71480"/>
            <a:ext cx="87123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Информационная технология – совокупность массовых способов и приемов накопления, передачи и обработки информации с использованием современных технических и программных средств.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" y="1571612"/>
          <a:ext cx="9143999" cy="4953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714347"/>
                <a:gridCol w="928694"/>
                <a:gridCol w="1857388"/>
                <a:gridCol w="3571900"/>
                <a:gridCol w="207167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Этап</a:t>
                      </a:r>
                      <a:endParaRPr lang="ru-RU" sz="17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</a:t>
                      </a:r>
                      <a:endParaRPr lang="ru-RU" sz="17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Информационная технология</a:t>
                      </a:r>
                      <a:endParaRPr lang="ru-RU" sz="17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Инструментарий</a:t>
                      </a:r>
                      <a:endParaRPr lang="ru-RU" sz="17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Коммуникация,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связь</a:t>
                      </a:r>
                      <a:endParaRPr lang="ru-RU" sz="17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до </a:t>
                      </a:r>
                      <a:r>
                        <a:rPr lang="en-US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XVI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в.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Ручная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Перо,</a:t>
                      </a:r>
                      <a:r>
                        <a:rPr lang="ru-RU" sz="17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ч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ернила,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бумага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Почта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XVI – XIX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вв.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Механическая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Счетные машины,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печатные машины,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арифмометр,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фонограф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Почта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XIX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в. (кон.)</a:t>
                      </a:r>
                      <a:r>
                        <a:rPr lang="en-US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– XX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в. (сер.)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Электрическая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Электрические печатные машинки,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копировальные аппараты,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магнитофон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То же + 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телеграф, телефон, радио, телевидение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с 70-х г. </a:t>
                      </a:r>
                      <a:r>
                        <a:rPr lang="en-US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XX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в.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Электронная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Супер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ЭВМ, АСУ,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САПР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То же + 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локальные сети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7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с кон. </a:t>
                      </a:r>
                      <a:r>
                        <a:rPr lang="en-US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XX</a:t>
                      </a: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 в.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Телекоммуникационная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Серверы, ПК, портативные компьютеры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То же + </a:t>
                      </a:r>
                    </a:p>
                    <a:p>
                      <a:pPr algn="ctr"/>
                      <a:r>
                        <a:rPr lang="ru-RU" sz="1700" dirty="0" smtClean="0">
                          <a:latin typeface="Times New Roman" pitchFamily="18" charset="0"/>
                          <a:cs typeface="Times New Roman" pitchFamily="18" charset="0"/>
                        </a:rPr>
                        <a:t>Телекоммуникационная связь</a:t>
                      </a:r>
                      <a:endParaRPr lang="ru-RU" sz="17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4479635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endParaRPr lang="ru-RU" sz="5400" b="1" cap="none" spc="0" dirty="0">
              <a:ln/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Развитие информационных технологий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14290"/>
            <a:ext cx="9144000" cy="1329595"/>
          </a:xfrm>
        </p:spPr>
        <p:txBody>
          <a:bodyPr/>
          <a:lstStyle/>
          <a:p>
            <a:pPr algn="ctr" eaLnBrk="1" hangingPunct="1"/>
            <a:r>
              <a:rPr lang="ru-RU" sz="32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Основные этапы в информационном развитии общества. Информационные революции.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785926"/>
            <a:ext cx="8786874" cy="4210383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истории человеческого общества несколько раз происходили радикальные изменения в информационной области, которые можно назвать информационными революциями.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Первая информационная революция</a:t>
            </a:r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была связана с изобретением письменности.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Изобретение письменности позволило накапливать и распространять знания. Цивилизации, освоившие письменность, развивались быстрее других, достигали более высокого культурного и экономического уровня. (например Древний Египет, страны Междуречья, Китай).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Вторая информационная революция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(в середине XVI в.)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была связана с изобретением книгопечатания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Стало возможным не только сохранять информацию, но и сделать ее массово-доступной. Все это ускорило развитие науки и техники, помогло промышленной революции. Книги перешагнули границы стран, что способствовало началу сознания общечеловеческой цивилизации. </a:t>
            </a: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142984"/>
            <a:ext cx="8785225" cy="4862870"/>
          </a:xfrm>
        </p:spPr>
        <p:txBody>
          <a:bodyPr/>
          <a:lstStyle/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Третья информационная революция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(в конце XIX в.)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была обусловлена прогрессом средств связи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Телеграф, телефон, радио позволили оперативно передавать информацию на любые расстояния. Эта революция совпала с периодом бурного развития естествознания.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Четвертая информационная революция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(в 70-х гг. XX в.)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связана с появлением микропроцессорной техники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и, в частности, персональных компьютеров. Вскоре после этого возникли компьютерные телекоммуникации, радикально изменившие системы хранения и поиска информации. </a:t>
            </a:r>
          </a:p>
          <a:p>
            <a:pPr marL="0" indent="0" algn="just" eaLnBrk="1" hangingPunct="1">
              <a:lnSpc>
                <a:spcPct val="100000"/>
              </a:lnSpc>
              <a:buFont typeface="Wingdings" pitchFamily="2" charset="2"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настоящее время в мире накоплен огромный информационный потенциал, которым люди не могут пользоваться в полной мере в силу ограниченности своих возможностей. Это привело к необходимости внедрения новых технологий обработки и передачи информации и послужило началом перехода от индустриального общества к информационному.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30188"/>
            <a:ext cx="9144000" cy="553998"/>
          </a:xfrm>
        </p:spPr>
        <p:txBody>
          <a:bodyPr/>
          <a:lstStyle/>
          <a:p>
            <a:pPr algn="ctr"/>
            <a:r>
              <a:rPr lang="ru-RU" sz="40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Критерии информационного общества</a:t>
            </a:r>
            <a:endParaRPr lang="ru-RU" sz="4000" b="1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382000" cy="5232202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Технологический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ключевой фактор - информационные технологии, которые широко применяются в производстве, учреждениях, системе образования и в быту.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Социальный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информация выступает в качестве важного стимулятора изменения качества жизни, формируется и утверждается «информационное сознание» при широком доступе к информации.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Экономический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информация составляет ключевой фактор в экономике в качестве ресурса, услуг, товара, источника добавленной стоимости и занятости.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Политический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свобода информации, ведущая к политическому процессу, который характеризуется растущим участием и консенсусом между различными классами и социальными слоями населения.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b="1" i="1" u="sng" dirty="0" smtClean="0">
                <a:latin typeface="Times New Roman" pitchFamily="18" charset="0"/>
                <a:cs typeface="Times New Roman" pitchFamily="18" charset="0"/>
              </a:rPr>
              <a:t>Культурный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признание культурной ценности информации посредством содействия утверждению информационных ценностей в интересах развития отдельного индивида и общества в целом.</a:t>
            </a:r>
          </a:p>
          <a:p>
            <a:pPr>
              <a:lnSpc>
                <a:spcPct val="100000"/>
              </a:lnSpc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1571612"/>
            <a:ext cx="84249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Выделяют характерные черты информационного общества: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приоритет информации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сравнению с другими ресурсами;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информационная технология приобретет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глобальный характер,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охватывая все сферы деятельности человека;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формируется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информационное единство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всей человеческой цивилизации;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свободный доступ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каждого человека к информационным ресурсам всей цивилизации; </a:t>
            </a:r>
          </a:p>
          <a:p>
            <a:pPr algn="just">
              <a:buClr>
                <a:schemeClr val="tx1"/>
              </a:buCl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реализованы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гуманистические принципы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управления обществом и воздействия на окружающую среду.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5720" y="4143380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Однако прогнозируются и опасные тенденции: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растущее влияние на общество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средств массовой информации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вмешательство информационных технологий в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частную жизнь людей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организаций;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проблема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отбора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качественной и достоверной информации;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многим людям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трудно адаптироваться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 среде информационного общества; </a:t>
            </a:r>
          </a:p>
          <a:p>
            <a:pPr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опасность разрыва между "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информационной элитой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" (людьми, занимающимися разработкой информационных технологий) и потребителями.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18864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Характерные черты</a:t>
            </a:r>
          </a:p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информационного общества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30188"/>
            <a:ext cx="9144000" cy="1107996"/>
          </a:xfrm>
        </p:spPr>
        <p:txBody>
          <a:bodyPr/>
          <a:lstStyle/>
          <a:p>
            <a:pPr algn="ctr" eaLnBrk="1" hangingPunct="1"/>
            <a:r>
              <a:rPr lang="ru-RU" sz="40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Изменение структуры экономики и структуры труда 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4282" y="1428736"/>
            <a:ext cx="8713788" cy="5262979"/>
          </a:xfrm>
        </p:spPr>
        <p:txBody>
          <a:bodyPr/>
          <a:lstStyle/>
          <a:p>
            <a:pPr marL="0" indent="0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информационном обществе деятельность человека будет во многом зависеть от умения эффективно использовать имеющуюся информацию. Использование компьютеров во всех сферах человеческой деятельности должно обеспечить: </a:t>
            </a:r>
          </a:p>
          <a:p>
            <a:pPr marL="720725" lvl="1" indent="-360363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доступ к достоверным источникам информации, </a:t>
            </a:r>
          </a:p>
          <a:p>
            <a:pPr marL="720725" lvl="1" indent="-360363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избавить человека от рутинной работы, </a:t>
            </a:r>
          </a:p>
          <a:p>
            <a:pPr marL="720725" lvl="1" indent="-360363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автоматизировать обработку информации не только в производственной, но и в социальной сферах. </a:t>
            </a:r>
          </a:p>
          <a:p>
            <a:pPr marL="0" indent="0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Развитие и массовое использование информационных и коммуникационных технологий (создание международной компьютерной сети Интернет ): 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720725" lvl="1" indent="-360363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создание телекоммуникационной инфраструктуры, включающей в себя сети передачи данных; </a:t>
            </a:r>
          </a:p>
          <a:p>
            <a:pPr marL="720725" lvl="1" indent="-360363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появление огромных баз данных, доступ к которым через сети получили миллионы людей; </a:t>
            </a:r>
          </a:p>
          <a:p>
            <a:pPr marL="720725" lvl="1" indent="-360363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выработка единых правил поведения в сетях и поиск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них информации.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0"/>
              </a:spcBef>
              <a:buClr>
                <a:schemeClr val="tx2"/>
              </a:buClr>
              <a:buSzTx/>
              <a:buFont typeface="Wingdings" pitchFamily="2" charset="2"/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 результате этого процесса движущей силой развития общества станет производство информационного, а не материального продукта. 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Этот процесс должен привести к созданию информационного общества, в котором главную роль будут играть знания и интеллект. </a:t>
            </a:r>
          </a:p>
          <a:p>
            <a:pPr marL="0" indent="0" algn="ctr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КТО ВЛАДЕЕТ ИНФОРМАЦИЕЙ – ТОТ ВЛАДЕЕТ МИРОМ!</a:t>
            </a:r>
            <a:endParaRPr lang="en-US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Амир\Desktop\5 апреля 2012\Аминев Ф.Я\Toshiba_Portege_3500_Tablet_P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2016" cy="471488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Содержимое 2"/>
          <p:cNvSpPr txBox="1">
            <a:spLocks/>
          </p:cNvSpPr>
          <p:nvPr/>
        </p:nvSpPr>
        <p:spPr>
          <a:xfrm>
            <a:off x="4286248" y="214290"/>
            <a:ext cx="4572001" cy="1857388"/>
          </a:xfrm>
          <a:prstGeom prst="rect">
            <a:avLst/>
          </a:prstGeom>
        </p:spPr>
        <p:txBody>
          <a:bodyPr rtlCol="0">
            <a:normAutofit lnSpcReduction="10000"/>
          </a:bodyPr>
          <a:lstStyle/>
          <a:p>
            <a:pPr marL="0" marR="0" lvl="0" indent="432000" algn="just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Сейчас информационные технологии превратились в самостоятельный и довольно прибыльный вид бизнеса, который направлен на удовлетворение разнообразных информационных потребностей широкого круга пользователей.</a:t>
            </a:r>
          </a:p>
          <a:p>
            <a:pPr marL="514350" marR="0" lvl="0" indent="-514350" algn="l" defTabSz="91281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  <p:pic>
        <p:nvPicPr>
          <p:cNvPr id="5" name="Picture 2" descr="C:\Users\Амир\Desktop\5 апреля 2012\Аминев Ф.Я\4684806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6377" y="2000240"/>
            <a:ext cx="4927623" cy="286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6" name="Содержимое 2"/>
          <p:cNvSpPr txBox="1">
            <a:spLocks/>
          </p:cNvSpPr>
          <p:nvPr/>
        </p:nvSpPr>
        <p:spPr bwMode="auto">
          <a:xfrm>
            <a:off x="285720" y="4714884"/>
            <a:ext cx="864396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432000" algn="just" defTabSz="9128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Использование современных информационных технологий обеспечивает почти мгновенное подключение к любым электронным информационным массивам (таким как базы данных, электронные справочники и энциклопедии, различные оперативные сводки, аналитические обзоры, законодательные и нормативные акты и т.д.), поступающим из международных, региональных и национальных информационных систем и использование их в интересах успешного ведения бизнеса.</a:t>
            </a: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30188"/>
            <a:ext cx="9144000" cy="553998"/>
          </a:xfrm>
        </p:spPr>
        <p:txBody>
          <a:bodyPr/>
          <a:lstStyle/>
          <a:p>
            <a:pPr algn="ctr" eaLnBrk="1" hangingPunct="1"/>
            <a:r>
              <a:rPr lang="ru-RU" sz="40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Изменения в сфере образования.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12874"/>
            <a:ext cx="8382000" cy="4431983"/>
          </a:xfrm>
        </p:spPr>
        <p:txBody>
          <a:bodyPr/>
          <a:lstStyle/>
          <a:p>
            <a:pPr marL="0" indent="457200"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Большие изменения произойдут в информационном обществе в сфере образования. </a:t>
            </a:r>
          </a:p>
          <a:p>
            <a:pPr marL="0" indent="457200"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Одна из принципиальных проблем, стоящих перед современным образованием — сделать его более доступным для каждого человека (дистанционное обучение). </a:t>
            </a:r>
          </a:p>
          <a:p>
            <a:pPr marL="0" indent="457200"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Эта доступность имеет и экономические, и социальные, и технологические аспекты. В силу своего динамизма информационное общество потребует от своих членов непрерывного на протяжении десятков лет, обучения. Это позволит человеку не отставать от времени, быть способным сменить профессию, занять достойное место в социальной структуре общества.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42852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Информационная культура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5720" y="857232"/>
            <a:ext cx="8424936" cy="1938992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indent="3600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период перехода к информационному обществу человек должен иметь определенный уровень культуры по обращению с информацией.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indent="360000" algn="just"/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Информационная культура</a:t>
            </a:r>
            <a:r>
              <a:rPr lang="ru-RU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умение целенаправленно работать с информацией и использовать для ее получения, обработки и передачи компьютерную информационную технологию, современные технические средства и методы.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5720" y="2714620"/>
            <a:ext cx="8643998" cy="3785652"/>
          </a:xfrm>
          <a:prstGeom prst="rect">
            <a:avLst/>
          </a:prstGeom>
          <a:noFill/>
          <a:ln w="9525">
            <a:noFill/>
            <a:miter lim="800000"/>
            <a:headEnd type="none" w="sm" len="sm"/>
            <a:tailEnd type="none" w="sm" len="sm"/>
          </a:ln>
        </p:spPr>
        <p:txBody>
          <a:bodyPr wrap="square">
            <a:spAutoFit/>
          </a:bodyPr>
          <a:lstStyle/>
          <a:p>
            <a:pPr algn="just">
              <a:buClr>
                <a:schemeClr val="accent2"/>
              </a:buClr>
              <a:buSzPct val="85000"/>
              <a:buFont typeface="Wingdings" pitchFamily="2" charset="2"/>
              <a:buNone/>
            </a:pP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Информационная культура проявляется: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конкретных навыках по использованию технических устройств; 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способности использовать в своей деятельности компьютерную информационную технологию; 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умении извлекать информацию из различных источников, представлять ее в понятном виде и уметь ее эффективно использовать; 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владении основами аналитической переработки информации; 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умении работать с различной информацией; 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знании особенностей информационных потоков в своей области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деятельности;</a:t>
            </a:r>
          </a:p>
          <a:p>
            <a:pPr algn="just">
              <a:buSzPct val="85000"/>
              <a:buFont typeface="Wingdings" pitchFamily="2" charset="2"/>
              <a:buChar char="Ø"/>
            </a:pPr>
            <a:r>
              <a:rPr lang="ru-RU" sz="2000" b="1" dirty="0" smtClean="0"/>
              <a:t>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умение взаимодействовать в информационном поле с другими людьми - важный признак человека информационного общества.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r>
              <a:rPr lang="ru-RU" sz="2300" kern="0" dirty="0" smtClean="0">
                <a:solidFill>
                  <a:schemeClr val="tx2"/>
                </a:solidFill>
              </a:rPr>
              <a:t>с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294" y="0"/>
            <a:ext cx="8989705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742950" indent="-742950"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Виды профессиональной </a:t>
            </a:r>
          </a:p>
          <a:p>
            <a:pPr marL="742950" indent="-742950" algn="ctr"/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информационной деятельности человека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info\Desktop\Временная\Салманов\4 001.bmp"/>
          <p:cNvPicPr>
            <a:picLocks noChangeAspect="1" noChangeArrowheads="1"/>
          </p:cNvPicPr>
          <p:nvPr/>
        </p:nvPicPr>
        <p:blipFill>
          <a:blip r:embed="rId2" cstate="print"/>
          <a:srcRect t="10069"/>
          <a:stretch>
            <a:fillRect/>
          </a:stretch>
        </p:blipFill>
        <p:spPr bwMode="auto">
          <a:xfrm>
            <a:off x="214282" y="1071546"/>
            <a:ext cx="8705457" cy="5572164"/>
          </a:xfrm>
          <a:prstGeom prst="rect">
            <a:avLst/>
          </a:prstGeom>
          <a:noFill/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596" y="571480"/>
            <a:ext cx="80010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>
              <a:spcBef>
                <a:spcPts val="600"/>
              </a:spcBef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Информационная деятельность человека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это деятельность, связанная с процессами получения, преобразования, накопления и передачи информации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>
              <a:spcBef>
                <a:spcPts val="6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люди в своей жизни занимаются информационной деятельностью (получают письма, читают книги, хранят фото- и видеоархивы, разговаривают по телефону, решают задачи, разгадывают кроссворды и т. п.); для многих она является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профессиональной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>
              <a:spcBef>
                <a:spcPts val="6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Компьютер находится на рабочем столе специалиста любой профессии. Он позволяет связаться с любой точкой земного шара, подсоединиться к фондам крупных библиотек не выходя из дома, использовать мощные информационные системы — энциклопедии, изучать новые науки и приобретать различные навыки с помощью обучающих программ и тренажеров.</a:t>
            </a:r>
          </a:p>
          <a:p>
            <a:pPr indent="457200" algn="just">
              <a:spcBef>
                <a:spcPts val="60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Разработка способов и методов представления информации, технологии решения задач с использованием компьютеров, стала важным аспектом деятельности людей многих профессий.</a:t>
            </a:r>
          </a:p>
          <a:p>
            <a:pPr indent="457200" algn="just">
              <a:spcBef>
                <a:spcPts val="600"/>
              </a:spcBef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2" descr="C:\Users\Юлия\Pictures\12831_cu300_300.jpg"/>
          <p:cNvPicPr>
            <a:picLocks noChangeAspect="1" noChangeArrowheads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000496" y="1714496"/>
            <a:ext cx="5143504" cy="5143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143000"/>
          </a:xfrm>
        </p:spPr>
        <p:txBody>
          <a:bodyPr>
            <a:noAutofit/>
          </a:bodyPr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ru-RU" sz="36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Современные технические средства </a:t>
            </a:r>
            <a:br>
              <a:rPr lang="ru-RU" sz="36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работы </a:t>
            </a:r>
            <a:r>
              <a:rPr lang="ru-RU" sz="3600" b="1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36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информацией: </a:t>
            </a:r>
            <a:endParaRPr lang="ru-RU" sz="3600" b="1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213"/>
            <a:ext cx="8229600" cy="4471987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сетевое оборудование: модемы, кабели, сетевые адаптеры;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аналого-цифровые и цифро-аналоговые преобразователи;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цифровые фото- и видеокамеры, цифровые диктофоны;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записывающие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устройства;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полиграфическое оборудование;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цифровые музыкальные студии;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медицинское оборудование для УЗИ и томографии;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сканеры в архивах, библиотеках, магазинах, на экзаменах и избирательных участках;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ТВ-тюнеры для подачи телевизионного сигнала в компьютер;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плоттеры и различные принтеры;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мультимедийные проекторы;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флэш-память, используемая также в плеерах и фотоаппаратах; 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мобильные телефоны.</a:t>
            </a:r>
          </a:p>
          <a:p>
            <a:pPr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53536"/>
            <a:ext cx="8929718" cy="1551194"/>
          </a:xfrm>
        </p:spPr>
        <p:txBody>
          <a:bodyPr/>
          <a:lstStyle/>
          <a:p>
            <a:pPr marL="54864" indent="0" algn="ctr" eaLnBrk="1" fontAlgn="auto" hangingPunct="1">
              <a:spcAft>
                <a:spcPts val="0"/>
              </a:spcAft>
              <a:defRPr/>
            </a:pPr>
            <a:r>
              <a:rPr lang="ru-RU" sz="2800" b="1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ощные </a:t>
            </a:r>
            <a:r>
              <a:rPr lang="ru-RU" sz="2800" b="1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вычислительные системы для решения сложных научно-технических и оборонных задач, обработки огромных баз данных, работы телекоммуникационных сетей (Интернет):</a:t>
            </a:r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>
          <a:xfrm>
            <a:off x="500034" y="2000241"/>
            <a:ext cx="8229600" cy="3214710"/>
          </a:xfrm>
        </p:spPr>
        <p:txBody>
          <a:bodyPr/>
          <a:lstStyle/>
          <a:p>
            <a:pPr eaLnBrk="1" hangingPunct="1">
              <a:lnSpc>
                <a:spcPct val="100000"/>
              </a:lnSpc>
              <a:buFont typeface="Wingdings" pitchFamily="2" charset="2"/>
              <a:buChar char="Ø"/>
            </a:pP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многопроцессорные системы параллельной обработки данных (управление сложными технологическими процессами); </a:t>
            </a:r>
          </a:p>
          <a:p>
            <a:pPr eaLnBrk="1" hangingPunct="1">
              <a:lnSpc>
                <a:spcPct val="100000"/>
              </a:lnSpc>
              <a:buFont typeface="Wingdings" pitchFamily="2" charset="2"/>
              <a:buChar char="Ø"/>
            </a:pP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серверы в глобальной компьютерной сети, управляющие работой и хранящие огромный объем информации; </a:t>
            </a:r>
          </a:p>
          <a:p>
            <a:pPr eaLnBrk="1" hangingPunct="1">
              <a:lnSpc>
                <a:spcPct val="100000"/>
              </a:lnSpc>
              <a:buFont typeface="Wingdings" pitchFamily="2" charset="2"/>
              <a:buChar char="Ø"/>
            </a:pP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специальные компьютеры для проектно-конструкторских работ (проектирование самолетов и космических кораблей, мостов и зданий и пр.).</a:t>
            </a:r>
          </a:p>
          <a:p>
            <a:pPr eaLnBrk="1" hangingPunct="1">
              <a:lnSpc>
                <a:spcPct val="100000"/>
              </a:lnSpc>
              <a:buFont typeface="Wingdings" pitchFamily="2" charset="2"/>
              <a:buChar char="Ø"/>
            </a:pP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4290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Правовая охрана и защита информации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2844" y="857232"/>
            <a:ext cx="8786874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32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Правовая охрана программ  для ЭВМ  и баз данных впервые в полном объеме введена в Российской Федерации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Законом «О правовой охране программ для электронных вычислительных машин и баз данных»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который вступил в силу 20 октября 1992 года.</a:t>
            </a:r>
          </a:p>
          <a:p>
            <a:pPr indent="432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Предоставляемая настоящим законом правовая охрана распространяется на все виды программ для компьютеров (в том числе на операционные системы и программные комплексы), которые могут быть выражены на любом языке и в любой форме.</a:t>
            </a:r>
          </a:p>
          <a:p>
            <a:pPr indent="432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признания и реализации авторского права на компьютерную программу не требуется ее регистрация в какой-либо организации. Авторское право на компьютерную программу возникает автоматически при ее создании.</a:t>
            </a:r>
          </a:p>
          <a:p>
            <a:pPr indent="432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оповещения о своих правах разработчик программы может, начиная с первого выпуска в свет программы, использовать знак охраны авторского права, состоящий из трех элементов:</a:t>
            </a:r>
          </a:p>
          <a:p>
            <a:pPr marL="360000" indent="432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буквы С в окружности или круглых скобках -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©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360000" lvl="0" indent="432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наименования (имени) правообладателя;</a:t>
            </a:r>
          </a:p>
          <a:p>
            <a:pPr marL="360000" lvl="0" indent="432000" algn="just"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года выпуска программы.</a:t>
            </a:r>
          </a:p>
          <a:p>
            <a:pPr indent="432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Автору программы принадлежит исключительное право на воспроизведение и распространение программы любыми способами, а также на осуществление модификации программы.</a:t>
            </a:r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285885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Правовые нормы, относящиеся к информации </a:t>
            </a: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214282" y="1214422"/>
            <a:ext cx="8715436" cy="564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457200" algn="just" defTabSz="914400" rtl="0" eaLnBrk="1" fontAlgn="base" latinLnBrk="0" hangingPunct="1">
              <a:buClr>
                <a:schemeClr val="bg2"/>
              </a:buClr>
              <a:buSzPct val="70000"/>
              <a:buFontTx/>
              <a:buNone/>
              <a:tabLst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Авторское право </a:t>
            </a:r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— </a:t>
            </a:r>
            <a:r>
              <a:rPr kumimoji="0" lang="ru-RU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отрасль гражданского права, регулирующая правоотношения, касающиеся интеллектуальной собственности.</a:t>
            </a:r>
          </a:p>
          <a:p>
            <a:pPr indent="457200" algn="just">
              <a:buClr>
                <a:schemeClr val="bg2"/>
              </a:buClr>
              <a:buSzPct val="70000"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Система источников авторского права представляет достаточно целостную совокупность законодательных актов, регулирующих авторские отношения, связанные с созданием и использованием произведений науки, литературы и искусства.</a:t>
            </a:r>
          </a:p>
          <a:p>
            <a:pPr indent="457200" algn="just"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Право собственности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состоит из трех важных компонентов: </a:t>
            </a:r>
          </a:p>
          <a:p>
            <a:pPr indent="457200" algn="just"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 распоряжения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состоит в том, что только субъект - владелец информации имеет право определять, кому эта информация может быть предоставлена;</a:t>
            </a:r>
          </a:p>
          <a:p>
            <a:pPr indent="457200" algn="just"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 владения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должно обеспечивать субъекту-владельцу информации хранение информации в неизменном виде. Никто, кроме него, не может ее изменять;</a:t>
            </a:r>
          </a:p>
          <a:p>
            <a:pPr indent="457200" algn="just">
              <a:buFont typeface="Wingdings" pitchFamily="2" charset="2"/>
              <a:buChar char="Ø"/>
              <a:defRPr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 пользования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предоставляет субъекту-владельцу информации право ее использования только в своих интересах.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Любой субъект -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пользователь обязан приобрести эти права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прежде чем воспользоваться интересующим его информационным продуктом.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Любой закон о праве собственности регулирует отношения между субъектом-владельцем и субъектом-пользователем. 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Законы должны защищать как права собственника, так и права законных владельцев, которые приобрели информационный продукт законным путем. </a:t>
            </a:r>
          </a:p>
          <a:p>
            <a:pPr indent="457200" algn="just"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>
              <a:buClr>
                <a:schemeClr val="bg2"/>
              </a:buClr>
              <a:buSzPct val="70000"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57200" algn="just" defTabSz="914400" rtl="0" eaLnBrk="1" fontAlgn="base" latinLnBrk="0" hangingPunct="1">
              <a:buClr>
                <a:schemeClr val="bg2"/>
              </a:buClr>
              <a:buSzPct val="70000"/>
              <a:buFontTx/>
              <a:buNone/>
              <a:tabLst/>
              <a:defRPr/>
            </a:pPr>
            <a:endParaRPr kumimoji="0" lang="ru-RU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357166"/>
            <a:ext cx="9144000" cy="1214446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kern="1200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Классификация компьютерных преступлений</a:t>
            </a:r>
          </a:p>
        </p:txBody>
      </p:sp>
      <p:sp>
        <p:nvSpPr>
          <p:cNvPr id="211973" name="Rectangle 5"/>
          <p:cNvSpPr>
            <a:spLocks noGrp="1" noChangeArrowheads="1"/>
          </p:cNvSpPr>
          <p:nvPr>
            <p:ph sz="quarter" idx="4294967295"/>
          </p:nvPr>
        </p:nvSpPr>
        <p:spPr>
          <a:xfrm>
            <a:off x="357158" y="2786058"/>
            <a:ext cx="3771900" cy="1857375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b="1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Преступления, связанные с вмешательством в работу ПК</a:t>
            </a:r>
          </a:p>
        </p:txBody>
      </p:sp>
      <p:sp>
        <p:nvSpPr>
          <p:cNvPr id="211974" name="Rectangle 6"/>
          <p:cNvSpPr>
            <a:spLocks noGrp="1" noChangeArrowheads="1"/>
          </p:cNvSpPr>
          <p:nvPr>
            <p:ph sz="quarter" idx="4294967295"/>
          </p:nvPr>
        </p:nvSpPr>
        <p:spPr>
          <a:xfrm>
            <a:off x="4500562" y="2786058"/>
            <a:ext cx="4357718" cy="2314575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ru-RU" b="1" i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Преступления, использующие ПК в качестве «средства» достижения цели</a:t>
            </a:r>
          </a:p>
        </p:txBody>
      </p:sp>
      <p:sp>
        <p:nvSpPr>
          <p:cNvPr id="211975" name="Line 7"/>
          <p:cNvSpPr>
            <a:spLocks noChangeShapeType="1"/>
          </p:cNvSpPr>
          <p:nvPr/>
        </p:nvSpPr>
        <p:spPr bwMode="auto">
          <a:xfrm flipH="1">
            <a:off x="1571604" y="1857364"/>
            <a:ext cx="863600" cy="865188"/>
          </a:xfrm>
          <a:prstGeom prst="line">
            <a:avLst/>
          </a:prstGeom>
          <a:noFill/>
          <a:ln w="76200">
            <a:solidFill>
              <a:srgbClr val="993366"/>
            </a:solidFill>
            <a:round/>
            <a:headEnd/>
            <a:tailEnd type="arrow" w="sm" len="lg"/>
          </a:ln>
        </p:spPr>
        <p:txBody>
          <a:bodyPr/>
          <a:lstStyle/>
          <a:p>
            <a:endParaRPr lang="ru-RU"/>
          </a:p>
        </p:txBody>
      </p:sp>
      <p:sp>
        <p:nvSpPr>
          <p:cNvPr id="211976" name="Line 8"/>
          <p:cNvSpPr>
            <a:spLocks noChangeShapeType="1"/>
          </p:cNvSpPr>
          <p:nvPr/>
        </p:nvSpPr>
        <p:spPr bwMode="auto">
          <a:xfrm>
            <a:off x="5929322" y="1857364"/>
            <a:ext cx="863600" cy="865188"/>
          </a:xfrm>
          <a:prstGeom prst="line">
            <a:avLst/>
          </a:prstGeom>
          <a:noFill/>
          <a:ln w="76200">
            <a:solidFill>
              <a:srgbClr val="993366"/>
            </a:solidFill>
            <a:round/>
            <a:headEnd/>
            <a:tailEnd type="arrow" w="sm" len="lg"/>
          </a:ln>
        </p:spPr>
        <p:txBody>
          <a:bodyPr/>
          <a:lstStyle/>
          <a:p>
            <a:endParaRPr lang="ru-RU"/>
          </a:p>
        </p:txBody>
      </p:sp>
      <p:sp>
        <p:nvSpPr>
          <p:cNvPr id="7" name="Управляющая кнопка: домой 6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928670"/>
            <a:ext cx="8643998" cy="5623078"/>
          </a:xfrm>
        </p:spPr>
        <p:txBody>
          <a:bodyPr/>
          <a:lstStyle/>
          <a:p>
            <a:pPr marL="0" indent="457200" algn="just" eaLnBrk="1" hangingPunct="1">
              <a:lnSpc>
                <a:spcPct val="100000"/>
              </a:lnSpc>
              <a:spcBef>
                <a:spcPts val="0"/>
              </a:spcBef>
              <a:buFont typeface="Brush Script MT" pitchFamily="66" charset="0"/>
              <a:buNone/>
            </a:pP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Правонарушение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– юридический факт (наряду с событием и действием), действия, противоречащие нормам права (антипод правомерному поведению). Правонарушения всегда связаны с нарушением определенным лицом (лицами) действующей нормы (норм) ИП и прав других субъектов информационных правоотношений. При этом эти нарушения являются общественно опасными и могут влечь для тех или иных субъектов трудности, дополнительные права и обязанности.</a:t>
            </a:r>
          </a:p>
          <a:p>
            <a:pPr marL="0" indent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Преступления в сфере информационных технологий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включают:</a:t>
            </a:r>
          </a:p>
          <a:p>
            <a:pPr marL="358775" indent="-358775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распространение вредоносных вирусов;</a:t>
            </a:r>
          </a:p>
          <a:p>
            <a:pPr marL="358775" indent="-358775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взлом паролей;</a:t>
            </a:r>
          </a:p>
          <a:p>
            <a:pPr marL="358775" indent="-358775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кражу номеров кредитных карточек и других банковских реквизитов;</a:t>
            </a:r>
          </a:p>
          <a:p>
            <a:pPr marL="358775" indent="-358775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распространение противоправной информации (клеветы, материалов порнографического характера, материалов, возбуждающих межнациональную и межрелигиозную вражду и т.п.) через Интернет.</a:t>
            </a:r>
          </a:p>
          <a:p>
            <a:pPr marL="342900" indent="-342900" eaLnBrk="0" hangingPunct="0"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пиратское копирование и распространение;</a:t>
            </a:r>
          </a:p>
          <a:p>
            <a:pPr marL="342900" indent="-342900" eaLnBrk="0" hangingPunct="0"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несанкционированный доступ;</a:t>
            </a:r>
          </a:p>
          <a:p>
            <a:pPr marL="342900" indent="-342900" eaLnBrk="0" hangingPunct="0"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изменение или уничтожение информации (негативные последствия в медицине, оборонной, атомной промышленности);</a:t>
            </a:r>
          </a:p>
          <a:p>
            <a:pPr marL="342900" indent="-342900" eaLnBrk="0" hangingPunct="0"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распространение вирусных программ;</a:t>
            </a:r>
          </a:p>
          <a:p>
            <a:pPr marL="342900" indent="-342900" eaLnBrk="0" hangingPunct="0">
              <a:buFont typeface="Wingdings" pitchFamily="2" charset="2"/>
              <a:buChar char="Ø"/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компьютерное мошенничество (похищение и использование паролей, похищение банковских реквизитов).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214290"/>
            <a:ext cx="9144000" cy="1081088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ru-RU" sz="3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Правонарушения в информационной сфере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Лицензионные, условно бесплатные </a:t>
            </a:r>
          </a:p>
          <a:p>
            <a:pPr algn="ctr"/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 свободно  распространяемые программы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5008" y="856357"/>
            <a:ext cx="874948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Программы по их юридическому статусу можно разделить на три большие группы: лицензионные, условно бесплатные (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shareware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) и свободно распространяемые программы (</a:t>
            </a:r>
            <a:r>
              <a:rPr lang="en-US" sz="1600" i="1" dirty="0" smtClean="0">
                <a:latin typeface="Times New Roman" pitchFamily="18" charset="0"/>
                <a:cs typeface="Times New Roman" pitchFamily="18" charset="0"/>
              </a:rPr>
              <a:t>freeware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). </a:t>
            </a:r>
          </a:p>
          <a:p>
            <a:pPr indent="360000" algn="just"/>
            <a:r>
              <a:rPr lang="ru-RU" sz="1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Дистрибутивы лицензионных программ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(дискеты или диски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CD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ROM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, с которых производится установка программ на компьютеры пользователей) распространяются разработчиками на основании договоров с пользователями на платной основе. В соответствии с лицензионным соглашением разработчики программы гарантируют ее нормальное функционирование в определенной операционной системе и несут за это ответственность </a:t>
            </a:r>
          </a:p>
          <a:p>
            <a:pPr indent="3600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Некоторые фирмы-разработчики программного обеспечения предлагают пользователям </a:t>
            </a:r>
            <a:r>
              <a:rPr lang="ru-RU" sz="1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условно бесплатные программы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целях их рекламы и продвижения на рынке ПО. Пользователю предоставляется версия программы с ограниченным сроком действия (после истечения указанного срока программа перестает работать, если за нее не произведена оплата) или версия программы с ограниченным функциональными возможностями (в случае оплаты пользователей сообщается код, включающий все функции).</a:t>
            </a:r>
          </a:p>
          <a:p>
            <a:pPr indent="3600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Многие производители программного обеспечения и компьютерного оборудования заинтересованы в широком </a:t>
            </a:r>
            <a:r>
              <a:rPr lang="ru-RU" sz="16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бесплатном распространение программного обеспечения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К таким программным средствам можно отнести следующие:</a:t>
            </a:r>
          </a:p>
          <a:p>
            <a:pPr marL="360000" lvl="0" indent="360000" algn="just"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новые недоработанные версии программных продуктов (это позволяет провести их широкое тестирование); </a:t>
            </a:r>
          </a:p>
          <a:p>
            <a:pPr marL="360000" lvl="0" indent="360000" algn="just"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программные продукты, являющиеся частью новых технологий, (позволяет завоевывать рынок);</a:t>
            </a:r>
          </a:p>
          <a:p>
            <a:pPr marL="360000" lvl="0" indent="360000" algn="just"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дополнение к раннее выпущенным программам, исправляющие найденные ошибки или расширяющие возможности; </a:t>
            </a:r>
          </a:p>
          <a:p>
            <a:pPr marL="360000" lvl="0" indent="360000" algn="just"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драйверы к новым устройствам или улучшенные драйверы к уже существующим. 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928694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000" b="1" kern="1200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Меры  предупреждения правонарушений  в  информационной  сфере </a:t>
            </a:r>
          </a:p>
        </p:txBody>
      </p:sp>
      <p:sp>
        <p:nvSpPr>
          <p:cNvPr id="208899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1142984"/>
            <a:ext cx="8715436" cy="5416868"/>
          </a:xfrm>
        </p:spPr>
        <p:txBody>
          <a:bodyPr/>
          <a:lstStyle/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охрана вычислительного центра;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тщательный подбор персонала;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исключение случаев ведения особо важных работ только одним человеком;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наличие плана восстановления работоспособности центра после выхода его из строя;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организация обслуживания вычислительного центра посторонней организацией или людьми;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универсальность средств защиты от всех пользователей;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возложение ответственности на лиц, которые должны обеспечить безопасность центра;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выбор места расположения центра и т.п.</a:t>
            </a:r>
          </a:p>
          <a:p>
            <a:pPr algn="just" eaLnBrk="1" hangingPunct="1">
              <a:lnSpc>
                <a:spcPct val="10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ru-RU" sz="22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разработка норм, устанавливающих ответственность за компьютерные преступления, защиту авторских прав программистов, совершенствование уголовного и гражданского законодательства, а также судопроизводства.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Защита  информации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671691"/>
            <a:ext cx="882164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Защита от нелегального копирования и использования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Программная защита для предотвращения копирования дистрибутивных дискет может состоять в применении нестандартного форматирования. Кроме того, на дискете или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может быть размещен закодированный программный ключ, без которого программа становится непригодной к работе и который теряется при копировании.</a:t>
            </a:r>
          </a:p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Аппаратную защиту от нелегального использования можно реализовать с помощью аппаратного ключа, который присоединяется обычно к параллельному порту компьютера.</a:t>
            </a:r>
          </a:p>
          <a:p>
            <a:pPr indent="360000" algn="just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Защита от несанкционированного доступа к информации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защиты от несанкционированного доступа к данным, хранящимся на компьютере,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служат пароли. Компьютер разрешает доступ к своим ресурсам только к определенным информационным ресурсам. При этом возможна регистрация всех попыток несанкционированного доступа.</a:t>
            </a:r>
          </a:p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настоящее время для защиты от несанкционированного доступа к информации все чаще используются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биометрические системы идентификации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 системы идентификации по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отпечаткам пальцев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по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радужной оболочке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глаза, системы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распознавания речи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indent="360000" algn="just"/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Защита дисков, папок и файлов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3600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Каждый диск, папку и файл можно защитить от несанкционированного доступа: например, установить определенные права доступа (полный или только чтение), причем разные для различных пользователей.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9144000" cy="642942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b="1" kern="1200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Причины защиты информации</a:t>
            </a:r>
          </a:p>
        </p:txBody>
      </p:sp>
      <p:sp>
        <p:nvSpPr>
          <p:cNvPr id="23859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285860"/>
            <a:ext cx="8715436" cy="5160959"/>
          </a:xfrm>
        </p:spPr>
        <p:txBody>
          <a:bodyPr rtlCol="0">
            <a:normAutofit/>
          </a:bodyPr>
          <a:lstStyle/>
          <a:p>
            <a:pPr marL="514350" indent="-514350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Резкое увеличение объемов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информации, накапливаемой, хранимой и обрабатываемой с помощью ЭВМ и других средств автоматизации.</a:t>
            </a:r>
          </a:p>
          <a:p>
            <a:pPr marL="514350" indent="-514350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Сосредоточение в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единых базах данных информации различного назначения и различных принадлежностей.</a:t>
            </a:r>
          </a:p>
          <a:p>
            <a:pPr marL="514350" indent="-514350" algn="just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Резкое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расширение круга пользователей, имеющих непосредственный доступ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 ресурсам вычислительной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системы и находящимся в ней данных.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 eaLnBrk="1" hangingPunct="1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Усложнение режимов функционирования технических средств вычислительных систем: широкое внедрение многопрограммного режима, а также режимов разделения времени и реального мира.</a:t>
            </a:r>
          </a:p>
          <a:p>
            <a:pPr marL="514350" indent="-514350" algn="just" eaLnBrk="1" hangingPunct="1">
              <a:buFont typeface="Wingdings" pitchFamily="2" charset="2"/>
              <a:buChar char="Ø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Автоматизация межмашинного обмена информацией, в том числе и на больших расстояниях.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8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28662" y="1785926"/>
            <a:ext cx="7215238" cy="3895206"/>
          </a:xfr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rtlCol="0">
            <a:normAutofit fontScale="92500" lnSpcReduction="20000"/>
          </a:bodyPr>
          <a:lstStyle/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  <a:defRPr/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Методы защиты информации</a:t>
            </a: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криптографическое </a:t>
            </a: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закрытие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информации;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ифрование;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аппаратные методы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защиты;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программное методы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защиты;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резервное копирование;</a:t>
            </a:r>
            <a:endParaRPr lang="ru-RU" sz="2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физические меры 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защиты;</a:t>
            </a:r>
          </a:p>
          <a:p>
            <a:pPr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организационные меры.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274320" indent="-274320" eaLnBrk="1" fontAlgn="auto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dirty="0">
              <a:latin typeface="+mj-lt"/>
            </a:endParaRPr>
          </a:p>
        </p:txBody>
      </p:sp>
      <p:sp>
        <p:nvSpPr>
          <p:cNvPr id="4" name="Заголовок 2"/>
          <p:cNvSpPr txBox="1">
            <a:spLocks/>
          </p:cNvSpPr>
          <p:nvPr/>
        </p:nvSpPr>
        <p:spPr>
          <a:xfrm>
            <a:off x="0" y="285728"/>
            <a:ext cx="9144000" cy="107157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Меры  предупреждения правонарушений  в  информационной  сфере </a:t>
            </a:r>
          </a:p>
        </p:txBody>
      </p:sp>
      <p:sp>
        <p:nvSpPr>
          <p:cNvPr id="5" name="Управляющая кнопка: домой 4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85728"/>
            <a:ext cx="9144000" cy="571504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kern="1200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Криптографическое закрытие информации</a:t>
            </a:r>
          </a:p>
        </p:txBody>
      </p:sp>
      <p:sp>
        <p:nvSpPr>
          <p:cNvPr id="221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1000108"/>
            <a:ext cx="8715436" cy="2954655"/>
          </a:xfrm>
        </p:spPr>
        <p:txBody>
          <a:bodyPr/>
          <a:lstStyle/>
          <a:p>
            <a:pPr marL="514350" indent="-514350" algn="just" eaLnBrk="1" hangingPunct="1">
              <a:lnSpc>
                <a:spcPct val="100000"/>
              </a:lnSpc>
              <a:spcBef>
                <a:spcPts val="0"/>
              </a:spcBef>
              <a:buFont typeface="Constantia" pitchFamily="18" charset="0"/>
              <a:buAutoNum type="arabicParenR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выбор рациональных систем шифрования для надёжного закрытия информации; </a:t>
            </a:r>
          </a:p>
          <a:p>
            <a:pPr marL="514350" indent="-514350" algn="just" eaLnBrk="1" hangingPunct="1">
              <a:lnSpc>
                <a:spcPct val="100000"/>
              </a:lnSpc>
              <a:spcBef>
                <a:spcPts val="0"/>
              </a:spcBef>
              <a:buFont typeface="Constantia" pitchFamily="18" charset="0"/>
              <a:buAutoNum type="arabicParenR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обоснование путей реализации систем шифрования в автоматизированных системах;</a:t>
            </a:r>
          </a:p>
          <a:p>
            <a:pPr marL="514350" indent="-514350" algn="just" eaLnBrk="1" hangingPunct="1">
              <a:lnSpc>
                <a:spcPct val="100000"/>
              </a:lnSpc>
              <a:spcBef>
                <a:spcPts val="0"/>
              </a:spcBef>
              <a:buFont typeface="Constantia" pitchFamily="18" charset="0"/>
              <a:buAutoNum type="arabicParenR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разработка правил использования криптографических методов защиты в процессе функционирования автоматизированных систем;</a:t>
            </a:r>
          </a:p>
          <a:p>
            <a:pPr marL="514350" indent="-514350" algn="just" eaLnBrk="1" hangingPunct="1">
              <a:lnSpc>
                <a:spcPct val="100000"/>
              </a:lnSpc>
              <a:spcBef>
                <a:spcPts val="0"/>
              </a:spcBef>
              <a:buFont typeface="Constantia" pitchFamily="18" charset="0"/>
              <a:buAutoNum type="arabicParenR"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оценка эффективности криптографической защиты.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4214818"/>
            <a:ext cx="9144000" cy="571504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pPr marL="0" marR="0" lvl="0" indent="0" algn="ctr" defTabSz="9128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Шифрование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85720" y="4929198"/>
            <a:ext cx="857259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6350" marR="0" lvl="0" indent="432000" algn="just" defTabSz="912813" rtl="0" eaLnBrk="1" fontAlgn="base" latinLnBrk="0" hangingPunct="1"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Шифрование заменой (иногда употребляется термин «подстановка») заключается в том, что символы шифруемого текста заменяются символами другого или того же алфавита в соответствии с заранее обусловленной схемой замены.</a:t>
            </a: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42852"/>
            <a:ext cx="9144000" cy="507996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000" b="1" kern="1200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Аппаратные методы защиты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690918"/>
            <a:ext cx="8786874" cy="2523768"/>
          </a:xfrm>
        </p:spPr>
        <p:txBody>
          <a:bodyPr/>
          <a:lstStyle/>
          <a:p>
            <a:pPr marL="540000" indent="-540000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специальные регистры для хранения реквизитов защиты: паролей, идентифицирующих кодов, грифов или уровней секретности;</a:t>
            </a:r>
          </a:p>
          <a:p>
            <a:pPr marL="540000" indent="-540000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генераторы кодов, предназначенные для автоматического генерирования идентифицирующего кода устройства; </a:t>
            </a:r>
          </a:p>
          <a:p>
            <a:pPr marL="540000" indent="-540000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устройства измерения индивидуальных  характеристик человека (голоса, отпечатков) с целью его идентификации;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540000" indent="-540000" algn="just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специальные биты секретности, значение которых определяет уровень секретности информации, хранимой в ЗУ, которой принадлежат данные биты;</a:t>
            </a:r>
          </a:p>
          <a:p>
            <a:pPr marL="540000" indent="-540000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схемы прерывания передачи информации в линии связи с целью периодической проверки адреса выдачи данных.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3286124"/>
            <a:ext cx="9144000" cy="571504"/>
          </a:xfrm>
          <a:prstGeom prst="rect">
            <a:avLst/>
          </a:prstGeom>
        </p:spPr>
        <p:txBody>
          <a:bodyPr vert="horz" wrap="square" lIns="0" tIns="0" rIns="0" bIns="0" rtlCol="0" anchor="t">
            <a:normAutofit/>
          </a:bodyPr>
          <a:lstStyle/>
          <a:p>
            <a:pPr marL="0" marR="0" lvl="0" indent="0" algn="ctr" defTabSz="9128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Times New Roman" pitchFamily="18" charset="0"/>
                <a:cs typeface="Times New Roman" pitchFamily="18" charset="0"/>
              </a:rPr>
              <a:t>Программные методы защиты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42844" y="3744455"/>
            <a:ext cx="8858312" cy="289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541338" marR="0" lvl="0" indent="-541338" algn="just" defTabSz="912813" rtl="0" eaLnBrk="1" fontAlgn="base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идентификация технических средств (терминалов, устройств группового управления вводом-выводом, ЭВМ, носителей информации), задач и пользователей;</a:t>
            </a:r>
          </a:p>
          <a:p>
            <a:pPr marL="541338" marR="0" lvl="0" indent="-541338" algn="just" defTabSz="912813" rtl="0" eaLnBrk="1" fontAlgn="base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определение прав технических средств (дни и время работы, разрешенная к использованию задачи) и пользователей;</a:t>
            </a:r>
          </a:p>
          <a:p>
            <a:pPr marL="541338" marR="0" lvl="0" indent="-541338" algn="just" defTabSz="912813" rtl="0" eaLnBrk="1" fontAlgn="base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контроль работы технических средств и пользователей; </a:t>
            </a:r>
          </a:p>
          <a:p>
            <a:pPr marL="541338" marR="0" lvl="0" indent="-541338" algn="just" defTabSz="912813" rtl="0" eaLnBrk="1" fontAlgn="base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регистрация работы технических средств и пользователей при обработки информации ограниченного использования.</a:t>
            </a:r>
          </a:p>
          <a:p>
            <a:pPr marL="541338" marR="0" lvl="0" indent="-541338" algn="just" defTabSz="912813" rtl="0" eaLnBrk="1" fontAlgn="auto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уничтожение информации в ЗУ после использования; </a:t>
            </a:r>
          </a:p>
          <a:p>
            <a:pPr marL="541338" marR="0" lvl="0" indent="-541338" algn="just" defTabSz="912813" rtl="0" eaLnBrk="1" fontAlgn="auto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сигнализации при несанкционированных действиях; </a:t>
            </a:r>
          </a:p>
          <a:p>
            <a:pPr marL="541338" marR="0" lvl="0" indent="-541338" algn="just" defTabSz="912813" rtl="0" eaLnBrk="1" fontAlgn="auto" latinLnBrk="0" hangingPunct="1">
              <a:lnSpc>
                <a:spcPct val="80000"/>
              </a:lnSpc>
              <a:spcBef>
                <a:spcPts val="600"/>
              </a:spcBef>
              <a:buClrTx/>
              <a:buSzTx/>
              <a:buFont typeface="Wingdings" pitchFamily="2" charset="2"/>
              <a:buChar char="Ø"/>
              <a:tabLst/>
              <a:defRPr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вспомогательные программы различного значения: контроля работы механизма защиты, проставление грифа секретности на выдаваемых документах.</a:t>
            </a: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1142984"/>
            <a:ext cx="8786874" cy="1285883"/>
          </a:xfrm>
        </p:spPr>
        <p:txBody>
          <a:bodyPr rtlCol="0">
            <a:normAutofit/>
          </a:bodyPr>
          <a:lstStyle/>
          <a:p>
            <a:pPr marL="540000" indent="-540000" algn="just" eaLnBrk="1" hangingPunct="1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аключается в хранение копии программ в носителе: стримере, гибких носителей оптических дисках, жестких дисках;</a:t>
            </a:r>
          </a:p>
          <a:p>
            <a:pPr marL="540000" indent="-540000" algn="just" eaLnBrk="1" hangingPunct="1">
              <a:lnSpc>
                <a:spcPct val="10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проводится для сохранения программ от повреждений ( как умышленных, так и случайных), и для хранения редко используемых файлов.</a:t>
            </a:r>
          </a:p>
          <a:p>
            <a:pPr marL="540000" indent="-540000" algn="just" eaLnBrk="1" fontAlgn="auto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285728"/>
            <a:ext cx="9144000" cy="50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defRPr/>
            </a:pPr>
            <a:r>
              <a:rPr lang="ru-RU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Резервное </a:t>
            </a:r>
            <a:r>
              <a:rPr lang="ru-RU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копирование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0" y="2857496"/>
            <a:ext cx="9144000" cy="500065"/>
          </a:xfrm>
          <a:prstGeom prst="rect">
            <a:avLst/>
          </a:prstGeom>
        </p:spPr>
        <p:txBody>
          <a:bodyPr vert="horz" wrap="square" lIns="0" tIns="0" rIns="0" bIns="0" rtlCol="0" anchor="t">
            <a:normAutofit/>
          </a:bodyPr>
          <a:lstStyle/>
          <a:p>
            <a:pPr marL="0" marR="0" lvl="0" indent="0" algn="ctr" defTabSz="91281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000" b="1" i="0" u="none" strike="noStrike" kern="1200" normalizeH="0" baseline="0" noProof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uLnTx/>
                <a:uFillTx/>
                <a:latin typeface="Times New Roman" pitchFamily="18" charset="0"/>
                <a:cs typeface="Times New Roman" pitchFamily="18" charset="0"/>
              </a:rPr>
              <a:t>Физические меры защиты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5720" y="3571876"/>
            <a:ext cx="8644030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540000" marR="0" lvl="0" indent="-540000" algn="just" defTabSz="912813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физическая изоляция сооружений, в которых устанавливается аппаратура автоматизированной системы, от других сооружений;</a:t>
            </a:r>
          </a:p>
          <a:p>
            <a:pPr marL="540000" marR="0" lvl="0" indent="-540000" algn="just" defTabSz="912813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ограждение территории вычислительных центров заборами на таких расстояниях, которые достаточно для исключения эффективной регистрации электромагнитных излучений, и организации систематического контроля этих территорий;</a:t>
            </a:r>
          </a:p>
          <a:p>
            <a:pPr marL="540000" marR="0" lvl="0" indent="-540000" algn="just" defTabSz="912813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организация контрольно-пропускных пунктов у входов в помещения вычислительных центров или оборудованных входных дверей специальными замками, позволяющими регулировать доступ в помещения; </a:t>
            </a:r>
          </a:p>
          <a:p>
            <a:pPr marL="540000" marR="0" lvl="0" indent="-540000" algn="just" defTabSz="912813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организация системы охранной сигнализации.</a:t>
            </a:r>
          </a:p>
        </p:txBody>
      </p:sp>
      <p:sp>
        <p:nvSpPr>
          <p:cNvPr id="7" name="Управляющая кнопка: домой 6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42852"/>
            <a:ext cx="9144000" cy="500066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000" b="1" kern="1200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Организационные меры</a:t>
            </a:r>
          </a:p>
        </p:txBody>
      </p:sp>
      <p:sp>
        <p:nvSpPr>
          <p:cNvPr id="235523" name="Rectangle 3"/>
          <p:cNvSpPr>
            <a:spLocks noGrp="1" noChangeArrowheads="1"/>
          </p:cNvSpPr>
          <p:nvPr>
            <p:ph idx="1"/>
          </p:nvPr>
        </p:nvSpPr>
        <p:spPr>
          <a:xfrm>
            <a:off x="142844" y="571480"/>
            <a:ext cx="8786874" cy="252376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мероприятия, осуществляемые при проектирование, строительстве и оборудовании вычислительных центров (ВЦ)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мероприятия, осуществляемые при подборе и подготовки персонала ВЦ (проверка принимаемых на работу, создание условий при которых персонал не хотел бы лишиться работы, ознакомление с мерами ответственности за нарушение правил защиты);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организация надежного пропускного режима;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организация хранения и использования документов и носителей: определение правил выдачи, ведение журналов выдачи и использования;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контроль внесения изменений в математическое и программное обеспечение;</a:t>
            </a:r>
          </a:p>
          <a:p>
            <a:pPr algn="just" eaLnBrk="1" hangingPunct="1">
              <a:lnSpc>
                <a:spcPct val="80000"/>
              </a:lnSpc>
              <a:spcBef>
                <a:spcPts val="600"/>
              </a:spcBef>
              <a:buFont typeface="Wingdings" pitchFamily="2" charset="2"/>
              <a:buChar char="Ø"/>
              <a:defRPr/>
            </a:pPr>
            <a:r>
              <a:rPr lang="ru-RU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организация подготовки и контроля работы пользователей.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3007995"/>
            <a:ext cx="9144000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Электронная цифровая подпись</a:t>
            </a:r>
            <a:endParaRPr lang="ru-RU" sz="2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2844" y="3571876"/>
            <a:ext cx="8858312" cy="31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320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Электронная цифровая подпись в электронном документе признается юридически равнозначной подписи в документе на бумажном носителе.</a:t>
            </a:r>
          </a:p>
          <a:p>
            <a:pPr indent="4320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2002 году был принят Закон «Об электронной цифровой подписи», который стал законодательной основой электронного документооборота в России.</a:t>
            </a:r>
          </a:p>
          <a:p>
            <a:pPr indent="4320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 регистрации электронной цифровой подписи в специализированных центрах корреспондент получает два ключа: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секретный и открытый.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432000" algn="just">
              <a:lnSpc>
                <a:spcPct val="80000"/>
              </a:lnSpc>
            </a:pP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Секретный ключ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хранится на дискете или смарт-карте и должен быть известен только самому корреспонденту. </a:t>
            </a:r>
          </a:p>
          <a:p>
            <a:pPr indent="432000" algn="just">
              <a:lnSpc>
                <a:spcPct val="80000"/>
              </a:lnSpc>
            </a:pPr>
            <a:r>
              <a:rPr lang="ru-RU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Открытый ключ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должен быть у всех потенциальных получателей документов и обычно рассылается по электронной почте.</a:t>
            </a:r>
          </a:p>
          <a:p>
            <a:pPr indent="432000" algn="just">
              <a:lnSpc>
                <a:spcPct val="8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Процесс подписания электронного документа состоит в обработке с помощью секретного ключа текста сообщения. Далее зашифрованное сообщение посылается по электронной почте абоненту. Для проверки подлинности сообщения и электронной подписи абонент использует открытый ключ.</a:t>
            </a:r>
          </a:p>
        </p:txBody>
      </p:sp>
      <p:sp>
        <p:nvSpPr>
          <p:cNvPr id="6" name="Управляющая кнопка: домой 5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.gif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372198" y="0"/>
            <a:ext cx="2473995" cy="237460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7158" y="785794"/>
            <a:ext cx="82077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 серверах в Интернете размещается различная важная информация: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сайты, файлы и т.д. Если компьютер подключен к Интернету, то в принципе любой пользователь, также подключенный к Интернету, может получить доступ к информационным ресурсам этого сервера. Он в состоянии изменить или заменить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Web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страницу сайта, стереть или, наоборот, записать файл и т.д. Чтобы этого не происходило, доступ к информационным ресурсам сервера (его администрирование) производится по паролю.</a:t>
            </a:r>
          </a:p>
          <a:p>
            <a:pPr indent="3600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Если сервер имеет соединение с Интернетом и одновременно служит сервером локальной сети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Интранет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сервером), то возможно несанкционированное проникновение из Интернета в локальную сеть. Во избежание этого устанавливается программный или аппаратный барьер между Интернетом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Интранетом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 помощью брандмауэра (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firewall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 Брандмауэр отслеживает передачу данных между сетями, выявляет подозрительные действия и предотвращает несанкционированный доступ к данным.</a:t>
            </a:r>
          </a:p>
          <a:p>
            <a:pPr indent="3600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защиты от компьютерных вирусов используются антивирусные программы.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214290"/>
            <a:ext cx="9144000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Защита информации в Интернете</a:t>
            </a:r>
            <a:endParaRPr lang="ru-RU" sz="2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домой 4">
            <a:hlinkClick r:id="rId3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4282" y="785794"/>
            <a:ext cx="8715436" cy="5416868"/>
          </a:xfrm>
        </p:spPr>
        <p:txBody>
          <a:bodyPr/>
          <a:lstStyle/>
          <a:p>
            <a:pPr marL="0" indent="457200" algn="just" eaLnBrk="1" hangingPunct="1">
              <a:lnSpc>
                <a:spcPct val="100000"/>
              </a:lnSpc>
              <a:spcBef>
                <a:spcPts val="0"/>
              </a:spcBef>
              <a:buFont typeface="Brush Script MT" pitchFamily="66" charset="0"/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связи с возрастающим значением информационных ресурсов предприняты ряд правовых мер для их охраны и защиты. Многие черты информационного общества уже присутствуют в современной жизни развитых стран. Жизненно важной для общества становится проблема информационной безопасности действующих систем хранения, передачи и обработки информации. </a:t>
            </a:r>
          </a:p>
          <a:p>
            <a:pPr marL="0" indent="457200" algn="just" eaLnBrk="1" hangingPunct="1">
              <a:lnSpc>
                <a:spcPct val="100000"/>
              </a:lnSpc>
              <a:spcBef>
                <a:spcPts val="0"/>
              </a:spcBef>
              <a:buFont typeface="Brush Script MT" pitchFamily="66" charset="0"/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Компьютеры контролируют работу атомных реакторов, распределяют электроэнергию, управляют самолётами и космическими кораблями, определяют надёжность систем обороны страны и банковских систем, т.е. используются в областях общественной жизни, обеспечивающих благополучие и даже жизнь множества людей. О важности проблемы информационно безопасности свидетельствуют многочисленные факты. Более 80% компьютерных преступлений осуществляется через глобальную сеть Интернет, которая обеспечивает широкие возможности злоумышленникам для нарушений в глобальном масштабе.</a:t>
            </a:r>
            <a:endParaRPr lang="ru-RU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214290"/>
            <a:ext cx="9144000" cy="623872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ru-RU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ea typeface="+mj-ea"/>
                <a:cs typeface="Times New Roman" pitchFamily="18" charset="0"/>
              </a:rPr>
              <a:t>Заключение</a:t>
            </a:r>
          </a:p>
        </p:txBody>
      </p:sp>
      <p:sp>
        <p:nvSpPr>
          <p:cNvPr id="4" name="Управляющая кнопка: домой 3">
            <a:hlinkClick r:id="rId2" action="ppaction://hlinksldjump" highlightClick="1"/>
          </p:cNvPr>
          <p:cNvSpPr/>
          <p:nvPr/>
        </p:nvSpPr>
        <p:spPr bwMode="auto">
          <a:xfrm>
            <a:off x="8786810" y="6498024"/>
            <a:ext cx="360000" cy="3600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76194" tIns="38097" rIns="76194" bIns="38097" numCol="1" rtlCol="0" anchor="ctr" anchorCtr="0" compatLnSpc="1">
            <a:prstTxWarp prst="textNoShape">
              <a:avLst/>
            </a:prstTxWarp>
          </a:bodyPr>
          <a:lstStyle/>
          <a:p>
            <a:pPr algn="ctr" defTabSz="761719" fontAlgn="base">
              <a:spcBef>
                <a:spcPct val="0"/>
              </a:spcBef>
              <a:spcAft>
                <a:spcPct val="0"/>
              </a:spcAft>
            </a:pPr>
            <a:endParaRPr lang="ru-RU" sz="2300" kern="0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heme2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76194" tIns="38097" rIns="76194" bIns="38097" numCol="1" rtlCol="0" anchor="ctr" anchorCtr="0" compatLnSpc="1">
        <a:prstTxWarp prst="textNoShape">
          <a:avLst/>
        </a:prstTxWarp>
      </a:bodyPr>
      <a:lstStyle>
        <a:defPPr algn="ctr" defTabSz="761719" fontAlgn="base">
          <a:spcBef>
            <a:spcPct val="0"/>
          </a:spcBef>
          <a:spcAft>
            <a:spcPct val="0"/>
          </a:spcAft>
          <a:defRPr sz="2300" kern="0" dirty="0" smtClean="0">
            <a:solidFill>
              <a:schemeClr val="tx2"/>
            </a:solidFill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Ценность лицензионного ПО Microsoft-ш1">
  <a:themeElements>
    <a:clrScheme name="Template-Template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4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White with Courier font for code slides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1_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5.xml><?xml version="1.0" encoding="utf-8"?>
<a:theme xmlns:a="http://schemas.openxmlformats.org/drawingml/2006/main" name="1_Ценность лицензионного ПО Microsoft-ш1">
  <a:themeElements>
    <a:clrScheme name="Template-Template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400" dirty="0" smtClean="0">
            <a:solidFill>
              <a:srgbClr val="FFFFFF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defRPr dirty="0" err="1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defRPr>
        </a:defPPr>
      </a:lstStyle>
    </a:txDef>
  </a:objectDefaults>
  <a:extraClrSchemeLst/>
</a:theme>
</file>

<file path=ppt/theme/theme6.xml><?xml version="1.0" encoding="utf-8"?>
<a:theme xmlns:a="http://schemas.openxmlformats.org/drawingml/2006/main" name="2_White with Courier font for code slides">
  <a:themeElements>
    <a:clrScheme name="1-01149 Michelle Evans">
      <a:dk1>
        <a:srgbClr val="000000"/>
      </a:dk1>
      <a:lt1>
        <a:srgbClr val="FFFFFF"/>
      </a:lt1>
      <a:dk2>
        <a:srgbClr val="050595"/>
      </a:dk2>
      <a:lt2>
        <a:srgbClr val="FFFF99"/>
      </a:lt2>
      <a:accent1>
        <a:srgbClr val="ECDFA7"/>
      </a:accent1>
      <a:accent2>
        <a:srgbClr val="4F6E9B"/>
      </a:accent2>
      <a:accent3>
        <a:srgbClr val="936553"/>
      </a:accent3>
      <a:accent4>
        <a:srgbClr val="88A17B"/>
      </a:accent4>
      <a:accent5>
        <a:srgbClr val="B8977E"/>
      </a:accent5>
      <a:accent6>
        <a:srgbClr val="99B5D3"/>
      </a:accent6>
      <a:hlink>
        <a:srgbClr val="FFFF99"/>
      </a:hlink>
      <a:folHlink>
        <a:srgbClr val="7DDDFF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7.xml><?xml version="1.0" encoding="utf-8"?>
<a:theme xmlns:a="http://schemas.openxmlformats.org/drawingml/2006/main" name="3_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Blue-Purple TT">
      <a:majorFont>
        <a:latin typeface="Segoe"/>
        <a:ea typeface=""/>
        <a:cs typeface=""/>
      </a:majorFont>
      <a:minorFont>
        <a:latin typeface="Segoe"/>
        <a:ea typeface=""/>
        <a:cs typeface="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TS030007756</Template>
  <TotalTime>2027</TotalTime>
  <Words>3616</Words>
  <Application>Microsoft Office PowerPoint</Application>
  <PresentationFormat>Экран (4:3)</PresentationFormat>
  <Paragraphs>337</Paragraphs>
  <Slides>34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34</vt:i4>
      </vt:variant>
    </vt:vector>
  </HeadingPairs>
  <TitlesOfParts>
    <vt:vector size="41" baseType="lpstr">
      <vt:lpstr>1_Theme20</vt:lpstr>
      <vt:lpstr>Ценность лицензионного ПО Microsoft-ш1</vt:lpstr>
      <vt:lpstr>White with Courier font for code slides</vt:lpstr>
      <vt:lpstr>1_White with Courier font for code slides</vt:lpstr>
      <vt:lpstr>1_Ценность лицензионного ПО Microsoft-ш1</vt:lpstr>
      <vt:lpstr>2_White with Courier font for code slides</vt:lpstr>
      <vt:lpstr>3_White with Courier font for code slides</vt:lpstr>
      <vt:lpstr>Тема: «Информационная Деятельность    человека»</vt:lpstr>
      <vt:lpstr>Содержание</vt:lpstr>
      <vt:lpstr>Слайд 3</vt:lpstr>
      <vt:lpstr>Слайд 4</vt:lpstr>
      <vt:lpstr>Слайд 5</vt:lpstr>
      <vt:lpstr>Слайд 6</vt:lpstr>
      <vt:lpstr>Слайд 7</vt:lpstr>
      <vt:lpstr>Основные этапы в информационном развитии общества. Информационные революции. </vt:lpstr>
      <vt:lpstr>Слайд 9</vt:lpstr>
      <vt:lpstr>Критерии информационного общества</vt:lpstr>
      <vt:lpstr>Слайд 11</vt:lpstr>
      <vt:lpstr>Изменение структуры экономики и структуры труда </vt:lpstr>
      <vt:lpstr>Слайд 13</vt:lpstr>
      <vt:lpstr>Изменения в сфере образования. </vt:lpstr>
      <vt:lpstr>Слайд 15</vt:lpstr>
      <vt:lpstr>Слайд 16</vt:lpstr>
      <vt:lpstr>Слайд 17</vt:lpstr>
      <vt:lpstr>Современные технические средства  работы с информацией: </vt:lpstr>
      <vt:lpstr>Мощные вычислительные системы для решения сложных научно-технических и оборонных задач, обработки огромных баз данных, работы телекоммуникационных сетей (Интернет):</vt:lpstr>
      <vt:lpstr>Слайд 20</vt:lpstr>
      <vt:lpstr>Правовые нормы, относящиеся к информации </vt:lpstr>
      <vt:lpstr>Классификация компьютерных преступлений</vt:lpstr>
      <vt:lpstr>Слайд 23</vt:lpstr>
      <vt:lpstr>Слайд 24</vt:lpstr>
      <vt:lpstr>Меры  предупреждения правонарушений  в  информационной  сфере </vt:lpstr>
      <vt:lpstr>Слайд 26</vt:lpstr>
      <vt:lpstr>Причины защиты информации</vt:lpstr>
      <vt:lpstr>Слайд 28</vt:lpstr>
      <vt:lpstr>Криптографическое закрытие информации</vt:lpstr>
      <vt:lpstr>Аппаратные методы защиты</vt:lpstr>
      <vt:lpstr>Слайд 31</vt:lpstr>
      <vt:lpstr>Организационные меры</vt:lpstr>
      <vt:lpstr>Слайд 33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Элла</cp:lastModifiedBy>
  <cp:revision>180</cp:revision>
  <dcterms:created xsi:type="dcterms:W3CDTF">2011-08-21T11:19:59Z</dcterms:created>
  <dcterms:modified xsi:type="dcterms:W3CDTF">2019-10-09T13:56:32Z</dcterms:modified>
</cp:coreProperties>
</file>