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8350"/>
    <a:srgbClr val="B6F8C7"/>
    <a:srgbClr val="AF2D09"/>
    <a:srgbClr val="FA74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7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5" y="-184046"/>
            <a:ext cx="4201409" cy="50004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778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901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39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838200" y="1839913"/>
            <a:ext cx="10515600" cy="4173537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1910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838200" y="1992313"/>
            <a:ext cx="10515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7160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838200" y="1957388"/>
            <a:ext cx="10515600" cy="42465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194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521" b="23653"/>
          <a:stretch/>
        </p:blipFill>
        <p:spPr>
          <a:xfrm>
            <a:off x="0" y="0"/>
            <a:ext cx="1220993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415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838200" y="1984375"/>
            <a:ext cx="10515600" cy="40814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229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684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839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5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5899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695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679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412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7659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381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9F053-1549-4373-BFA9-17AC585FBBA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01479-0381-4FD9-86FF-5A9816AE6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0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64" r:id="rId6"/>
    <p:sldLayoutId id="2147483663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ook Antiqua" panose="0204060205030503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microsoft.com/office/2007/relationships/hdphoto" Target="../media/hdphoto2.wdp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microsoft.com/office/2007/relationships/hdphoto" Target="../media/hdphoto10.wdp"/><Relationship Id="rId2" Type="http://schemas.openxmlformats.org/officeDocument/2006/relationships/image" Target="../media/image15.png"/><Relationship Id="rId16" Type="http://schemas.microsoft.com/office/2007/relationships/hdphoto" Target="../media/hdphoto12.wdp"/><Relationship Id="rId1" Type="http://schemas.openxmlformats.org/officeDocument/2006/relationships/slideLayout" Target="../slideLayouts/slideLayout4.xml"/><Relationship Id="rId6" Type="http://schemas.microsoft.com/office/2007/relationships/hdphoto" Target="../media/hdphoto7.wdp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5" Type="http://schemas.openxmlformats.org/officeDocument/2006/relationships/image" Target="../media/image22.png"/><Relationship Id="rId10" Type="http://schemas.microsoft.com/office/2007/relationships/hdphoto" Target="../media/hdphoto9.wdp"/><Relationship Id="rId4" Type="http://schemas.microsoft.com/office/2007/relationships/hdphoto" Target="../media/hdphoto6.wdp"/><Relationship Id="rId9" Type="http://schemas.openxmlformats.org/officeDocument/2006/relationships/image" Target="../media/image19.png"/><Relationship Id="rId14" Type="http://schemas.microsoft.com/office/2007/relationships/hdphoto" Target="../media/hdphoto1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microsoft.com/office/2007/relationships/hdphoto" Target="../media/hdphoto13.wdp"/><Relationship Id="rId7" Type="http://schemas.microsoft.com/office/2007/relationships/hdphoto" Target="../media/hdphoto1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0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microsoft.com/office/2007/relationships/hdphoto" Target="../media/hdphoto16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9.wdp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joy.com/preview/z3y8q3j1a4z2v5_dora-elmo-clipart-dora-transparent-png/" TargetMode="External"/><Relationship Id="rId7" Type="http://schemas.openxmlformats.org/officeDocument/2006/relationships/hyperlink" Target="https://br.pinterest.com/pin/454582156120335320/" TargetMode="External"/><Relationship Id="rId2" Type="http://schemas.openxmlformats.org/officeDocument/2006/relationships/hyperlink" Target="https://neposed.net/training-games/razvitie-vnimaniya/naidi-otlichiya3.html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pngegg.com/en/png-ofpza/download" TargetMode="External"/><Relationship Id="rId5" Type="http://schemas.openxmlformats.org/officeDocument/2006/relationships/hyperlink" Target="https://zforge.cgsociety.org/" TargetMode="External"/><Relationship Id="rId4" Type="http://schemas.openxmlformats.org/officeDocument/2006/relationships/hyperlink" Target="https://slovnet.ru/multserialy/dasha-puteshestvenica/bashmachok-iz-multseriala-dasha-puteshestvennitsa-30-fot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06957" y="618089"/>
            <a:ext cx="7772400" cy="2711519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anose="02040602050305030304" pitchFamily="18" charset="0"/>
              </a:rPr>
              <a:t>Приключения Даши в джунглях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BBC393-941A-4B09-8B81-C79F0721DFB6}"/>
              </a:ext>
            </a:extLst>
          </p:cNvPr>
          <p:cNvSpPr txBox="1"/>
          <p:nvPr/>
        </p:nvSpPr>
        <p:spPr>
          <a:xfrm>
            <a:off x="7531287" y="4650488"/>
            <a:ext cx="41721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+mj-ea"/>
                <a:cs typeface="+mj-cs"/>
              </a:rPr>
              <a:t>Преподаватель информационных дисциплин: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+mj-ea"/>
                <a:cs typeface="+mj-cs"/>
              </a:rPr>
              <a:t> Иксанова Э.Б.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+mj-ea"/>
                <a:cs typeface="+mj-cs"/>
              </a:rPr>
              <a:t>Студент : </a:t>
            </a:r>
          </a:p>
          <a:p>
            <a:pPr algn="r"/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+mj-ea"/>
                <a:cs typeface="+mj-cs"/>
              </a:rPr>
              <a:t>Пьянэ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+mj-ea"/>
                <a:cs typeface="+mj-cs"/>
              </a:rPr>
              <a:t> Варвара, 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+mj-ea"/>
                <a:cs typeface="+mj-cs"/>
              </a:rPr>
              <a:t>117КС</a:t>
            </a:r>
          </a:p>
        </p:txBody>
      </p:sp>
    </p:spTree>
    <p:extLst>
      <p:ext uri="{BB962C8B-B14F-4D97-AF65-F5344CB8AC3E}">
        <p14:creationId xmlns:p14="http://schemas.microsoft.com/office/powerpoint/2010/main" val="60335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754" y="0"/>
            <a:ext cx="10515600" cy="1325563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Привет!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62354" y="1325563"/>
            <a:ext cx="4683369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Меня зовут Даша путешественница!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Мой двоюродный брат Диего пропал. И его старшая сестра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Алисия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попросила меня о помощи. Давай отправимся в это приключение вместе!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03" y="222245"/>
            <a:ext cx="7110954" cy="617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1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73473" y="1259391"/>
            <a:ext cx="7916333" cy="532142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231" y="211015"/>
            <a:ext cx="10515600" cy="1325563"/>
          </a:xfrm>
        </p:spPr>
        <p:txBody>
          <a:bodyPr/>
          <a:lstStyle/>
          <a:p>
            <a:r>
              <a:rPr lang="ru-RU" dirty="0" smtClean="0"/>
              <a:t>Для начала соберем рюкзачок</a:t>
            </a:r>
            <a:r>
              <a:rPr lang="ru-RU" dirty="0"/>
              <a:t>!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297839" y="1536578"/>
            <a:ext cx="7467600" cy="417353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Выбери пожалуйста, что нам понадобиться в приключении: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56" b="96942" l="9889" r="90000">
                        <a14:foregroundMark x1="51222" y1="38022" x2="51222" y2="38022"/>
                        <a14:foregroundMark x1="51889" y1="38532" x2="52778" y2="39042"/>
                        <a14:foregroundMark x1="49444" y1="45566" x2="49444" y2="37105"/>
                        <a14:foregroundMark x1="43667" y1="42712" x2="48222" y2="35780"/>
                        <a14:foregroundMark x1="50667" y1="47197" x2="44222" y2="43527"/>
                        <a14:foregroundMark x1="56778" y1="39042" x2="58889" y2="43833"/>
                        <a14:foregroundMark x1="54889" y1="39653" x2="61667" y2="36595"/>
                        <a14:foregroundMark x1="60111" y1="41081" x2="53667" y2="480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3472">
            <a:off x="5106194" y="2472212"/>
            <a:ext cx="1645533" cy="17936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22" b="95111" l="1667" r="94444">
                        <a14:foregroundMark x1="56778" y1="31444" x2="64444" y2="36667"/>
                        <a14:foregroundMark x1="35556" y1="32889" x2="35000" y2="44000"/>
                        <a14:foregroundMark x1="58222" y1="38111" x2="64000" y2="39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168" y="4299554"/>
            <a:ext cx="2074984" cy="20749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00" b="98833" l="10000" r="90000">
                        <a14:foregroundMark x1="34000" y1="75167" x2="33778" y2="80000"/>
                        <a14:foregroundMark x1="37000" y1="87833" x2="35222" y2="92000"/>
                        <a14:foregroundMark x1="36111" y1="94000" x2="33778" y2="9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4237" y="1636297"/>
            <a:ext cx="6096343" cy="43290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7000" r="97444">
                        <a14:backgroundMark x1="14000" y1="4333" x2="13889" y2="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788" y="2652635"/>
            <a:ext cx="1395046" cy="13950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403" y="3909547"/>
            <a:ext cx="1340884" cy="11478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99667">
                        <a14:foregroundMark x1="96667" y1="39048" x2="96444" y2="515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051" y="4752628"/>
            <a:ext cx="1572769" cy="1467918"/>
          </a:xfrm>
          <a:prstGeom prst="rect">
            <a:avLst/>
          </a:prstGeom>
        </p:spPr>
      </p:pic>
      <p:sp>
        <p:nvSpPr>
          <p:cNvPr id="13" name="Скругленная прямоугольная выноска 12"/>
          <p:cNvSpPr/>
          <p:nvPr/>
        </p:nvSpPr>
        <p:spPr>
          <a:xfrm>
            <a:off x="1966478" y="4924162"/>
            <a:ext cx="2015076" cy="1124850"/>
          </a:xfrm>
          <a:prstGeom prst="wedgeRoundRectCallout">
            <a:avLst>
              <a:gd name="adj1" fmla="val -34020"/>
              <a:gd name="adj2" fmla="val -74219"/>
              <a:gd name="adj3" fmla="val 16667"/>
            </a:avLst>
          </a:prstGeom>
          <a:solidFill>
            <a:srgbClr val="B6F8C7"/>
          </a:solidFill>
          <a:ln>
            <a:solidFill>
              <a:srgbClr val="1383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Отлично! То что нужно!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1957146" y="4916143"/>
            <a:ext cx="2015076" cy="1140888"/>
          </a:xfrm>
          <a:prstGeom prst="wedgeRoundRectCallout">
            <a:avLst>
              <a:gd name="adj1" fmla="val -34863"/>
              <a:gd name="adj2" fmla="val -76661"/>
              <a:gd name="adj3" fmla="val 16667"/>
            </a:avLst>
          </a:prstGeom>
          <a:solidFill>
            <a:srgbClr val="FA7466"/>
          </a:solidFill>
          <a:ln>
            <a:solidFill>
              <a:srgbClr val="AF2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Думаю это нам не понадобится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26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10" presetClass="exit" presetSubtype="0" fill="hold" grpId="5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"/>
                            </p:stCondLst>
                            <p:childTnLst>
                              <p:par>
                                <p:cTn id="49" presetID="10" presetClass="exit" presetSubtype="0" fill="hold" grpId="3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7" grpId="0" animBg="1"/>
      <p:bldP spid="17" grpId="1" animBg="1"/>
      <p:bldP spid="17" grpId="2" animBg="1"/>
      <p:bldP spid="17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597401" y="118534"/>
            <a:ext cx="7061200" cy="14393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121" y="-76912"/>
            <a:ext cx="10515600" cy="1325563"/>
          </a:xfrm>
        </p:spPr>
        <p:txBody>
          <a:bodyPr/>
          <a:lstStyle/>
          <a:p>
            <a:r>
              <a:rPr lang="ru-RU" dirty="0" smtClean="0"/>
              <a:t>Найди отличия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726061" y="188924"/>
            <a:ext cx="7032121" cy="14345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Мой папа сказал, что отвезет меня на своей машине. Но они очень похожи с машиной нашего соседа. Помоги мне пожалуйста найти отличия: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20" y="2294312"/>
            <a:ext cx="4242368" cy="33954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54" b="90000" l="1552" r="95862">
                        <a14:foregroundMark x1="62586" y1="58889" x2="62241" y2="65238"/>
                        <a14:foregroundMark x1="64655" y1="61270" x2="63621" y2="65714"/>
                        <a14:foregroundMark x1="88793" y1="56190" x2="89655" y2="61429"/>
                        <a14:foregroundMark x1="83966" y1="59841" x2="88621" y2="61429"/>
                        <a14:foregroundMark x1="86207" y1="49683" x2="88448" y2="50317"/>
                        <a14:foregroundMark x1="79483" y1="73333" x2="75172" y2="75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38"/>
          <a:stretch/>
        </p:blipFill>
        <p:spPr>
          <a:xfrm>
            <a:off x="174121" y="1837124"/>
            <a:ext cx="5472531" cy="58528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4" b="89857" l="9982" r="98249">
                        <a14:foregroundMark x1="66375" y1="59429" x2="67426" y2="63867"/>
                        <a14:foregroundMark x1="62522" y1="64818" x2="68126" y2="66244"/>
                        <a14:foregroundMark x1="88967" y1="60697" x2="92294" y2="59271"/>
                        <a14:foregroundMark x1="90893" y1="54675" x2="92469" y2="57369"/>
                        <a14:foregroundMark x1="81261" y1="72266" x2="78634" y2="74643"/>
                        <a14:foregroundMark x1="90018" y1="49287" x2="91243" y2="497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6473" y="1753314"/>
            <a:ext cx="5438095" cy="60095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8608" l="552" r="895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481" y="2965346"/>
            <a:ext cx="1723810" cy="752381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2048481" y="2671919"/>
            <a:ext cx="1382866" cy="872836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29" y="4758076"/>
            <a:ext cx="380952" cy="323810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1489403" y="4659074"/>
            <a:ext cx="647676" cy="521814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21" y="3992047"/>
            <a:ext cx="723810" cy="876190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129169" y="3916039"/>
            <a:ext cx="933449" cy="1028205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03758" y="6144471"/>
            <a:ext cx="580952" cy="523810"/>
          </a:xfrm>
          <a:prstGeom prst="rect">
            <a:avLst/>
          </a:prstGeom>
        </p:spPr>
      </p:pic>
      <p:sp>
        <p:nvSpPr>
          <p:cNvPr id="15" name="Овал 14"/>
          <p:cNvSpPr/>
          <p:nvPr/>
        </p:nvSpPr>
        <p:spPr>
          <a:xfrm>
            <a:off x="3212078" y="6013831"/>
            <a:ext cx="669074" cy="669074"/>
          </a:xfrm>
          <a:prstGeom prst="ellipse">
            <a:avLst/>
          </a:prstGeom>
          <a:noFill/>
          <a:ln w="5715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5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11385" y="3754312"/>
            <a:ext cx="790476" cy="904762"/>
          </a:xfrm>
          <a:prstGeom prst="rect">
            <a:avLst/>
          </a:prstGeom>
        </p:spPr>
      </p:pic>
      <p:sp>
        <p:nvSpPr>
          <p:cNvPr id="17" name="Овал 16"/>
          <p:cNvSpPr/>
          <p:nvPr/>
        </p:nvSpPr>
        <p:spPr>
          <a:xfrm>
            <a:off x="3970217" y="3898302"/>
            <a:ext cx="811066" cy="876190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2919602" y="1611935"/>
            <a:ext cx="2616871" cy="1081898"/>
          </a:xfrm>
          <a:prstGeom prst="wedgeRoundRectCallout">
            <a:avLst>
              <a:gd name="adj1" fmla="val 46108"/>
              <a:gd name="adj2" fmla="val 69880"/>
              <a:gd name="adj3" fmla="val 16667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 Antiqua" panose="02040602050305030304" pitchFamily="18" charset="0"/>
              </a:rPr>
              <a:t>Спасибо! Теперь мы может отправляться в путь!</a:t>
            </a:r>
            <a:endParaRPr lang="ru-R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24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9" grpId="0" animBg="1"/>
      <p:bldP spid="11" grpId="0" animBg="1"/>
      <p:bldP spid="13" grpId="0" animBg="1"/>
      <p:bldP spid="15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2504" y="892304"/>
            <a:ext cx="6638541" cy="97106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193" y="91440"/>
            <a:ext cx="7246447" cy="8008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Собери фигурки животных</a:t>
            </a:r>
            <a:endParaRPr lang="ru-RU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37304" y="934854"/>
            <a:ext cx="6488939" cy="91099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Найти </a:t>
            </a:r>
            <a:r>
              <a:rPr lang="ru-RU" sz="2400" dirty="0"/>
              <a:t>Д</a:t>
            </a:r>
            <a:r>
              <a:rPr lang="ru-RU" sz="2400" dirty="0" smtClean="0"/>
              <a:t>иего нам поможет его друг малыш ягуар. Но сначала нужно разобраться кто есть кто. Собери животных и скажи кто на картинках: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25" l="500" r="99875">
                        <a14:foregroundMark x1="42500" y1="24825" x2="46625" y2="29021"/>
                        <a14:foregroundMark x1="70250" y1="20717" x2="73625" y2="24476"/>
                        <a14:foregroundMark x1="26000" y1="97640" x2="29875" y2="86626"/>
                        <a14:foregroundMark x1="23375" y1="94930" x2="23875" y2="88112"/>
                        <a14:foregroundMark x1="20500" y1="96416" x2="19750" y2="90472"/>
                        <a14:foregroundMark x1="17750" y1="91871" x2="21375" y2="88287"/>
                        <a14:foregroundMark x1="29500" y1="95717" x2="29875" y2="93182"/>
                        <a14:foregroundMark x1="54000" y1="88636" x2="55875" y2="92395"/>
                        <a14:foregroundMark x1="58875" y1="88112" x2="61250" y2="90122"/>
                        <a14:foregroundMark x1="66625" y1="92832" x2="56875" y2="92832"/>
                        <a14:foregroundMark x1="50375" y1="87063" x2="50625" y2="90997"/>
                        <a14:foregroundMark x1="61250" y1="90822" x2="65125" y2="911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38" y="2737562"/>
            <a:ext cx="2856735" cy="40851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800" l="0" r="100000">
                        <a14:foregroundMark x1="59268" y1="27600" x2="68537" y2="25400"/>
                        <a14:foregroundMark x1="75122" y1="30400" x2="78293" y2="25000"/>
                        <a14:foregroundMark x1="79756" y1="27600" x2="78293" y2="31400"/>
                        <a14:foregroundMark x1="71951" y1="29400" x2="75610" y2="31800"/>
                        <a14:foregroundMark x1="66829" y1="24400" x2="63902" y2="21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73" y="4391142"/>
            <a:ext cx="1993871" cy="2431551"/>
          </a:xfrm>
          <a:prstGeom prst="rect">
            <a:avLst/>
          </a:prstGeom>
        </p:spPr>
      </p:pic>
      <p:pic>
        <p:nvPicPr>
          <p:cNvPr id="17" name="Попуг 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23" b="95729" l="5000" r="97262">
                        <a14:foregroundMark x1="11786" y1="13568" x2="16548" y2="13317"/>
                        <a14:foregroundMark x1="30714" y1="15201" x2="38214" y2="19975"/>
                        <a14:foregroundMark x1="32143" y1="87814" x2="31667" y2="88317"/>
                        <a14:foregroundMark x1="30119" y1="83040" x2="28690" y2="83794"/>
                        <a14:foregroundMark x1="40238" y1="90201" x2="39286" y2="90201"/>
                        <a14:foregroundMark x1="42500" y1="92085" x2="41071" y2="92839"/>
                        <a14:foregroundMark x1="58690" y1="89824" x2="60952" y2="902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08" r="75989" b="50000"/>
          <a:stretch/>
        </p:blipFill>
        <p:spPr>
          <a:xfrm>
            <a:off x="3719086" y="4155943"/>
            <a:ext cx="653143" cy="1620000"/>
          </a:xfrm>
          <a:custGeom>
            <a:avLst/>
            <a:gdLst>
              <a:gd name="connsiteX0" fmla="*/ 0 w 653143"/>
              <a:gd name="connsiteY0" fmla="*/ 0 h 1620000"/>
              <a:gd name="connsiteX1" fmla="*/ 653143 w 653143"/>
              <a:gd name="connsiteY1" fmla="*/ 0 h 1620000"/>
              <a:gd name="connsiteX2" fmla="*/ 653143 w 653143"/>
              <a:gd name="connsiteY2" fmla="*/ 1620000 h 1620000"/>
              <a:gd name="connsiteX3" fmla="*/ 0 w 653143"/>
              <a:gd name="connsiteY3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143" h="1620000">
                <a:moveTo>
                  <a:pt x="0" y="0"/>
                </a:moveTo>
                <a:lnTo>
                  <a:pt x="653143" y="0"/>
                </a:lnTo>
                <a:lnTo>
                  <a:pt x="653143" y="1620000"/>
                </a:lnTo>
                <a:lnTo>
                  <a:pt x="0" y="1620000"/>
                </a:lnTo>
                <a:close/>
              </a:path>
            </a:pathLst>
          </a:custGeom>
          <a:ln>
            <a:noFill/>
          </a:ln>
        </p:spPr>
      </p:pic>
      <p:pic>
        <p:nvPicPr>
          <p:cNvPr id="18" name="Попуг 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23" b="95729" l="5000" r="97262">
                        <a14:foregroundMark x1="11786" y1="13568" x2="16548" y2="13317"/>
                        <a14:foregroundMark x1="30714" y1="15201" x2="38214" y2="19975"/>
                        <a14:foregroundMark x1="32143" y1="87814" x2="31667" y2="88317"/>
                        <a14:foregroundMark x1="30119" y1="83040" x2="28690" y2="83794"/>
                        <a14:foregroundMark x1="40238" y1="90201" x2="39286" y2="90201"/>
                        <a14:foregroundMark x1="42500" y1="92085" x2="41071" y2="92839"/>
                        <a14:foregroundMark x1="58690" y1="89824" x2="60952" y2="902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11" r="29665" b="50000"/>
          <a:stretch/>
        </p:blipFill>
        <p:spPr>
          <a:xfrm>
            <a:off x="10793318" y="1615818"/>
            <a:ext cx="1583871" cy="1620000"/>
          </a:xfrm>
          <a:custGeom>
            <a:avLst/>
            <a:gdLst>
              <a:gd name="connsiteX0" fmla="*/ 0 w 1583871"/>
              <a:gd name="connsiteY0" fmla="*/ 0 h 1620000"/>
              <a:gd name="connsiteX1" fmla="*/ 1583871 w 1583871"/>
              <a:gd name="connsiteY1" fmla="*/ 0 h 1620000"/>
              <a:gd name="connsiteX2" fmla="*/ 1583871 w 1583871"/>
              <a:gd name="connsiteY2" fmla="*/ 1620000 h 1620000"/>
              <a:gd name="connsiteX3" fmla="*/ 0 w 1583871"/>
              <a:gd name="connsiteY3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83871" h="1620000">
                <a:moveTo>
                  <a:pt x="0" y="0"/>
                </a:moveTo>
                <a:lnTo>
                  <a:pt x="1583871" y="0"/>
                </a:lnTo>
                <a:lnTo>
                  <a:pt x="1583871" y="1620000"/>
                </a:lnTo>
                <a:lnTo>
                  <a:pt x="0" y="1620000"/>
                </a:lnTo>
                <a:close/>
              </a:path>
            </a:pathLst>
          </a:custGeom>
          <a:ln>
            <a:noFill/>
          </a:ln>
        </p:spPr>
      </p:pic>
      <p:pic>
        <p:nvPicPr>
          <p:cNvPr id="19" name="Попуг 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23" b="95729" l="5000" r="97262">
                        <a14:foregroundMark x1="11786" y1="13568" x2="16548" y2="13317"/>
                        <a14:foregroundMark x1="30714" y1="15201" x2="38214" y2="19975"/>
                        <a14:foregroundMark x1="32143" y1="87814" x2="31667" y2="88317"/>
                        <a14:foregroundMark x1="30119" y1="83040" x2="28690" y2="83794"/>
                        <a14:foregroundMark x1="40238" y1="90201" x2="39286" y2="90201"/>
                        <a14:foregroundMark x1="42500" y1="92085" x2="41071" y2="92839"/>
                        <a14:foregroundMark x1="58690" y1="89824" x2="60952" y2="902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11" t="50000" r="47546" b="2030"/>
          <a:stretch/>
        </p:blipFill>
        <p:spPr>
          <a:xfrm>
            <a:off x="10307059" y="5212080"/>
            <a:ext cx="972518" cy="1554225"/>
          </a:xfrm>
          <a:custGeom>
            <a:avLst/>
            <a:gdLst>
              <a:gd name="connsiteX0" fmla="*/ 0 w 972518"/>
              <a:gd name="connsiteY0" fmla="*/ 0 h 1554225"/>
              <a:gd name="connsiteX1" fmla="*/ 972518 w 972518"/>
              <a:gd name="connsiteY1" fmla="*/ 0 h 1554225"/>
              <a:gd name="connsiteX2" fmla="*/ 972518 w 972518"/>
              <a:gd name="connsiteY2" fmla="*/ 1554225 h 1554225"/>
              <a:gd name="connsiteX3" fmla="*/ 0 w 972518"/>
              <a:gd name="connsiteY3" fmla="*/ 1554225 h 1554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2518" h="1554225">
                <a:moveTo>
                  <a:pt x="0" y="0"/>
                </a:moveTo>
                <a:lnTo>
                  <a:pt x="972518" y="0"/>
                </a:lnTo>
                <a:lnTo>
                  <a:pt x="972518" y="1554225"/>
                </a:lnTo>
                <a:lnTo>
                  <a:pt x="0" y="1554225"/>
                </a:lnTo>
                <a:close/>
              </a:path>
            </a:pathLst>
          </a:custGeom>
          <a:ln>
            <a:noFill/>
          </a:ln>
        </p:spPr>
      </p:pic>
      <p:pic>
        <p:nvPicPr>
          <p:cNvPr id="20" name="Попуг 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23" b="95729" l="5000" r="97262">
                        <a14:foregroundMark x1="11786" y1="13568" x2="16548" y2="13317"/>
                        <a14:foregroundMark x1="30714" y1="15201" x2="38214" y2="19975"/>
                        <a14:foregroundMark x1="32143" y1="87814" x2="31667" y2="88317"/>
                        <a14:foregroundMark x1="30119" y1="83040" x2="28690" y2="83794"/>
                        <a14:foregroundMark x1="40238" y1="90201" x2="39286" y2="90201"/>
                        <a14:foregroundMark x1="42500" y1="92085" x2="41071" y2="92839"/>
                        <a14:foregroundMark x1="58690" y1="89824" x2="60952" y2="902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54" t="50000" r="1488" b="2030"/>
          <a:stretch/>
        </p:blipFill>
        <p:spPr>
          <a:xfrm>
            <a:off x="5219083" y="4473688"/>
            <a:ext cx="1574739" cy="1554225"/>
          </a:xfrm>
          <a:custGeom>
            <a:avLst/>
            <a:gdLst>
              <a:gd name="connsiteX0" fmla="*/ 0 w 1574739"/>
              <a:gd name="connsiteY0" fmla="*/ 0 h 1554225"/>
              <a:gd name="connsiteX1" fmla="*/ 1574739 w 1574739"/>
              <a:gd name="connsiteY1" fmla="*/ 0 h 1554225"/>
              <a:gd name="connsiteX2" fmla="*/ 1574739 w 1574739"/>
              <a:gd name="connsiteY2" fmla="*/ 1554225 h 1554225"/>
              <a:gd name="connsiteX3" fmla="*/ 0 w 1574739"/>
              <a:gd name="connsiteY3" fmla="*/ 1554225 h 1554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74739" h="1554225">
                <a:moveTo>
                  <a:pt x="0" y="0"/>
                </a:moveTo>
                <a:lnTo>
                  <a:pt x="1574739" y="0"/>
                </a:lnTo>
                <a:lnTo>
                  <a:pt x="1574739" y="1554225"/>
                </a:lnTo>
                <a:lnTo>
                  <a:pt x="0" y="1554225"/>
                </a:lnTo>
                <a:close/>
              </a:path>
            </a:pathLst>
          </a:custGeom>
          <a:ln>
            <a:noFill/>
          </a:ln>
        </p:spPr>
      </p:pic>
      <p:pic>
        <p:nvPicPr>
          <p:cNvPr id="29" name="леперд 2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906" t="9959" r="50472" b="45338"/>
          <a:stretch/>
        </p:blipFill>
        <p:spPr>
          <a:xfrm>
            <a:off x="4164358" y="1990087"/>
            <a:ext cx="914400" cy="1612669"/>
          </a:xfrm>
          <a:custGeom>
            <a:avLst/>
            <a:gdLst>
              <a:gd name="connsiteX0" fmla="*/ 0 w 914400"/>
              <a:gd name="connsiteY0" fmla="*/ 0 h 1612669"/>
              <a:gd name="connsiteX1" fmla="*/ 914400 w 914400"/>
              <a:gd name="connsiteY1" fmla="*/ 0 h 1612669"/>
              <a:gd name="connsiteX2" fmla="*/ 914400 w 914400"/>
              <a:gd name="connsiteY2" fmla="*/ 1612669 h 1612669"/>
              <a:gd name="connsiteX3" fmla="*/ 0 w 914400"/>
              <a:gd name="connsiteY3" fmla="*/ 1612669 h 161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1612669">
                <a:moveTo>
                  <a:pt x="0" y="0"/>
                </a:moveTo>
                <a:lnTo>
                  <a:pt x="914400" y="0"/>
                </a:lnTo>
                <a:lnTo>
                  <a:pt x="914400" y="1612669"/>
                </a:lnTo>
                <a:lnTo>
                  <a:pt x="0" y="1612669"/>
                </a:lnTo>
                <a:close/>
              </a:path>
            </a:pathLst>
          </a:custGeom>
          <a:ln>
            <a:noFill/>
          </a:ln>
        </p:spPr>
      </p:pic>
      <p:pic>
        <p:nvPicPr>
          <p:cNvPr id="30" name="леперд 6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528" t="9959" r="30870" b="45338"/>
          <a:stretch/>
        </p:blipFill>
        <p:spPr>
          <a:xfrm>
            <a:off x="8005070" y="1990086"/>
            <a:ext cx="1687484" cy="1612669"/>
          </a:xfrm>
          <a:custGeom>
            <a:avLst/>
            <a:gdLst>
              <a:gd name="connsiteX0" fmla="*/ 0 w 1687484"/>
              <a:gd name="connsiteY0" fmla="*/ 0 h 1612669"/>
              <a:gd name="connsiteX1" fmla="*/ 1687484 w 1687484"/>
              <a:gd name="connsiteY1" fmla="*/ 0 h 1612669"/>
              <a:gd name="connsiteX2" fmla="*/ 1687484 w 1687484"/>
              <a:gd name="connsiteY2" fmla="*/ 1612669 h 1612669"/>
              <a:gd name="connsiteX3" fmla="*/ 0 w 1687484"/>
              <a:gd name="connsiteY3" fmla="*/ 1612669 h 161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7484" h="1612669">
                <a:moveTo>
                  <a:pt x="0" y="0"/>
                </a:moveTo>
                <a:lnTo>
                  <a:pt x="1687484" y="0"/>
                </a:lnTo>
                <a:lnTo>
                  <a:pt x="1687484" y="1612669"/>
                </a:lnTo>
                <a:lnTo>
                  <a:pt x="0" y="1612669"/>
                </a:lnTo>
                <a:close/>
              </a:path>
            </a:pathLst>
          </a:custGeom>
          <a:ln>
            <a:noFill/>
          </a:ln>
        </p:spPr>
      </p:pic>
      <p:pic>
        <p:nvPicPr>
          <p:cNvPr id="31" name="леперд 1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74" t="9959" r="61094" b="45338"/>
          <a:stretch/>
        </p:blipFill>
        <p:spPr>
          <a:xfrm>
            <a:off x="4208569" y="5109485"/>
            <a:ext cx="648392" cy="1612669"/>
          </a:xfrm>
          <a:custGeom>
            <a:avLst/>
            <a:gdLst>
              <a:gd name="connsiteX0" fmla="*/ 0 w 648392"/>
              <a:gd name="connsiteY0" fmla="*/ 0 h 1612669"/>
              <a:gd name="connsiteX1" fmla="*/ 648392 w 648392"/>
              <a:gd name="connsiteY1" fmla="*/ 0 h 1612669"/>
              <a:gd name="connsiteX2" fmla="*/ 648392 w 648392"/>
              <a:gd name="connsiteY2" fmla="*/ 1612669 h 1612669"/>
              <a:gd name="connsiteX3" fmla="*/ 0 w 648392"/>
              <a:gd name="connsiteY3" fmla="*/ 1612669 h 161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392" h="1612669">
                <a:moveTo>
                  <a:pt x="0" y="0"/>
                </a:moveTo>
                <a:lnTo>
                  <a:pt x="648392" y="0"/>
                </a:lnTo>
                <a:lnTo>
                  <a:pt x="648392" y="1612669"/>
                </a:lnTo>
                <a:lnTo>
                  <a:pt x="0" y="1612669"/>
                </a:lnTo>
                <a:close/>
              </a:path>
            </a:pathLst>
          </a:custGeom>
          <a:ln>
            <a:noFill/>
          </a:ln>
        </p:spPr>
      </p:pic>
      <p:pic>
        <p:nvPicPr>
          <p:cNvPr id="32" name="леперд 3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74" t="54662" r="47479" b="10207"/>
          <a:stretch/>
        </p:blipFill>
        <p:spPr>
          <a:xfrm>
            <a:off x="7727083" y="5580837"/>
            <a:ext cx="1820487" cy="1267331"/>
          </a:xfrm>
          <a:custGeom>
            <a:avLst/>
            <a:gdLst>
              <a:gd name="connsiteX0" fmla="*/ 0 w 1820487"/>
              <a:gd name="connsiteY0" fmla="*/ 0 h 1267331"/>
              <a:gd name="connsiteX1" fmla="*/ 1820487 w 1820487"/>
              <a:gd name="connsiteY1" fmla="*/ 0 h 1267331"/>
              <a:gd name="connsiteX2" fmla="*/ 1820487 w 1820487"/>
              <a:gd name="connsiteY2" fmla="*/ 1267331 h 1267331"/>
              <a:gd name="connsiteX3" fmla="*/ 0 w 1820487"/>
              <a:gd name="connsiteY3" fmla="*/ 1267331 h 126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0487" h="1267331">
                <a:moveTo>
                  <a:pt x="0" y="0"/>
                </a:moveTo>
                <a:lnTo>
                  <a:pt x="1820487" y="0"/>
                </a:lnTo>
                <a:lnTo>
                  <a:pt x="1820487" y="1267331"/>
                </a:lnTo>
                <a:lnTo>
                  <a:pt x="0" y="1267331"/>
                </a:lnTo>
                <a:close/>
              </a:path>
            </a:pathLst>
          </a:custGeom>
          <a:ln>
            <a:noFill/>
          </a:ln>
        </p:spPr>
      </p:pic>
      <p:pic>
        <p:nvPicPr>
          <p:cNvPr id="33" name="леперд 4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21" t="54662" r="30870" b="10207"/>
          <a:stretch/>
        </p:blipFill>
        <p:spPr>
          <a:xfrm>
            <a:off x="10685764" y="3442421"/>
            <a:ext cx="1429789" cy="1267331"/>
          </a:xfrm>
          <a:custGeom>
            <a:avLst/>
            <a:gdLst>
              <a:gd name="connsiteX0" fmla="*/ 0 w 1429789"/>
              <a:gd name="connsiteY0" fmla="*/ 0 h 1267331"/>
              <a:gd name="connsiteX1" fmla="*/ 1429789 w 1429789"/>
              <a:gd name="connsiteY1" fmla="*/ 0 h 1267331"/>
              <a:gd name="connsiteX2" fmla="*/ 1429789 w 1429789"/>
              <a:gd name="connsiteY2" fmla="*/ 1267331 h 1267331"/>
              <a:gd name="connsiteX3" fmla="*/ 0 w 1429789"/>
              <a:gd name="connsiteY3" fmla="*/ 1267331 h 126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9789" h="1267331">
                <a:moveTo>
                  <a:pt x="0" y="0"/>
                </a:moveTo>
                <a:lnTo>
                  <a:pt x="1429789" y="0"/>
                </a:lnTo>
                <a:lnTo>
                  <a:pt x="1429789" y="1267331"/>
                </a:lnTo>
                <a:lnTo>
                  <a:pt x="0" y="1267331"/>
                </a:lnTo>
                <a:close/>
              </a:path>
            </a:pathLst>
          </a:custGeom>
          <a:ln>
            <a:noFill/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24" r="41995" b="77165"/>
          <a:stretch>
            <a:fillRect/>
          </a:stretch>
        </p:blipFill>
        <p:spPr>
          <a:xfrm>
            <a:off x="8386983" y="4059782"/>
            <a:ext cx="1515533" cy="736599"/>
          </a:xfrm>
          <a:custGeom>
            <a:avLst/>
            <a:gdLst>
              <a:gd name="connsiteX0" fmla="*/ 0 w 1515533"/>
              <a:gd name="connsiteY0" fmla="*/ 0 h 736599"/>
              <a:gd name="connsiteX1" fmla="*/ 1515533 w 1515533"/>
              <a:gd name="connsiteY1" fmla="*/ 0 h 736599"/>
              <a:gd name="connsiteX2" fmla="*/ 1515533 w 1515533"/>
              <a:gd name="connsiteY2" fmla="*/ 736599 h 736599"/>
              <a:gd name="connsiteX3" fmla="*/ 0 w 1515533"/>
              <a:gd name="connsiteY3" fmla="*/ 736599 h 736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5533" h="736599">
                <a:moveTo>
                  <a:pt x="0" y="0"/>
                </a:moveTo>
                <a:lnTo>
                  <a:pt x="1515533" y="0"/>
                </a:lnTo>
                <a:lnTo>
                  <a:pt x="1515533" y="736599"/>
                </a:lnTo>
                <a:lnTo>
                  <a:pt x="0" y="736599"/>
                </a:lnTo>
                <a:close/>
              </a:path>
            </a:pathLst>
          </a:cu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005" r="10236" b="69554"/>
          <a:stretch>
            <a:fillRect/>
          </a:stretch>
        </p:blipFill>
        <p:spPr>
          <a:xfrm>
            <a:off x="2758949" y="5366960"/>
            <a:ext cx="1024467" cy="982133"/>
          </a:xfrm>
          <a:custGeom>
            <a:avLst/>
            <a:gdLst>
              <a:gd name="connsiteX0" fmla="*/ 0 w 1024467"/>
              <a:gd name="connsiteY0" fmla="*/ 0 h 982133"/>
              <a:gd name="connsiteX1" fmla="*/ 1024467 w 1024467"/>
              <a:gd name="connsiteY1" fmla="*/ 0 h 982133"/>
              <a:gd name="connsiteX2" fmla="*/ 1024467 w 1024467"/>
              <a:gd name="connsiteY2" fmla="*/ 982133 h 982133"/>
              <a:gd name="connsiteX3" fmla="*/ 0 w 1024467"/>
              <a:gd name="connsiteY3" fmla="*/ 982133 h 982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467" h="982133">
                <a:moveTo>
                  <a:pt x="0" y="0"/>
                </a:moveTo>
                <a:lnTo>
                  <a:pt x="1024467" y="0"/>
                </a:lnTo>
                <a:lnTo>
                  <a:pt x="1024467" y="982133"/>
                </a:lnTo>
                <a:lnTo>
                  <a:pt x="0" y="982133"/>
                </a:lnTo>
                <a:close/>
              </a:path>
            </a:pathLst>
          </a:cu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24" t="22835" r="65486" b="45144"/>
          <a:stretch>
            <a:fillRect/>
          </a:stretch>
        </p:blipFill>
        <p:spPr>
          <a:xfrm>
            <a:off x="6043279" y="2629020"/>
            <a:ext cx="757766" cy="1032934"/>
          </a:xfrm>
          <a:custGeom>
            <a:avLst/>
            <a:gdLst>
              <a:gd name="connsiteX0" fmla="*/ 0 w 757766"/>
              <a:gd name="connsiteY0" fmla="*/ 0 h 1032934"/>
              <a:gd name="connsiteX1" fmla="*/ 757766 w 757766"/>
              <a:gd name="connsiteY1" fmla="*/ 0 h 1032934"/>
              <a:gd name="connsiteX2" fmla="*/ 757766 w 757766"/>
              <a:gd name="connsiteY2" fmla="*/ 1032934 h 1032934"/>
              <a:gd name="connsiteX3" fmla="*/ 0 w 757766"/>
              <a:gd name="connsiteY3" fmla="*/ 1032934 h 1032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7766" h="1032934">
                <a:moveTo>
                  <a:pt x="0" y="0"/>
                </a:moveTo>
                <a:lnTo>
                  <a:pt x="757766" y="0"/>
                </a:lnTo>
                <a:lnTo>
                  <a:pt x="757766" y="1032934"/>
                </a:lnTo>
                <a:lnTo>
                  <a:pt x="0" y="1032934"/>
                </a:lnTo>
                <a:close/>
              </a:path>
            </a:pathLst>
          </a:cu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514" t="22835" r="41995" b="45144"/>
          <a:stretch>
            <a:fillRect/>
          </a:stretch>
        </p:blipFill>
        <p:spPr>
          <a:xfrm>
            <a:off x="7246050" y="211261"/>
            <a:ext cx="757767" cy="1032934"/>
          </a:xfrm>
          <a:custGeom>
            <a:avLst/>
            <a:gdLst>
              <a:gd name="connsiteX0" fmla="*/ 0 w 757767"/>
              <a:gd name="connsiteY0" fmla="*/ 0 h 1032934"/>
              <a:gd name="connsiteX1" fmla="*/ 757767 w 757767"/>
              <a:gd name="connsiteY1" fmla="*/ 0 h 1032934"/>
              <a:gd name="connsiteX2" fmla="*/ 757767 w 757767"/>
              <a:gd name="connsiteY2" fmla="*/ 1032934 h 1032934"/>
              <a:gd name="connsiteX3" fmla="*/ 0 w 757767"/>
              <a:gd name="connsiteY3" fmla="*/ 1032934 h 1032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7767" h="1032934">
                <a:moveTo>
                  <a:pt x="0" y="0"/>
                </a:moveTo>
                <a:lnTo>
                  <a:pt x="757767" y="0"/>
                </a:lnTo>
                <a:lnTo>
                  <a:pt x="757767" y="1032934"/>
                </a:lnTo>
                <a:lnTo>
                  <a:pt x="0" y="1032934"/>
                </a:lnTo>
                <a:close/>
              </a:path>
            </a:pathLst>
          </a:cu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005" t="30446" r="10236" b="45144"/>
          <a:stretch>
            <a:fillRect/>
          </a:stretch>
        </p:blipFill>
        <p:spPr>
          <a:xfrm>
            <a:off x="6552626" y="5533811"/>
            <a:ext cx="1024467" cy="787400"/>
          </a:xfrm>
          <a:custGeom>
            <a:avLst/>
            <a:gdLst>
              <a:gd name="connsiteX0" fmla="*/ 0 w 1024467"/>
              <a:gd name="connsiteY0" fmla="*/ 0 h 787400"/>
              <a:gd name="connsiteX1" fmla="*/ 1024467 w 1024467"/>
              <a:gd name="connsiteY1" fmla="*/ 0 h 787400"/>
              <a:gd name="connsiteX2" fmla="*/ 1024467 w 1024467"/>
              <a:gd name="connsiteY2" fmla="*/ 787400 h 787400"/>
              <a:gd name="connsiteX3" fmla="*/ 0 w 1024467"/>
              <a:gd name="connsiteY3" fmla="*/ 787400 h 78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4467" h="787400">
                <a:moveTo>
                  <a:pt x="0" y="0"/>
                </a:moveTo>
                <a:lnTo>
                  <a:pt x="1024467" y="0"/>
                </a:lnTo>
                <a:lnTo>
                  <a:pt x="1024467" y="787400"/>
                </a:lnTo>
                <a:lnTo>
                  <a:pt x="0" y="787400"/>
                </a:lnTo>
                <a:close/>
              </a:path>
            </a:pathLst>
          </a:cu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24" t="54856" r="10236" b="25459"/>
          <a:stretch>
            <a:fillRect/>
          </a:stretch>
        </p:blipFill>
        <p:spPr>
          <a:xfrm>
            <a:off x="649569" y="2102562"/>
            <a:ext cx="2540000" cy="635000"/>
          </a:xfrm>
          <a:custGeom>
            <a:avLst/>
            <a:gdLst>
              <a:gd name="connsiteX0" fmla="*/ 0 w 2540000"/>
              <a:gd name="connsiteY0" fmla="*/ 0 h 635000"/>
              <a:gd name="connsiteX1" fmla="*/ 2540000 w 2540000"/>
              <a:gd name="connsiteY1" fmla="*/ 0 h 635000"/>
              <a:gd name="connsiteX2" fmla="*/ 2540000 w 2540000"/>
              <a:gd name="connsiteY2" fmla="*/ 635000 h 635000"/>
              <a:gd name="connsiteX3" fmla="*/ 0 w 2540000"/>
              <a:gd name="connsiteY3" fmla="*/ 635000 h 63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0" h="635000">
                <a:moveTo>
                  <a:pt x="0" y="0"/>
                </a:moveTo>
                <a:lnTo>
                  <a:pt x="2540000" y="0"/>
                </a:lnTo>
                <a:lnTo>
                  <a:pt x="2540000" y="635000"/>
                </a:lnTo>
                <a:lnTo>
                  <a:pt x="0" y="635000"/>
                </a:lnTo>
                <a:close/>
              </a:path>
            </a:pathLst>
          </a:cu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938" b="94844" l="5469" r="90000">
                        <a14:foregroundMark x1="26875" y1="27500" x2="27656" y2="21875"/>
                        <a14:foregroundMark x1="38906" y1="26875" x2="37813" y2="18281"/>
                        <a14:foregroundMark x1="29688" y1="40000" x2="37500" y2="3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24" t="74541" r="10236" b="5774"/>
          <a:stretch>
            <a:fillRect/>
          </a:stretch>
        </p:blipFill>
        <p:spPr>
          <a:xfrm>
            <a:off x="9912348" y="393205"/>
            <a:ext cx="2540000" cy="634999"/>
          </a:xfrm>
          <a:custGeom>
            <a:avLst/>
            <a:gdLst>
              <a:gd name="connsiteX0" fmla="*/ 0 w 2540000"/>
              <a:gd name="connsiteY0" fmla="*/ 0 h 634999"/>
              <a:gd name="connsiteX1" fmla="*/ 2540000 w 2540000"/>
              <a:gd name="connsiteY1" fmla="*/ 0 h 634999"/>
              <a:gd name="connsiteX2" fmla="*/ 2540000 w 2540000"/>
              <a:gd name="connsiteY2" fmla="*/ 634999 h 634999"/>
              <a:gd name="connsiteX3" fmla="*/ 0 w 2540000"/>
              <a:gd name="connsiteY3" fmla="*/ 634999 h 634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0000" h="634999">
                <a:moveTo>
                  <a:pt x="0" y="0"/>
                </a:moveTo>
                <a:lnTo>
                  <a:pt x="2540000" y="0"/>
                </a:lnTo>
                <a:lnTo>
                  <a:pt x="2540000" y="634999"/>
                </a:lnTo>
                <a:lnTo>
                  <a:pt x="0" y="63499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320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0.06497 -0.2930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0.00232 L -0.46276 0.0805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38" y="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-0.0007 L -0.42279 -0.2092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15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9 0 L 0.353 -0.22222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4" y="-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11111E-6 L 0.40924 0.23125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56" y="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0.00116 L 0.03021 -0.59375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2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6 0.00232 L 0.2224 -0.27847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1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417 L 0.06433 -0.05764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6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0.00833 L 0.18607 0.074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97" y="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8 3.33333E-6 L 0.61562 -0.78033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20" y="-3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1.85185E-6 L 0.30429 -0.665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6" y="-3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22222E-6 L 0.66459 -0.05162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29" y="-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0.04398 L 0.07396 -0.10208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9" y="-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6 -0.00578 L -0.09505 0.28704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1" y="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11111E-6 L 0.16875 0.23125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3 -0.02361 L -0.02943 0.25463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8" y="1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281" y="-484094"/>
            <a:ext cx="6535271" cy="1974663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Построй мостик</a:t>
            </a:r>
            <a:endParaRPr lang="ru-RU" sz="54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53" l="0" r="100000">
                        <a14:foregroundMark x1="48636" y1="23564" x2="57727" y2="21355"/>
                        <a14:foregroundMark x1="74432" y1="15464" x2="62614" y2="15464"/>
                        <a14:foregroundMark x1="30795" y1="88071" x2="43864" y2="97054"/>
                        <a14:foregroundMark x1="49886" y1="92342" x2="60795" y2="92931"/>
                        <a14:foregroundMark x1="51136" y1="96244" x2="60455" y2="93888"/>
                        <a14:foregroundMark x1="28750" y1="91605" x2="35341" y2="94698"/>
                        <a14:foregroundMark x1="30795" y1="94919" x2="33295" y2="96097"/>
                        <a14:foregroundMark x1="32414" y1="88031" x2="43621" y2="95973"/>
                        <a14:foregroundMark x1="25690" y1="93512" x2="42931" y2="99329"/>
                        <a14:foregroundMark x1="38448" y1="92729" x2="63621" y2="90940"/>
                        <a14:foregroundMark x1="40690" y1="92729" x2="49655" y2="935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6" y="3644153"/>
            <a:ext cx="2701295" cy="41685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90000">
                        <a14:foregroundMark x1="42222" y1="88250" x2="44889" y2="82625"/>
                        <a14:foregroundMark x1="52889" y1="90000" x2="52556" y2="79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173" y="1169894"/>
            <a:ext cx="2783542" cy="2474259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309281" y="887506"/>
            <a:ext cx="6331431" cy="12251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55983" y="912336"/>
            <a:ext cx="6384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Book Antiqua" panose="02040602050305030304" pitchFamily="18" charset="0"/>
              </a:rPr>
              <a:t>Теперь осталось построить мостик до Диего! Реши пример и поставь нужную ступеньку на место.</a:t>
            </a:r>
            <a:endParaRPr lang="ru-RU" sz="2400" dirty="0">
              <a:latin typeface="Book Antiqua" panose="0204060205030503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622174" y="5634317"/>
            <a:ext cx="1909483" cy="1183342"/>
          </a:xfrm>
          <a:prstGeom prst="roundRect">
            <a:avLst/>
          </a:prstGeom>
          <a:noFill/>
          <a:ln w="76200">
            <a:solidFill>
              <a:schemeClr val="accent6">
                <a:lumMod val="40000"/>
                <a:lumOff val="6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31229" y="5136776"/>
            <a:ext cx="1909483" cy="1183342"/>
          </a:xfrm>
          <a:prstGeom prst="roundRect">
            <a:avLst/>
          </a:prstGeom>
          <a:noFill/>
          <a:ln w="76200">
            <a:solidFill>
              <a:schemeClr val="accent6">
                <a:lumMod val="40000"/>
                <a:lumOff val="6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40284" y="4545105"/>
            <a:ext cx="1909483" cy="1183342"/>
          </a:xfrm>
          <a:prstGeom prst="roundRect">
            <a:avLst/>
          </a:prstGeom>
          <a:noFill/>
          <a:ln w="76200">
            <a:solidFill>
              <a:schemeClr val="accent6">
                <a:lumMod val="40000"/>
                <a:lumOff val="6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949339" y="3953434"/>
            <a:ext cx="1909483" cy="1183342"/>
          </a:xfrm>
          <a:prstGeom prst="roundRect">
            <a:avLst/>
          </a:prstGeom>
          <a:noFill/>
          <a:ln w="76200">
            <a:solidFill>
              <a:schemeClr val="accent6">
                <a:lumMod val="40000"/>
                <a:lumOff val="6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187698" y="5841267"/>
            <a:ext cx="9217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12</a:t>
            </a:r>
            <a:endParaRPr lang="ru-RU" sz="44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60141" y="5343726"/>
            <a:ext cx="10063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7</a:t>
            </a:r>
            <a:endParaRPr lang="ru-RU" sz="44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69625" y="4752055"/>
            <a:ext cx="1124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14</a:t>
            </a:r>
            <a:endParaRPr lang="ru-RU" sz="44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07392" y="4160384"/>
            <a:ext cx="1008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13</a:t>
            </a:r>
            <a:endParaRPr lang="ru-RU" sz="44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09281" y="2270498"/>
            <a:ext cx="1909483" cy="11833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ook Antiqua" panose="02040602050305030304" pitchFamily="18" charset="0"/>
              </a:rPr>
              <a:t>18-5</a:t>
            </a:r>
            <a:endParaRPr lang="ru-RU" sz="4400" dirty="0">
              <a:latin typeface="Book Antiqua" panose="0204060205030503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21746" y="2264668"/>
            <a:ext cx="1909483" cy="11833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ook Antiqua" panose="02040602050305030304" pitchFamily="18" charset="0"/>
              </a:rPr>
              <a:t>21:3</a:t>
            </a:r>
            <a:endParaRPr lang="ru-RU" sz="4400" dirty="0">
              <a:latin typeface="Book Antiqua" panose="0204060205030503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334211" y="2225752"/>
            <a:ext cx="1909483" cy="11833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ook Antiqua" panose="02040602050305030304" pitchFamily="18" charset="0"/>
              </a:rPr>
              <a:t>11+5</a:t>
            </a:r>
            <a:endParaRPr lang="ru-RU" sz="4400" dirty="0">
              <a:latin typeface="Book Antiqua" panose="0204060205030503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77915" y="835459"/>
            <a:ext cx="1909483" cy="11833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ook Antiqua" panose="02040602050305030304" pitchFamily="18" charset="0"/>
              </a:rPr>
              <a:t>3*4</a:t>
            </a:r>
            <a:endParaRPr lang="ru-RU" sz="4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80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70859 0.2409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30" y="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81481E-6 L 0.15468 0.4187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34" y="2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0.12408 0.33842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98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L -0.36406 0.69722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03" y="3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20" grpId="0"/>
      <p:bldP spid="14" grpId="0" animBg="1"/>
      <p:bldP spid="14" grpId="1" animBg="1"/>
      <p:bldP spid="13" grpId="0" animBg="1"/>
      <p:bldP spid="13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" y="523067"/>
            <a:ext cx="5529349" cy="2702271"/>
          </a:xfrm>
        </p:spPr>
        <p:txBody>
          <a:bodyPr>
            <a:normAutofit/>
          </a:bodyPr>
          <a:lstStyle/>
          <a:p>
            <a:r>
              <a:rPr lang="ru-RU" dirty="0" smtClean="0"/>
              <a:t>Спасибо большое за помощь! Ты отлично справился!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515" y="-179142"/>
            <a:ext cx="7439891" cy="73141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027" y="3143902"/>
            <a:ext cx="3282835" cy="364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03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838200" y="1690688"/>
            <a:ext cx="10515600" cy="4246562"/>
          </a:xfrm>
        </p:spPr>
        <p:txBody>
          <a:bodyPr/>
          <a:lstStyle/>
          <a:p>
            <a:r>
              <a:rPr lang="ru-RU" sz="1200" dirty="0">
                <a:hlinkClick r:id="rId2"/>
              </a:rPr>
              <a:t>Найди отличия (</a:t>
            </a:r>
            <a:r>
              <a:rPr lang="en-US" sz="1200" dirty="0">
                <a:hlinkClick r:id="rId2"/>
              </a:rPr>
              <a:t>neposed.net)</a:t>
            </a:r>
            <a:endParaRPr lang="ru-RU" sz="1200" dirty="0"/>
          </a:p>
          <a:p>
            <a:r>
              <a:rPr lang="en-US" sz="1200" dirty="0">
                <a:hlinkClick r:id="rId3"/>
              </a:rPr>
              <a:t>Dora - Elmo Clipart Dora, Transparent </a:t>
            </a:r>
            <a:r>
              <a:rPr lang="en-US" sz="1200" dirty="0" err="1">
                <a:hlinkClick r:id="rId3"/>
              </a:rPr>
              <a:t>Png</a:t>
            </a:r>
            <a:r>
              <a:rPr lang="en-US" sz="1200" dirty="0">
                <a:hlinkClick r:id="rId3"/>
              </a:rPr>
              <a:t> - 486x750 (#13062971) PNG Image </a:t>
            </a:r>
            <a:r>
              <a:rPr lang="en-US" sz="1200" dirty="0" smtClean="0">
                <a:hlinkClick r:id="rId3"/>
              </a:rPr>
              <a:t>– </a:t>
            </a:r>
            <a:r>
              <a:rPr lang="en-US" sz="1200" dirty="0" err="1" smtClean="0">
                <a:hlinkClick r:id="rId3"/>
              </a:rPr>
              <a:t>PngJoy</a:t>
            </a:r>
            <a:endParaRPr lang="ru-RU" sz="1200" dirty="0" smtClean="0"/>
          </a:p>
          <a:p>
            <a:r>
              <a:rPr lang="ru-RU" sz="1200" dirty="0">
                <a:hlinkClick r:id="rId4"/>
              </a:rPr>
              <a:t>Башмачок из мультсериала «Даша-путешественница» (30 фото) (slovnet.ru</a:t>
            </a:r>
            <a:r>
              <a:rPr lang="ru-RU" sz="1200" dirty="0" smtClean="0">
                <a:hlinkClick r:id="rId4"/>
              </a:rPr>
              <a:t>)</a:t>
            </a:r>
            <a:endParaRPr lang="ru-RU" sz="1200" dirty="0" smtClean="0"/>
          </a:p>
          <a:p>
            <a:r>
              <a:rPr lang="en-US" sz="1200" dirty="0" err="1">
                <a:hlinkClick r:id="rId5"/>
              </a:rPr>
              <a:t>zforge</a:t>
            </a:r>
            <a:r>
              <a:rPr lang="en-US" sz="1200" dirty="0">
                <a:hlinkClick r:id="rId5"/>
              </a:rPr>
              <a:t> portfolio | </a:t>
            </a:r>
            <a:r>
              <a:rPr lang="en-US" sz="1200" dirty="0" err="1" smtClean="0">
                <a:hlinkClick r:id="rId5"/>
              </a:rPr>
              <a:t>CGSociety</a:t>
            </a:r>
            <a:endParaRPr lang="ru-RU" sz="1200" dirty="0" smtClean="0"/>
          </a:p>
          <a:p>
            <a:r>
              <a:rPr lang="en-US" sz="1200" dirty="0">
                <a:hlinkClick r:id="rId6"/>
              </a:rPr>
              <a:t>Free download | Go, Diego, Go! Adventure game Adventure game Dinosaur Adventure, game, child </a:t>
            </a:r>
            <a:r>
              <a:rPr lang="en-US" sz="1200" dirty="0" err="1">
                <a:hlinkClick r:id="rId6"/>
              </a:rPr>
              <a:t>png</a:t>
            </a:r>
            <a:r>
              <a:rPr lang="en-US" sz="1200" dirty="0">
                <a:hlinkClick r:id="rId6"/>
              </a:rPr>
              <a:t> | </a:t>
            </a:r>
            <a:r>
              <a:rPr lang="en-US" sz="1200" dirty="0" err="1" smtClean="0">
                <a:hlinkClick r:id="rId6"/>
              </a:rPr>
              <a:t>PNGEgg</a:t>
            </a:r>
            <a:endParaRPr lang="ru-RU" sz="1200" dirty="0" smtClean="0"/>
          </a:p>
          <a:p>
            <a:r>
              <a:rPr lang="ru-RU" sz="1200" dirty="0">
                <a:hlinkClick r:id="rId4"/>
              </a:rPr>
              <a:t>Башмачок из </a:t>
            </a:r>
            <a:r>
              <a:rPr lang="ru-RU" sz="1200" dirty="0" err="1" smtClean="0">
                <a:hlinkClick r:id="rId4"/>
              </a:rPr>
              <a:t>муль</a:t>
            </a:r>
            <a:endParaRPr lang="ru-RU" sz="1200" dirty="0" smtClean="0">
              <a:hlinkClick r:id="rId4"/>
            </a:endParaRPr>
          </a:p>
          <a:p>
            <a:r>
              <a:rPr lang="ru-RU" sz="1200" dirty="0" err="1" smtClean="0">
                <a:hlinkClick r:id="rId4"/>
              </a:rPr>
              <a:t>тсериала</a:t>
            </a:r>
            <a:r>
              <a:rPr lang="ru-RU" sz="1200" dirty="0" smtClean="0">
                <a:hlinkClick r:id="rId4"/>
              </a:rPr>
              <a:t> </a:t>
            </a:r>
            <a:r>
              <a:rPr lang="ru-RU" sz="1200" dirty="0">
                <a:hlinkClick r:id="rId4"/>
              </a:rPr>
              <a:t>«Даша-путешественница» (30 фото) (slovnet.ru</a:t>
            </a:r>
            <a:r>
              <a:rPr lang="ru-RU" sz="1200" dirty="0" smtClean="0">
                <a:hlinkClick r:id="rId4"/>
              </a:rPr>
              <a:t>)</a:t>
            </a:r>
            <a:endParaRPr lang="ru-RU" sz="1200" dirty="0" smtClean="0"/>
          </a:p>
          <a:p>
            <a:r>
              <a:rPr lang="en-US" sz="1200" dirty="0" err="1">
                <a:hlinkClick r:id="rId7"/>
              </a:rPr>
              <a:t>Jurong</a:t>
            </a:r>
            <a:r>
              <a:rPr lang="en-US" sz="1200" dirty="0">
                <a:hlinkClick r:id="rId7"/>
              </a:rPr>
              <a:t> Bird Park: 1-for-1 Promotions | Dora the explorer, Dora cartoon, Dora </a:t>
            </a:r>
            <a:r>
              <a:rPr lang="en-US" sz="1200" dirty="0" err="1">
                <a:hlinkClick r:id="rId7"/>
              </a:rPr>
              <a:t>diego</a:t>
            </a:r>
            <a:r>
              <a:rPr lang="en-US" sz="1200" dirty="0">
                <a:hlinkClick r:id="rId7"/>
              </a:rPr>
              <a:t> (pinterest.com)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15048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268</Words>
  <Application>Microsoft Office PowerPoint</Application>
  <PresentationFormat>Широкоэкранный</PresentationFormat>
  <Paragraphs>37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Book Antiqua</vt:lpstr>
      <vt:lpstr>Calibri</vt:lpstr>
      <vt:lpstr>Тема Office</vt:lpstr>
      <vt:lpstr>Приключения Даши в джунглях</vt:lpstr>
      <vt:lpstr>Привет!</vt:lpstr>
      <vt:lpstr>Для начала соберем рюкзачок!</vt:lpstr>
      <vt:lpstr>Найди отличия</vt:lpstr>
      <vt:lpstr>Собери фигурки животных</vt:lpstr>
      <vt:lpstr>Построй мостик</vt:lpstr>
      <vt:lpstr>Спасибо большое за помощь! Ты отлично справился!</vt:lpstr>
      <vt:lpstr>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Пьенэ Варвара Валентиновна</dc:creator>
  <cp:lastModifiedBy>Иксанова Элла Борисовна</cp:lastModifiedBy>
  <cp:revision>50</cp:revision>
  <dcterms:created xsi:type="dcterms:W3CDTF">2022-03-23T08:19:54Z</dcterms:created>
  <dcterms:modified xsi:type="dcterms:W3CDTF">2022-04-15T11:44:46Z</dcterms:modified>
</cp:coreProperties>
</file>