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2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402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970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325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567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0322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68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103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116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838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3506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3505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102613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5733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0343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7375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91807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606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C06251E7-BDED-4FE6-A375-3E123789197F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40D5B2F-C7AB-4B66-ADE0-B9F1EB9D3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67360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  <p:sldLayoutId id="2147483834" r:id="rId12"/>
    <p:sldLayoutId id="2147483835" r:id="rId13"/>
    <p:sldLayoutId id="2147483836" r:id="rId14"/>
    <p:sldLayoutId id="2147483837" r:id="rId15"/>
    <p:sldLayoutId id="2147483838" r:id="rId16"/>
    <p:sldLayoutId id="214748383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genshindb.ru/wp-content/uploads/2021/08/Character_Paimon_Portrait.png" TargetMode="External"/><Relationship Id="rId13" Type="http://schemas.openxmlformats.org/officeDocument/2006/relationships/hyperlink" Target="https://i.pinimg.com/originals/45/37/89/4537894572a4f529996b6cf615e3bf77.png" TargetMode="External"/><Relationship Id="rId18" Type="http://schemas.openxmlformats.org/officeDocument/2006/relationships/hyperlink" Target="https://sun9-82.userapi.com/impf/t-UwZp7dJB8f_vfG7SIGreDtSvVoqgJTFjcaHA/LU2syRsf_rg.jpg?size=840x1370&amp;quality=95&amp;sign=1125cf4217f3e55033439f2fb83a7577&amp;type=album" TargetMode="External"/><Relationship Id="rId3" Type="http://schemas.openxmlformats.org/officeDocument/2006/relationships/hyperlink" Target="https://papik.pro/uploads/posts/2021-09/1631455224_12-papik-pro-p-genshin-peizazhi-13.png" TargetMode="External"/><Relationship Id="rId7" Type="http://schemas.openxmlformats.org/officeDocument/2006/relationships/hyperlink" Target="https://i.redd.it/7507h0jtixs51.png" TargetMode="External"/><Relationship Id="rId12" Type="http://schemas.openxmlformats.org/officeDocument/2006/relationships/hyperlink" Target="https://artfiles.alphacoders.com/138/138246.png" TargetMode="External"/><Relationship Id="rId17" Type="http://schemas.openxmlformats.org/officeDocument/2006/relationships/hyperlink" Target="https://i.pinimg.com/originals/b9/c2/14/b9c21447d1ee789a700d52af1a916a0e.png" TargetMode="External"/><Relationship Id="rId2" Type="http://schemas.openxmlformats.org/officeDocument/2006/relationships/hyperlink" Target="https://screenshots.gamer-info.com/genshin-impact/199403.jpg" TargetMode="External"/><Relationship Id="rId16" Type="http://schemas.openxmlformats.org/officeDocument/2006/relationships/hyperlink" Target="https://i.pinimg.com/originals/b4/4a/cf/b44acff1cd6e38f61fc711ab97be46d4.png" TargetMode="External"/><Relationship Id="rId20" Type="http://schemas.openxmlformats.org/officeDocument/2006/relationships/hyperlink" Target="https://cdn.ananasposter.ru/image/cache/catalog/poster/anime/80/22695-1000x830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g2.reactor.cc/pics/post/Genshin-Impact-&#1048;&#1075;&#1088;&#1099;-&#1084;&#1085;&#1086;&#1075;&#1086;-&#1082;&#1072;&#1088;&#1090;&#1080;&#1085;&#1086;&#1082;-6221762.jpeg" TargetMode="External"/><Relationship Id="rId11" Type="http://schemas.openxmlformats.org/officeDocument/2006/relationships/hyperlink" Target="https://static.wikia.nocookie.net/d041c2a1-d8e7-43fc-baad-cca080255a5c/scale-to-width/755" TargetMode="External"/><Relationship Id="rId5" Type="http://schemas.openxmlformats.org/officeDocument/2006/relationships/hyperlink" Target="http://img2.reactor.cc/pics/post/Genshin-Impact-&#1048;&#1075;&#1088;&#1099;-&#1084;&#1085;&#1086;&#1075;&#1086;-&#1082;&#1072;&#1088;&#1090;&#1080;&#1085;&#1086;&#1082;-6221765.jpeg" TargetMode="External"/><Relationship Id="rId15" Type="http://schemas.openxmlformats.org/officeDocument/2006/relationships/hyperlink" Target="https://thegaminggenie.com/wp-content/uploads/2021/08/5-Star-Outrider-Amber.png" TargetMode="External"/><Relationship Id="rId10" Type="http://schemas.openxmlformats.org/officeDocument/2006/relationships/hyperlink" Target="https://ustaliy.ru/wp-content/uploads/2021/09/84ee343be2cb11987a3d43fc80ac83a1617ba11f1.jpg" TargetMode="External"/><Relationship Id="rId19" Type="http://schemas.openxmlformats.org/officeDocument/2006/relationships/hyperlink" Target="https://genshin.softodrom.by/wp-content/uploads/2021/06/kaedexara-kadzuxa.png" TargetMode="External"/><Relationship Id="rId4" Type="http://schemas.openxmlformats.org/officeDocument/2006/relationships/hyperlink" Target="https://i.rutab.net/upload/0/0/0/3-78817.jpg" TargetMode="External"/><Relationship Id="rId9" Type="http://schemas.openxmlformats.org/officeDocument/2006/relationships/hyperlink" Target="https://i.ytimg.com/vi/bI92OGhPVxI/maxresdefault.jpg" TargetMode="External"/><Relationship Id="rId14" Type="http://schemas.openxmlformats.org/officeDocument/2006/relationships/hyperlink" Target="https://cdn.gamestegy.com/posts-images/8c9f87ea069eada453e280ccb0d8a6e0810efaa8--MdT2ZDSWh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17986" y="0"/>
            <a:ext cx="16256002" cy="6858000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899848" y="4374355"/>
            <a:ext cx="1820334" cy="975520"/>
          </a:xfrm>
          <a:prstGeom prst="round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Начать игру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107" y="922198"/>
            <a:ext cx="4968512" cy="331234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423FA0-61E3-49B7-ABA7-CC4A0A4806E5}"/>
              </a:ext>
            </a:extLst>
          </p:cNvPr>
          <p:cNvSpPr txBox="1"/>
          <p:nvPr/>
        </p:nvSpPr>
        <p:spPr>
          <a:xfrm>
            <a:off x="-1777005" y="77366"/>
            <a:ext cx="1539270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Автономная некоммерческая организация высшего образования</a:t>
            </a:r>
          </a:p>
          <a:p>
            <a:pPr algn="ctr"/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«Российский новый университет»</a:t>
            </a:r>
          </a:p>
          <a:p>
            <a:pPr algn="ctr"/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Колледж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BBC393-941A-4B09-8B81-C79F0721DFB6}"/>
              </a:ext>
            </a:extLst>
          </p:cNvPr>
          <p:cNvSpPr txBox="1"/>
          <p:nvPr/>
        </p:nvSpPr>
        <p:spPr>
          <a:xfrm>
            <a:off x="7531287" y="4650488"/>
            <a:ext cx="417218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информационных дисциплин:</a:t>
            </a:r>
          </a:p>
          <a:p>
            <a:pPr algn="r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Иксанова Э.Б.</a:t>
            </a:r>
          </a:p>
          <a:p>
            <a:pPr algn="r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 : </a:t>
            </a:r>
          </a:p>
          <a:p>
            <a:pPr algn="r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Полещук А. А. 117КС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A97657-4873-441A-8682-6B320B4A7970}"/>
              </a:ext>
            </a:extLst>
          </p:cNvPr>
          <p:cNvSpPr txBox="1"/>
          <p:nvPr/>
        </p:nvSpPr>
        <p:spPr>
          <a:xfrm>
            <a:off x="4899848" y="6281704"/>
            <a:ext cx="3243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РосНОУ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2022</a:t>
            </a:r>
          </a:p>
        </p:txBody>
      </p:sp>
    </p:spTree>
    <p:extLst>
      <p:ext uri="{BB962C8B-B14F-4D97-AF65-F5344CB8AC3E}">
        <p14:creationId xmlns:p14="http://schemas.microsoft.com/office/powerpoint/2010/main" val="2385045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текст, трава, небо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7BB1D209-D8AD-4C91-B32E-FBDCD5CDE5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: скругленные противолежащие углы 3">
            <a:extLst>
              <a:ext uri="{FF2B5EF4-FFF2-40B4-BE49-F238E27FC236}">
                <a16:creationId xmlns:a16="http://schemas.microsoft.com/office/drawing/2014/main" id="{7055E859-985A-4FB0-96BD-94BAB3B78CA5}"/>
              </a:ext>
            </a:extLst>
          </p:cNvPr>
          <p:cNvSpPr/>
          <p:nvPr/>
        </p:nvSpPr>
        <p:spPr>
          <a:xfrm>
            <a:off x="4286250" y="419100"/>
            <a:ext cx="3343275" cy="962025"/>
          </a:xfrm>
          <a:prstGeom prst="round2DiagRect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Gabriola" panose="04040605051002020D02" pitchFamily="82" charset="0"/>
              </a:rPr>
              <a:t>Правила игры:</a:t>
            </a:r>
          </a:p>
        </p:txBody>
      </p:sp>
      <p:pic>
        <p:nvPicPr>
          <p:cNvPr id="10" name="Рисунок 9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2282BD3D-11D7-473D-8E6C-4CF14175C9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5790" y="1295399"/>
            <a:ext cx="4022725" cy="5172075"/>
          </a:xfrm>
          <a:prstGeom prst="rect">
            <a:avLst/>
          </a:prstGeom>
        </p:spPr>
      </p:pic>
      <p:sp>
        <p:nvSpPr>
          <p:cNvPr id="12" name="Облачко с текстом: прямоугольное со скругленными углами 11">
            <a:extLst>
              <a:ext uri="{FF2B5EF4-FFF2-40B4-BE49-F238E27FC236}">
                <a16:creationId xmlns:a16="http://schemas.microsoft.com/office/drawing/2014/main" id="{5DB80FA8-6296-4C91-B2ED-0A8FB97CD4DF}"/>
              </a:ext>
            </a:extLst>
          </p:cNvPr>
          <p:cNvSpPr/>
          <p:nvPr/>
        </p:nvSpPr>
        <p:spPr>
          <a:xfrm rot="16200000">
            <a:off x="2432832" y="69860"/>
            <a:ext cx="3416321" cy="6596064"/>
          </a:xfrm>
          <a:prstGeom prst="wedgeRoundRectCallout">
            <a:avLst/>
          </a:prstGeom>
          <a:solidFill>
            <a:schemeClr val="accent2"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102BAB7-45CA-4F8C-B070-1091A32B8197}"/>
              </a:ext>
            </a:extLst>
          </p:cNvPr>
          <p:cNvSpPr txBox="1"/>
          <p:nvPr/>
        </p:nvSpPr>
        <p:spPr>
          <a:xfrm>
            <a:off x="1066800" y="1819275"/>
            <a:ext cx="6086475" cy="34163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/>
              </a:buClr>
              <a:buSzPct val="125000"/>
              <a:buFont typeface="Yu Mincho" panose="02020400000000000000" pitchFamily="18" charset="-128"/>
              <a:buChar char="✧"/>
            </a:pP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Отвечай правильно на вопросы и получай </a:t>
            </a:r>
            <a:r>
              <a:rPr lang="ru-RU" sz="2800" dirty="0" err="1">
                <a:solidFill>
                  <a:schemeClr val="bg1"/>
                </a:solidFill>
                <a:latin typeface="Gabriola" panose="04040605051002020D02" pitchFamily="82" charset="0"/>
              </a:rPr>
              <a:t>примогемы</a:t>
            </a: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;</a:t>
            </a:r>
          </a:p>
          <a:p>
            <a:pPr marL="342900" indent="-342900">
              <a:buClr>
                <a:schemeClr val="bg1"/>
              </a:buClr>
              <a:buSzPct val="125000"/>
              <a:buFont typeface="Yu Mincho" panose="02020400000000000000" pitchFamily="18" charset="-128"/>
              <a:buChar char="✧"/>
            </a:pP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Не расстраивайся, если ответил не правильно, </a:t>
            </a:r>
            <a:r>
              <a:rPr lang="ru-RU" sz="2800" dirty="0" err="1">
                <a:solidFill>
                  <a:schemeClr val="bg1"/>
                </a:solidFill>
                <a:latin typeface="Gabriola" panose="04040605051002020D02" pitchFamily="82" charset="0"/>
              </a:rPr>
              <a:t>Паймон</a:t>
            </a: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 расскажет в чем твоя ошибка;</a:t>
            </a:r>
          </a:p>
          <a:p>
            <a:pPr marL="342900" indent="-342900">
              <a:buClr>
                <a:schemeClr val="bg1"/>
              </a:buClr>
              <a:buSzPct val="125000"/>
              <a:buFont typeface="Yu Mincho" panose="02020400000000000000" pitchFamily="18" charset="-128"/>
              <a:buChar char="✧"/>
            </a:pP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В конце игры ты сможешь узнать сколько </a:t>
            </a:r>
            <a:r>
              <a:rPr lang="ru-RU" sz="2800" dirty="0" err="1">
                <a:solidFill>
                  <a:schemeClr val="bg1"/>
                </a:solidFill>
                <a:latin typeface="Gabriola" panose="04040605051002020D02" pitchFamily="82" charset="0"/>
              </a:rPr>
              <a:t>примогемов</a:t>
            </a: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 заработал. Только будь честен, а то проиграешь 50</a:t>
            </a:r>
            <a:r>
              <a:rPr lang="en-US" sz="2800" dirty="0">
                <a:solidFill>
                  <a:schemeClr val="bg1"/>
                </a:solidFill>
                <a:latin typeface="Gabriola" panose="04040605051002020D02" pitchFamily="82" charset="0"/>
              </a:rPr>
              <a:t>/50</a:t>
            </a: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 в официальной игре.</a:t>
            </a:r>
          </a:p>
          <a:p>
            <a:pPr marL="342900" indent="-342900">
              <a:buClr>
                <a:schemeClr val="bg1"/>
              </a:buClr>
              <a:buSzPct val="125000"/>
              <a:buFont typeface="Yu Mincho" panose="02020400000000000000" pitchFamily="18" charset="-128"/>
              <a:buChar char="✧"/>
            </a:pPr>
            <a:endParaRPr lang="ru-RU" sz="2000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14" name="Управляющая кнопка: &quot;Вперед&quot; или &quot;Следующий&quot; 1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AFA6535D-0BA5-43FB-A2A5-63A2CBBBF079}"/>
              </a:ext>
            </a:extLst>
          </p:cNvPr>
          <p:cNvSpPr/>
          <p:nvPr/>
        </p:nvSpPr>
        <p:spPr>
          <a:xfrm>
            <a:off x="11571316" y="6395646"/>
            <a:ext cx="529244" cy="36260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765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1794933" y="553156"/>
            <a:ext cx="9132711" cy="812800"/>
          </a:xfrm>
          <a:prstGeom prst="round2DiagRect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chemeClr val="bg1"/>
                </a:solidFill>
                <a:latin typeface="Gabriola" panose="04040605051002020D02" pitchFamily="82" charset="0"/>
              </a:rPr>
              <a:t>Кто из этих героев владеет мечом</a:t>
            </a:r>
            <a:r>
              <a:rPr lang="en-US" sz="4400" dirty="0">
                <a:solidFill>
                  <a:schemeClr val="bg1"/>
                </a:solidFill>
                <a:latin typeface="Gabriola" panose="04040605051002020D02" pitchFamily="82" charset="0"/>
              </a:rPr>
              <a:t>?</a:t>
            </a:r>
            <a:endParaRPr lang="ru-RU" sz="4400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1504" y="2607734"/>
            <a:ext cx="6134499" cy="362373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96" y="2755686"/>
            <a:ext cx="1880074" cy="332782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465" y="2808283"/>
            <a:ext cx="2033042" cy="327523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18" y="3438664"/>
            <a:ext cx="2428366" cy="136595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622" y="3438664"/>
            <a:ext cx="2462727" cy="138528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0237" y="3452134"/>
            <a:ext cx="2438780" cy="1371814"/>
          </a:xfrm>
          <a:prstGeom prst="rect">
            <a:avLst/>
          </a:prstGeom>
        </p:spPr>
      </p:pic>
      <p:sp>
        <p:nvSpPr>
          <p:cNvPr id="24" name="Управляющая кнопка: далее 23">
            <a:hlinkClick r:id="" action="ppaction://hlinkshowjump?jump=nextslide" highlightClick="1"/>
          </p:cNvPr>
          <p:cNvSpPr/>
          <p:nvPr/>
        </p:nvSpPr>
        <p:spPr>
          <a:xfrm>
            <a:off x="11269017" y="6083514"/>
            <a:ext cx="640761" cy="62208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лачко с текстом: овальное 3">
            <a:extLst>
              <a:ext uri="{FF2B5EF4-FFF2-40B4-BE49-F238E27FC236}">
                <a16:creationId xmlns:a16="http://schemas.microsoft.com/office/drawing/2014/main" id="{BDC748EA-6FF5-4D43-998C-FEC298C3148B}"/>
              </a:ext>
            </a:extLst>
          </p:cNvPr>
          <p:cNvSpPr/>
          <p:nvPr/>
        </p:nvSpPr>
        <p:spPr>
          <a:xfrm>
            <a:off x="2567002" y="1812171"/>
            <a:ext cx="2033042" cy="1434597"/>
          </a:xfrm>
          <a:prstGeom prst="wedgeEllipseCallou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Нет! </a:t>
            </a:r>
            <a:r>
              <a:rPr lang="ru-RU" sz="2000" dirty="0" err="1">
                <a:solidFill>
                  <a:schemeClr val="bg1"/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Фишль</a:t>
            </a:r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 владеет стрелковым оружием (лук).</a:t>
            </a:r>
          </a:p>
        </p:txBody>
      </p:sp>
      <p:sp>
        <p:nvSpPr>
          <p:cNvPr id="6" name="Облачко с текстом: овальное 5">
            <a:extLst>
              <a:ext uri="{FF2B5EF4-FFF2-40B4-BE49-F238E27FC236}">
                <a16:creationId xmlns:a16="http://schemas.microsoft.com/office/drawing/2014/main" id="{09AF25DA-006E-4188-ABC6-B2982209F0A1}"/>
              </a:ext>
            </a:extLst>
          </p:cNvPr>
          <p:cNvSpPr/>
          <p:nvPr/>
        </p:nvSpPr>
        <p:spPr>
          <a:xfrm>
            <a:off x="6096000" y="1794582"/>
            <a:ext cx="2033042" cy="1469774"/>
          </a:xfrm>
          <a:prstGeom prst="wedgeEllipseCallou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Нет! Розария             владеет копьём!</a:t>
            </a:r>
          </a:p>
        </p:txBody>
      </p:sp>
      <p:sp>
        <p:nvSpPr>
          <p:cNvPr id="8" name="Облачко с текстом: овальное 7">
            <a:extLst>
              <a:ext uri="{FF2B5EF4-FFF2-40B4-BE49-F238E27FC236}">
                <a16:creationId xmlns:a16="http://schemas.microsoft.com/office/drawing/2014/main" id="{E027ACA0-8390-4636-A9E6-8B025601C98E}"/>
              </a:ext>
            </a:extLst>
          </p:cNvPr>
          <p:cNvSpPr/>
          <p:nvPr/>
        </p:nvSpPr>
        <p:spPr>
          <a:xfrm>
            <a:off x="9911248" y="1733000"/>
            <a:ext cx="1998530" cy="1469774"/>
          </a:xfrm>
          <a:prstGeom prst="wedgeEllipseCallou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Да! </a:t>
            </a:r>
            <a:r>
              <a:rPr lang="ru-RU" sz="2000" dirty="0" err="1">
                <a:solidFill>
                  <a:schemeClr val="bg1"/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Аяка</a:t>
            </a:r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 - это верный ответ, молодец!</a:t>
            </a:r>
          </a:p>
        </p:txBody>
      </p:sp>
    </p:spTree>
    <p:extLst>
      <p:ext uri="{BB962C8B-B14F-4D97-AF65-F5344CB8AC3E}">
        <p14:creationId xmlns:p14="http://schemas.microsoft.com/office/powerpoint/2010/main" val="128568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3228622" y="321734"/>
            <a:ext cx="6062134" cy="1140178"/>
          </a:xfrm>
          <a:prstGeom prst="round2DiagRect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Gabriola" panose="04040605051002020D02" pitchFamily="82" charset="0"/>
              </a:rPr>
              <a:t>Кто из героев владеет винокурней «рассвет»</a:t>
            </a:r>
            <a:r>
              <a:rPr lang="en-US" sz="3600" dirty="0">
                <a:solidFill>
                  <a:schemeClr val="bg1"/>
                </a:solidFill>
                <a:latin typeface="Gabriola" panose="04040605051002020D02" pitchFamily="82" charset="0"/>
              </a:rPr>
              <a:t>?</a:t>
            </a:r>
            <a:endParaRPr lang="ru-RU" sz="3600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791" y="1969208"/>
            <a:ext cx="1770524" cy="417421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376" y="2979914"/>
            <a:ext cx="2608988" cy="1467556"/>
          </a:xfrm>
          <a:prstGeom prst="rect">
            <a:avLst/>
          </a:prstGeom>
        </p:spPr>
      </p:pic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11255022" y="6028267"/>
            <a:ext cx="654756" cy="620889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68" y="2091267"/>
            <a:ext cx="1463533" cy="3937000"/>
          </a:xfrm>
          <a:prstGeom prst="rect">
            <a:avLst/>
          </a:prstGeom>
        </p:spPr>
      </p:pic>
      <p:pic>
        <p:nvPicPr>
          <p:cNvPr id="5" name="Рисунок 4" descr="Изображение выглядит как растение&#10;&#10;Автоматически созданное описание">
            <a:extLst>
              <a:ext uri="{FF2B5EF4-FFF2-40B4-BE49-F238E27FC236}">
                <a16:creationId xmlns:a16="http://schemas.microsoft.com/office/drawing/2014/main" id="{80F9EFBA-0AC3-4E8F-8A85-31841B8030A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512" y="1840419"/>
            <a:ext cx="3071585" cy="4295420"/>
          </a:xfrm>
          <a:prstGeom prst="rect">
            <a:avLst/>
          </a:prstGeom>
        </p:spPr>
      </p:pic>
      <p:sp>
        <p:nvSpPr>
          <p:cNvPr id="6" name="Облачко с текстом: овальное 5">
            <a:extLst>
              <a:ext uri="{FF2B5EF4-FFF2-40B4-BE49-F238E27FC236}">
                <a16:creationId xmlns:a16="http://schemas.microsoft.com/office/drawing/2014/main" id="{652A0F4E-57ED-4ABA-BE81-3B249BB80832}"/>
              </a:ext>
            </a:extLst>
          </p:cNvPr>
          <p:cNvSpPr/>
          <p:nvPr/>
        </p:nvSpPr>
        <p:spPr>
          <a:xfrm>
            <a:off x="6038591" y="1600201"/>
            <a:ext cx="2189756" cy="1600200"/>
          </a:xfrm>
          <a:prstGeom prst="wedgeEllipseCallou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</a:rPr>
              <a:t>Правильно! Именно </a:t>
            </a:r>
            <a:r>
              <a:rPr lang="ru-RU" sz="2000" dirty="0" err="1">
                <a:solidFill>
                  <a:schemeClr val="bg1"/>
                </a:solidFill>
                <a:latin typeface="Gabriola" panose="04040605051002020D02" pitchFamily="82" charset="0"/>
              </a:rPr>
              <a:t>Дилюк</a:t>
            </a:r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</a:rPr>
              <a:t> владеет винокурней.</a:t>
            </a:r>
            <a:endParaRPr lang="ru-RU" dirty="0"/>
          </a:p>
        </p:txBody>
      </p:sp>
      <p:pic>
        <p:nvPicPr>
          <p:cNvPr id="12" name="Рисунок 11" descr="Изображение выглядит как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D4148F00-CB0F-40FE-81C0-E70C1E8B134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41" y="2979914"/>
            <a:ext cx="2608988" cy="1467556"/>
          </a:xfrm>
          <a:prstGeom prst="rect">
            <a:avLst/>
          </a:prstGeom>
        </p:spPr>
      </p:pic>
      <p:sp>
        <p:nvSpPr>
          <p:cNvPr id="13" name="Облачко с текстом: овальное 12">
            <a:extLst>
              <a:ext uri="{FF2B5EF4-FFF2-40B4-BE49-F238E27FC236}">
                <a16:creationId xmlns:a16="http://schemas.microsoft.com/office/drawing/2014/main" id="{0CAD0005-ABF4-475B-905C-2981D3CB977C}"/>
              </a:ext>
            </a:extLst>
          </p:cNvPr>
          <p:cNvSpPr/>
          <p:nvPr/>
        </p:nvSpPr>
        <p:spPr>
          <a:xfrm>
            <a:off x="2150780" y="1600201"/>
            <a:ext cx="2189756" cy="1600200"/>
          </a:xfrm>
          <a:prstGeom prst="wedgeEllipseCallou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</a:rPr>
              <a:t>Эй! Эмбер еще слишком молода чтобы владеть бизнесом.</a:t>
            </a:r>
          </a:p>
        </p:txBody>
      </p:sp>
      <p:pic>
        <p:nvPicPr>
          <p:cNvPr id="16" name="Рисунок 15" descr="Изображение выглядит как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6051C682-0EEA-4BD1-BFB8-54317D599F5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6262" y="2979914"/>
            <a:ext cx="2608988" cy="1467556"/>
          </a:xfrm>
          <a:prstGeom prst="rect">
            <a:avLst/>
          </a:prstGeom>
        </p:spPr>
      </p:pic>
      <p:sp>
        <p:nvSpPr>
          <p:cNvPr id="17" name="Облачко с текстом: овальное 16">
            <a:extLst>
              <a:ext uri="{FF2B5EF4-FFF2-40B4-BE49-F238E27FC236}">
                <a16:creationId xmlns:a16="http://schemas.microsoft.com/office/drawing/2014/main" id="{4881A0A4-BB50-4DFB-B30B-B3E373E1EFAC}"/>
              </a:ext>
            </a:extLst>
          </p:cNvPr>
          <p:cNvSpPr/>
          <p:nvPr/>
        </p:nvSpPr>
        <p:spPr>
          <a:xfrm>
            <a:off x="9833506" y="1461912"/>
            <a:ext cx="2189756" cy="1600200"/>
          </a:xfrm>
          <a:prstGeom prst="wedgeEllipseCallou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spc="-100" dirty="0">
                <a:solidFill>
                  <a:schemeClr val="bg1"/>
                </a:solidFill>
                <a:latin typeface="Gabriola" panose="04040605051002020D02" pitchFamily="82" charset="0"/>
              </a:rPr>
              <a:t>Нин  Гуан  владеет Нефритовым дворцом.  Зачем  ей винокурня</a:t>
            </a:r>
            <a:r>
              <a:rPr lang="en-US" sz="2000" spc="-100" dirty="0">
                <a:solidFill>
                  <a:schemeClr val="bg1"/>
                </a:solidFill>
                <a:latin typeface="Gabriola" panose="04040605051002020D02" pitchFamily="82" charset="0"/>
              </a:rPr>
              <a:t>?</a:t>
            </a:r>
            <a:endParaRPr lang="ru-RU" sz="2000" spc="-100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Изображение выглядит как текст, природа&#10;&#10;Автоматически созданное описание">
            <a:extLst>
              <a:ext uri="{FF2B5EF4-FFF2-40B4-BE49-F238E27FC236}">
                <a16:creationId xmlns:a16="http://schemas.microsoft.com/office/drawing/2014/main" id="{00480DD9-E7AE-46BF-9882-E234DA860B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" y="0"/>
            <a:ext cx="12192000" cy="6902450"/>
          </a:xfrm>
          <a:prstGeom prst="rect">
            <a:avLst/>
          </a:prstGeom>
        </p:spPr>
      </p:pic>
      <p:sp>
        <p:nvSpPr>
          <p:cNvPr id="14" name="Прямоугольник: скругленные противолежащие углы 13">
            <a:extLst>
              <a:ext uri="{FF2B5EF4-FFF2-40B4-BE49-F238E27FC236}">
                <a16:creationId xmlns:a16="http://schemas.microsoft.com/office/drawing/2014/main" id="{E729A5EC-EEF3-4999-91C4-43A1AB279BEA}"/>
              </a:ext>
            </a:extLst>
          </p:cNvPr>
          <p:cNvSpPr/>
          <p:nvPr/>
        </p:nvSpPr>
        <p:spPr>
          <a:xfrm>
            <a:off x="1777862" y="326335"/>
            <a:ext cx="9135304" cy="866361"/>
          </a:xfrm>
          <a:prstGeom prst="round2DiagRect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Gabriola" panose="04040605051002020D02" pitchFamily="82" charset="0"/>
              </a:rPr>
              <a:t>Кто из этих героев чуть не разрушил город Ли Юэ</a:t>
            </a:r>
            <a:r>
              <a:rPr lang="en-US" sz="3600" dirty="0">
                <a:solidFill>
                  <a:schemeClr val="bg1"/>
                </a:solidFill>
                <a:latin typeface="Gabriola" panose="04040605051002020D02" pitchFamily="82" charset="0"/>
              </a:rPr>
              <a:t>?</a:t>
            </a:r>
            <a:endParaRPr lang="ru-RU" sz="3600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4CC91EFD-E5FF-4354-A913-92D16A033E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17" y="2092901"/>
            <a:ext cx="2721578" cy="4438764"/>
          </a:xfrm>
          <a:prstGeom prst="rect">
            <a:avLst/>
          </a:prstGeom>
        </p:spPr>
      </p:pic>
      <p:pic>
        <p:nvPicPr>
          <p:cNvPr id="26" name="Рисунок 25" descr="Изображение выглядит как коллекция картинок&#10;&#10;Автоматически созданное описание">
            <a:extLst>
              <a:ext uri="{FF2B5EF4-FFF2-40B4-BE49-F238E27FC236}">
                <a16:creationId xmlns:a16="http://schemas.microsoft.com/office/drawing/2014/main" id="{5BA687CB-D7E9-4CAE-9274-5E458308ED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17" y="3232823"/>
            <a:ext cx="2895601" cy="1628775"/>
          </a:xfrm>
          <a:prstGeom prst="rect">
            <a:avLst/>
          </a:prstGeom>
        </p:spPr>
      </p:pic>
      <p:sp>
        <p:nvSpPr>
          <p:cNvPr id="27" name="Облачко с текстом: овальное 26">
            <a:extLst>
              <a:ext uri="{FF2B5EF4-FFF2-40B4-BE49-F238E27FC236}">
                <a16:creationId xmlns:a16="http://schemas.microsoft.com/office/drawing/2014/main" id="{F1DF9688-188C-4A09-856D-3DE36307ECA4}"/>
              </a:ext>
            </a:extLst>
          </p:cNvPr>
          <p:cNvSpPr/>
          <p:nvPr/>
        </p:nvSpPr>
        <p:spPr>
          <a:xfrm>
            <a:off x="2774705" y="1698935"/>
            <a:ext cx="2066925" cy="1533525"/>
          </a:xfrm>
          <a:prstGeom prst="wedgeEllipseCallou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kern="1000" spc="-100" dirty="0" err="1">
                <a:solidFill>
                  <a:schemeClr val="bg1"/>
                </a:solidFill>
                <a:latin typeface="Gabriola" panose="04040605051002020D02" pitchFamily="82" charset="0"/>
              </a:rPr>
              <a:t>Хах</a:t>
            </a:r>
            <a:r>
              <a:rPr lang="ru-RU" sz="2000" kern="1000" spc="-100" dirty="0">
                <a:solidFill>
                  <a:schemeClr val="bg1"/>
                </a:solidFill>
                <a:latin typeface="Gabriola" panose="04040605051002020D02" pitchFamily="82" charset="0"/>
              </a:rPr>
              <a:t>. Да, было дело. Чайлд Тарталья № 11 из предвестников </a:t>
            </a:r>
            <a:r>
              <a:rPr lang="ru-RU" sz="2000" kern="1000" spc="-100" dirty="0" err="1">
                <a:solidFill>
                  <a:schemeClr val="bg1"/>
                </a:solidFill>
                <a:latin typeface="Gabriola" panose="04040605051002020D02" pitchFamily="82" charset="0"/>
              </a:rPr>
              <a:t>фатуи</a:t>
            </a:r>
            <a:r>
              <a:rPr lang="ru-RU" sz="2000" kern="1000" spc="-100" dirty="0">
                <a:solidFill>
                  <a:schemeClr val="bg1"/>
                </a:solidFill>
                <a:latin typeface="Gabriola" panose="04040605051002020D02" pitchFamily="82" charset="0"/>
              </a:rPr>
              <a:t>.</a:t>
            </a: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179C61C9-04BB-40C0-8661-B97DC3F284E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15" y="2476967"/>
            <a:ext cx="6610865" cy="4092125"/>
          </a:xfrm>
          <a:prstGeom prst="rect">
            <a:avLst/>
          </a:prstGeom>
        </p:spPr>
      </p:pic>
      <p:pic>
        <p:nvPicPr>
          <p:cNvPr id="33" name="Рисунок 32" descr="Изображение выглядит как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3A3BDF6F-9BF8-4EAF-B223-5D4EDDE525E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487" y="3233548"/>
            <a:ext cx="2894311" cy="1628050"/>
          </a:xfrm>
          <a:prstGeom prst="rect">
            <a:avLst/>
          </a:prstGeom>
        </p:spPr>
      </p:pic>
      <p:sp>
        <p:nvSpPr>
          <p:cNvPr id="34" name="Облачко с текстом: овальное 33">
            <a:extLst>
              <a:ext uri="{FF2B5EF4-FFF2-40B4-BE49-F238E27FC236}">
                <a16:creationId xmlns:a16="http://schemas.microsoft.com/office/drawing/2014/main" id="{ACD77E7D-874D-46AE-85C3-B836D59D445D}"/>
              </a:ext>
            </a:extLst>
          </p:cNvPr>
          <p:cNvSpPr/>
          <p:nvPr/>
        </p:nvSpPr>
        <p:spPr>
          <a:xfrm>
            <a:off x="6103335" y="1699298"/>
            <a:ext cx="2066925" cy="1533525"/>
          </a:xfrm>
          <a:prstGeom prst="wedgeEllipseCallou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spc="-100" dirty="0">
                <a:solidFill>
                  <a:schemeClr val="bg1"/>
                </a:solidFill>
                <a:latin typeface="Gabriola" panose="04040605051002020D02" pitchFamily="82" charset="0"/>
              </a:rPr>
              <a:t>Серьезно</a:t>
            </a:r>
            <a:r>
              <a:rPr lang="en-US" sz="2000" spc="-100" dirty="0">
                <a:solidFill>
                  <a:schemeClr val="bg1"/>
                </a:solidFill>
                <a:latin typeface="Gabriola" panose="04040605051002020D02" pitchFamily="82" charset="0"/>
              </a:rPr>
              <a:t>?!</a:t>
            </a:r>
            <a:r>
              <a:rPr lang="ru-RU" sz="2000" spc="-100" dirty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2000" spc="-100" dirty="0" err="1">
                <a:solidFill>
                  <a:schemeClr val="bg1"/>
                </a:solidFill>
                <a:latin typeface="Gabriola" panose="04040605051002020D02" pitchFamily="82" charset="0"/>
              </a:rPr>
              <a:t>Кадзуха</a:t>
            </a:r>
            <a:r>
              <a:rPr lang="en-US" sz="2000" spc="-100" dirty="0">
                <a:solidFill>
                  <a:schemeClr val="bg1"/>
                </a:solidFill>
                <a:latin typeface="Gabriola" panose="04040605051002020D02" pitchFamily="82" charset="0"/>
              </a:rPr>
              <a:t>?</a:t>
            </a:r>
            <a:r>
              <a:rPr lang="ru-RU" sz="2000" spc="-100" dirty="0">
                <a:solidFill>
                  <a:schemeClr val="bg1"/>
                </a:solidFill>
                <a:latin typeface="Gabriola" panose="04040605051002020D02" pitchFamily="82" charset="0"/>
              </a:rPr>
              <a:t> Он конечно самурай, но на такое не способен.</a:t>
            </a:r>
            <a:r>
              <a:rPr lang="en-US" sz="2000" spc="-100" dirty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endParaRPr lang="ru-RU" sz="2000" spc="-100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C31A9F96-40F8-4441-90DD-D5D74BC5B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1511" y="2524646"/>
            <a:ext cx="2952071" cy="4054699"/>
          </a:xfrm>
          <a:prstGeom prst="rect">
            <a:avLst/>
          </a:prstGeom>
        </p:spPr>
      </p:pic>
      <p:pic>
        <p:nvPicPr>
          <p:cNvPr id="38" name="Рисунок 37" descr="Изображение выглядит как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EF85BCD7-2AB1-4D15-9281-741FDAAB23D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9839" y="3232460"/>
            <a:ext cx="2894313" cy="1628051"/>
          </a:xfrm>
          <a:prstGeom prst="rect">
            <a:avLst/>
          </a:prstGeom>
        </p:spPr>
      </p:pic>
      <p:sp>
        <p:nvSpPr>
          <p:cNvPr id="39" name="Облачко с текстом: овальное 38">
            <a:extLst>
              <a:ext uri="{FF2B5EF4-FFF2-40B4-BE49-F238E27FC236}">
                <a16:creationId xmlns:a16="http://schemas.microsoft.com/office/drawing/2014/main" id="{E377C4BB-45B1-4A76-974F-01187E5438CA}"/>
              </a:ext>
            </a:extLst>
          </p:cNvPr>
          <p:cNvSpPr/>
          <p:nvPr/>
        </p:nvSpPr>
        <p:spPr>
          <a:xfrm>
            <a:off x="9879703" y="1715331"/>
            <a:ext cx="2066925" cy="1523272"/>
          </a:xfrm>
          <a:prstGeom prst="wedgeEllipseCallou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spc="-100" dirty="0">
                <a:solidFill>
                  <a:schemeClr val="bg1"/>
                </a:solidFill>
                <a:latin typeface="Gabriola" panose="04040605051002020D02" pitchFamily="82" charset="0"/>
              </a:rPr>
              <a:t>Ху </a:t>
            </a:r>
            <a:r>
              <a:rPr lang="ru-RU" sz="2000" spc="-100" dirty="0" err="1">
                <a:solidFill>
                  <a:schemeClr val="bg1"/>
                </a:solidFill>
                <a:latin typeface="Gabriola" panose="04040605051002020D02" pitchFamily="82" charset="0"/>
              </a:rPr>
              <a:t>Тао</a:t>
            </a:r>
            <a:r>
              <a:rPr lang="en-US" sz="2000" spc="-100" dirty="0">
                <a:solidFill>
                  <a:schemeClr val="bg1"/>
                </a:solidFill>
                <a:latin typeface="Gabriola" panose="04040605051002020D02" pitchFamily="82" charset="0"/>
              </a:rPr>
              <a:t>?</a:t>
            </a:r>
            <a:r>
              <a:rPr lang="ru-RU" sz="2000" spc="-100" dirty="0">
                <a:solidFill>
                  <a:schemeClr val="bg1"/>
                </a:solidFill>
                <a:latin typeface="Gabriola" panose="04040605051002020D02" pitchFamily="82" charset="0"/>
              </a:rPr>
              <a:t> Она живет в этом городе.  Незачем ей так поступать. </a:t>
            </a:r>
          </a:p>
        </p:txBody>
      </p:sp>
      <p:sp>
        <p:nvSpPr>
          <p:cNvPr id="40" name="Управляющая кнопка: &quot;Вперед&quot; или &quot;Следующий&quot; 39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453B451-CF46-46CD-8E18-03D08663A363}"/>
              </a:ext>
            </a:extLst>
          </p:cNvPr>
          <p:cNvSpPr/>
          <p:nvPr/>
        </p:nvSpPr>
        <p:spPr>
          <a:xfrm>
            <a:off x="11334750" y="5972175"/>
            <a:ext cx="685800" cy="654849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59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7" grpId="0" animBg="1"/>
      <p:bldP spid="34" grpId="0" animBg="1"/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Изображение выглядит как текст, природа, закат&#10;&#10;Автоматически созданное описание">
            <a:extLst>
              <a:ext uri="{FF2B5EF4-FFF2-40B4-BE49-F238E27FC236}">
                <a16:creationId xmlns:a16="http://schemas.microsoft.com/office/drawing/2014/main" id="{9C536B09-5DA4-4084-B2DB-D8458F5FCD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" r="9693" b="-1"/>
          <a:stretch/>
        </p:blipFill>
        <p:spPr>
          <a:xfrm>
            <a:off x="20" y="9"/>
            <a:ext cx="12344380" cy="694371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7BB21A1-84D5-447B-8ADC-8F643A66BA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910" y="1219200"/>
            <a:ext cx="4197681" cy="4914900"/>
          </a:xfrm>
          <a:prstGeom prst="rect">
            <a:avLst/>
          </a:prstGeom>
        </p:spPr>
      </p:pic>
      <p:sp>
        <p:nvSpPr>
          <p:cNvPr id="14" name="Прямоугольник: скругленные противолежащие углы 13">
            <a:extLst>
              <a:ext uri="{FF2B5EF4-FFF2-40B4-BE49-F238E27FC236}">
                <a16:creationId xmlns:a16="http://schemas.microsoft.com/office/drawing/2014/main" id="{A0443AD7-1439-4B1A-972D-5E368D42269A}"/>
              </a:ext>
            </a:extLst>
          </p:cNvPr>
          <p:cNvSpPr/>
          <p:nvPr/>
        </p:nvSpPr>
        <p:spPr>
          <a:xfrm>
            <a:off x="4197681" y="433387"/>
            <a:ext cx="3790950" cy="714375"/>
          </a:xfrm>
          <a:prstGeom prst="round2DiagRect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Gabriola" panose="04040605051002020D02" pitchFamily="82" charset="0"/>
              </a:rPr>
              <a:t>Итоги:</a:t>
            </a:r>
          </a:p>
        </p:txBody>
      </p:sp>
      <p:sp>
        <p:nvSpPr>
          <p:cNvPr id="15" name="Облачко с текстом: прямоугольное со скругленными углами 14">
            <a:extLst>
              <a:ext uri="{FF2B5EF4-FFF2-40B4-BE49-F238E27FC236}">
                <a16:creationId xmlns:a16="http://schemas.microsoft.com/office/drawing/2014/main" id="{67A980FA-EB03-4C8E-A4D6-0593701EC0FD}"/>
              </a:ext>
            </a:extLst>
          </p:cNvPr>
          <p:cNvSpPr/>
          <p:nvPr/>
        </p:nvSpPr>
        <p:spPr>
          <a:xfrm rot="16200000">
            <a:off x="962846" y="1315267"/>
            <a:ext cx="3424238" cy="4346527"/>
          </a:xfrm>
          <a:prstGeom prst="wedgeRoundRectCallou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CFBCE45-FD41-4336-9F0A-63907DEB05FB}"/>
              </a:ext>
            </a:extLst>
          </p:cNvPr>
          <p:cNvSpPr txBox="1"/>
          <p:nvPr/>
        </p:nvSpPr>
        <p:spPr>
          <a:xfrm>
            <a:off x="695329" y="1874728"/>
            <a:ext cx="4152900" cy="31085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SzPct val="115000"/>
              <a:buFont typeface="Yu Mincho" panose="02020400000000000000" pitchFamily="18" charset="-128"/>
              <a:buChar char="✧"/>
            </a:pP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Если у тебя </a:t>
            </a:r>
            <a:r>
              <a:rPr lang="ru-RU" sz="28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3 правильных </a:t>
            </a: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ответа то, поздравляю, забирай </a:t>
            </a:r>
            <a:r>
              <a:rPr lang="ru-RU" sz="2800" b="1" dirty="0">
                <a:solidFill>
                  <a:schemeClr val="bg1"/>
                </a:solidFill>
                <a:latin typeface="Gabriola" panose="04040605051002020D02" pitchFamily="82" charset="0"/>
              </a:rPr>
              <a:t>60</a:t>
            </a: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Gabriola" panose="04040605051002020D02" pitchFamily="82" charset="0"/>
              </a:rPr>
              <a:t>примогемов</a:t>
            </a:r>
            <a:endParaRPr lang="ru-RU" sz="2800" dirty="0">
              <a:solidFill>
                <a:schemeClr val="bg1"/>
              </a:solidFill>
              <a:latin typeface="Gabriola" panose="04040605051002020D02" pitchFamily="82" charset="0"/>
            </a:endParaRPr>
          </a:p>
          <a:p>
            <a:pPr marL="285750" indent="-285750">
              <a:buSzPct val="115000"/>
              <a:buFont typeface="Yu Mincho" panose="02020400000000000000" pitchFamily="18" charset="-128"/>
              <a:buChar char="✧"/>
            </a:pP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Если </a:t>
            </a:r>
            <a:r>
              <a:rPr lang="ru-RU" sz="28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2 правильных </a:t>
            </a: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ответа то бери </a:t>
            </a:r>
            <a:r>
              <a:rPr lang="ru-RU" sz="2800" b="1" dirty="0">
                <a:solidFill>
                  <a:schemeClr val="bg1"/>
                </a:solidFill>
                <a:latin typeface="Gabriola" panose="04040605051002020D02" pitchFamily="82" charset="0"/>
              </a:rPr>
              <a:t>40</a:t>
            </a: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Gabriola" panose="04040605051002020D02" pitchFamily="82" charset="0"/>
              </a:rPr>
              <a:t>примогемов</a:t>
            </a:r>
            <a:endParaRPr lang="ru-RU" sz="2800" dirty="0">
              <a:solidFill>
                <a:schemeClr val="bg1"/>
              </a:solidFill>
              <a:latin typeface="Gabriola" panose="04040605051002020D02" pitchFamily="82" charset="0"/>
            </a:endParaRPr>
          </a:p>
          <a:p>
            <a:pPr marL="285750" indent="-285750">
              <a:buSzPct val="115000"/>
              <a:buFont typeface="Yu Mincho" panose="02020400000000000000" pitchFamily="18" charset="-128"/>
              <a:buChar char="✧"/>
            </a:pP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Если </a:t>
            </a:r>
            <a:r>
              <a:rPr lang="ru-RU" sz="28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1 правильный </a:t>
            </a: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ответ то держи </a:t>
            </a:r>
            <a:r>
              <a:rPr lang="ru-RU" sz="2800" b="1" dirty="0">
                <a:solidFill>
                  <a:schemeClr val="bg1"/>
                </a:solidFill>
                <a:latin typeface="Gabriola" panose="04040605051002020D02" pitchFamily="82" charset="0"/>
              </a:rPr>
              <a:t>20</a:t>
            </a:r>
            <a:r>
              <a:rPr lang="ru-RU" sz="2800" dirty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Gabriola" panose="04040605051002020D02" pitchFamily="82" charset="0"/>
              </a:rPr>
              <a:t>примогемов</a:t>
            </a:r>
            <a:endParaRPr lang="ru-RU" sz="2800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17" name="Управляющая кнопка: &quot;Вперед&quot; или &quot;Следующий&quot; 1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1C32C766-BD86-4370-AD8D-FB700126F0EA}"/>
              </a:ext>
            </a:extLst>
          </p:cNvPr>
          <p:cNvSpPr/>
          <p:nvPr/>
        </p:nvSpPr>
        <p:spPr>
          <a:xfrm>
            <a:off x="11268075" y="6134100"/>
            <a:ext cx="695325" cy="62865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Изображение выглядит как текст, плавание, водный вид спорта, наклон&#10;&#10;Автоматически созданное описание">
            <a:extLst>
              <a:ext uri="{FF2B5EF4-FFF2-40B4-BE49-F238E27FC236}">
                <a16:creationId xmlns:a16="http://schemas.microsoft.com/office/drawing/2014/main" id="{2A182C68-5CB4-4B89-8861-79CA69E8B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Прямоугольник: скругленные противолежащие углы 9">
            <a:extLst>
              <a:ext uri="{FF2B5EF4-FFF2-40B4-BE49-F238E27FC236}">
                <a16:creationId xmlns:a16="http://schemas.microsoft.com/office/drawing/2014/main" id="{05CD86F3-7D8B-459C-9B02-78C1B0CCE182}"/>
              </a:ext>
            </a:extLst>
          </p:cNvPr>
          <p:cNvSpPr/>
          <p:nvPr/>
        </p:nvSpPr>
        <p:spPr>
          <a:xfrm>
            <a:off x="4738480" y="1572039"/>
            <a:ext cx="5177045" cy="3638136"/>
          </a:xfrm>
          <a:prstGeom prst="round2Diag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dirty="0">
                <a:solidFill>
                  <a:schemeClr val="bg1"/>
                </a:solidFill>
                <a:latin typeface="Gabriola" panose="04040605051002020D02" pitchFamily="82" charset="0"/>
              </a:rPr>
              <a:t>Поздравляю! Вы прошли игру!</a:t>
            </a:r>
          </a:p>
        </p:txBody>
      </p:sp>
    </p:spTree>
    <p:extLst>
      <p:ext uri="{BB962C8B-B14F-4D97-AF65-F5344CB8AC3E}">
        <p14:creationId xmlns:p14="http://schemas.microsoft.com/office/powerpoint/2010/main" val="139504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87B1806-71C4-414E-9CB5-EEBDD2217B7B}"/>
              </a:ext>
            </a:extLst>
          </p:cNvPr>
          <p:cNvSpPr txBox="1"/>
          <p:nvPr/>
        </p:nvSpPr>
        <p:spPr>
          <a:xfrm>
            <a:off x="704850" y="323850"/>
            <a:ext cx="10944225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http://img2.reactor.cc/pics/post/Genshin-Impact-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Игры-много-картинок-6221760.</a:t>
            </a: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jpeg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https://screenshots.gamer-info.com/genshin-impact/199403.jpg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https://papik.pro/uploads/posts/2021-09/1631455224_12-papik-pro-p-genshin-peizazhi-13.png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https://i.rutab.net/upload/0/0/0/3-78817.jpg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http://img2.reactor.cc/pics/post/Genshin-Impact-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Игры-много-картинок-6221765.</a:t>
            </a: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jpeg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http://img2.reactor.cc/pics/post/Genshin-Impact-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Игры-много-картинок-6221762.</a:t>
            </a: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jpeg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https://i.redd.it/7507h0jtixs51.png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Паймон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https://genshindb.ru/wp-content/uploads/2021/08/Character_Paimon_Portrait.png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https://i.ytimg.com/vi/bI92OGhPVxI/maxresdefault.jpg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https://ustaliy.ru/wp-content/uploads/2021/09/84ee343be2cb11987a3d43fc80ac83a1617ba11f1.jpg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https://static.wikia.nocookie.net/d041c2a1-d8e7-43fc-baad-cca080255a5c/scale-to-width/755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Персонажи: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https://artfiles.alphacoders.com/138/138246.png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3"/>
              </a:rPr>
              <a:t>https://i.pinimg.com/originals/45/37/89/4537894572a4f529996b6cf615e3bf77.png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4"/>
              </a:rPr>
              <a:t>https://cdn.gamestegy.com/posts-images/8c9f87ea069eada453e280ccb0d8a6e0810efaa8--MdT2ZDSWh.png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5"/>
              </a:rPr>
              <a:t>https://thegaminggenie.com/wp-content/uploads/2021/08/5-Star-Outrider-Amber.png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6"/>
              </a:rPr>
              <a:t>https://i.pinimg.com/originals/b4/4a/cf/b44acff1cd6e38f61fc711ab97be46d4.png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7"/>
              </a:rPr>
              <a:t>https://i.pinimg.com/originals/b9/c2/14/b9c21447d1ee789a700d52af1a916a0e.png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8"/>
              </a:rPr>
              <a:t>https://sun9-82.userapi.com/impf/t-UwZp7dJB8f_vfG7SIGreDtSvVoqgJTFjcaHA/LU2syRsf_rg.jpg?size=840x1370&amp;quality=95&amp;sign=1125cf4217f3e55033439f2fb83a7577&amp;type=album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9"/>
              </a:rPr>
              <a:t>https://genshin.softodrom.by/wp-content/uploads/2021/06/kaedexara-kadzuxa.png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0"/>
              </a:rPr>
              <a:t>https://cdn.ananasposter.ru/image/cache/catalog/poster/anime/80/22695-1000x830.jpg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52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лубина">
  <a:themeElements>
    <a:clrScheme name="Другая 2">
      <a:dk1>
        <a:sysClr val="windowText" lastClr="000000"/>
      </a:dk1>
      <a:lt1>
        <a:sysClr val="window" lastClr="FFFFFF"/>
      </a:lt1>
      <a:dk2>
        <a:srgbClr val="258396"/>
      </a:dk2>
      <a:lt2>
        <a:srgbClr val="8CCED7"/>
      </a:lt2>
      <a:accent1>
        <a:srgbClr val="41AEBD"/>
      </a:accent1>
      <a:accent2>
        <a:srgbClr val="97E9D5"/>
      </a:accent2>
      <a:accent3>
        <a:srgbClr val="A2CF49"/>
      </a:accent3>
      <a:accent4>
        <a:srgbClr val="8CCED7"/>
      </a:accent4>
      <a:accent5>
        <a:srgbClr val="48BAD1"/>
      </a:accent5>
      <a:accent6>
        <a:srgbClr val="30828D"/>
      </a:accent6>
      <a:hlink>
        <a:srgbClr val="BEE7EE"/>
      </a:hlink>
      <a:folHlink>
        <a:srgbClr val="8CCED7"/>
      </a:folHlink>
    </a:clrScheme>
    <a:fontScheme name="Глубина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убина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TM04033923[[fn=Глубина]]</Template>
  <TotalTime>474</TotalTime>
  <Words>316</Words>
  <Application>Microsoft Office PowerPoint</Application>
  <PresentationFormat>Широкоэкранный</PresentationFormat>
  <Paragraphs>56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Corbel</vt:lpstr>
      <vt:lpstr>Gabriola</vt:lpstr>
      <vt:lpstr>Times New Roman</vt:lpstr>
      <vt:lpstr>Yu Mincho</vt:lpstr>
      <vt:lpstr>Глубина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Полещук Анна Александровна</dc:creator>
  <cp:lastModifiedBy>Иксанова Элла Борисовна</cp:lastModifiedBy>
  <cp:revision>14</cp:revision>
  <dcterms:created xsi:type="dcterms:W3CDTF">2022-03-23T08:18:23Z</dcterms:created>
  <dcterms:modified xsi:type="dcterms:W3CDTF">2022-04-15T11:45:14Z</dcterms:modified>
</cp:coreProperties>
</file>