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theme/theme5.xml" ContentType="application/vnd.openxmlformats-officedocument.theme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slideLayouts/slideLayout61.xml" ContentType="application/vnd.openxmlformats-officedocument.presentationml.slideLayout+xml"/>
  <Override PartName="/ppt/slideLayouts/slideLayout62.xml" ContentType="application/vnd.openxmlformats-officedocument.presentationml.slideLayout+xml"/>
  <Override PartName="/ppt/slideLayouts/slideLayout63.xml" ContentType="application/vnd.openxmlformats-officedocument.presentationml.slideLayout+xml"/>
  <Override PartName="/ppt/slideLayouts/slideLayout64.xml" ContentType="application/vnd.openxmlformats-officedocument.presentationml.slideLayout+xml"/>
  <Override PartName="/ppt/slideLayouts/slideLayout65.xml" ContentType="application/vnd.openxmlformats-officedocument.presentationml.slideLayout+xml"/>
  <Override PartName="/ppt/slideLayouts/slideLayout66.xml" ContentType="application/vnd.openxmlformats-officedocument.presentationml.slideLayout+xml"/>
  <Override PartName="/ppt/theme/theme6.xml" ContentType="application/vnd.openxmlformats-officedocument.theme+xml"/>
  <Override PartName="/ppt/theme/theme7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  <p:sldMasterId id="2147483672" r:id="rId3"/>
    <p:sldMasterId id="2147483684" r:id="rId4"/>
    <p:sldMasterId id="2147483696" r:id="rId5"/>
    <p:sldMasterId id="2147483708" r:id="rId6"/>
  </p:sldMasterIdLst>
  <p:notesMasterIdLst>
    <p:notesMasterId r:id="rId27"/>
  </p:notesMasterIdLst>
  <p:sldIdLst>
    <p:sldId id="256" r:id="rId7"/>
    <p:sldId id="278" r:id="rId8"/>
    <p:sldId id="257" r:id="rId9"/>
    <p:sldId id="258" r:id="rId10"/>
    <p:sldId id="279" r:id="rId11"/>
    <p:sldId id="259" r:id="rId12"/>
    <p:sldId id="260" r:id="rId13"/>
    <p:sldId id="280" r:id="rId14"/>
    <p:sldId id="261" r:id="rId15"/>
    <p:sldId id="263" r:id="rId16"/>
    <p:sldId id="268" r:id="rId17"/>
    <p:sldId id="281" r:id="rId18"/>
    <p:sldId id="267" r:id="rId19"/>
    <p:sldId id="266" r:id="rId20"/>
    <p:sldId id="282" r:id="rId21"/>
    <p:sldId id="270" r:id="rId22"/>
    <p:sldId id="272" r:id="rId23"/>
    <p:sldId id="271" r:id="rId24"/>
    <p:sldId id="265" r:id="rId25"/>
    <p:sldId id="275" r:id="rId2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17292A2E-F333-43FB-9621-5CBBE7FDCDCB}" styleName="Светлый стиль 2 - акцент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7E9639D4-E3E2-4D34-9284-5A2195B3D0D7}" styleName="Светлый стиль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Светлый стиль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91EBBBCC-DAD2-459C-BE2E-F6DE35CF9A28}" styleName="Темный стиль 2 - акцент 3/акцент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0" d="100"/>
          <a:sy n="100" d="100"/>
        </p:scale>
        <p:origin x="642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2.xml"/><Relationship Id="rId13" Type="http://schemas.openxmlformats.org/officeDocument/2006/relationships/slide" Target="slides/slide7.xml"/><Relationship Id="rId18" Type="http://schemas.openxmlformats.org/officeDocument/2006/relationships/slide" Target="slides/slide12.xml"/><Relationship Id="rId26" Type="http://schemas.openxmlformats.org/officeDocument/2006/relationships/slide" Target="slides/slide20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5.xml"/><Relationship Id="rId7" Type="http://schemas.openxmlformats.org/officeDocument/2006/relationships/slide" Target="slides/slide1.xml"/><Relationship Id="rId12" Type="http://schemas.openxmlformats.org/officeDocument/2006/relationships/slide" Target="slides/slide6.xml"/><Relationship Id="rId17" Type="http://schemas.openxmlformats.org/officeDocument/2006/relationships/slide" Target="slides/slide11.xml"/><Relationship Id="rId25" Type="http://schemas.openxmlformats.org/officeDocument/2006/relationships/slide" Target="slides/slide19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0.xml"/><Relationship Id="rId20" Type="http://schemas.openxmlformats.org/officeDocument/2006/relationships/slide" Target="slides/slide14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Master" Target="slideMasters/slideMaster6.xml"/><Relationship Id="rId11" Type="http://schemas.openxmlformats.org/officeDocument/2006/relationships/slide" Target="slides/slide5.xml"/><Relationship Id="rId24" Type="http://schemas.openxmlformats.org/officeDocument/2006/relationships/slide" Target="slides/slide18.xml"/><Relationship Id="rId5" Type="http://schemas.openxmlformats.org/officeDocument/2006/relationships/slideMaster" Target="slideMasters/slideMaster5.xml"/><Relationship Id="rId15" Type="http://schemas.openxmlformats.org/officeDocument/2006/relationships/slide" Target="slides/slide9.xml"/><Relationship Id="rId23" Type="http://schemas.openxmlformats.org/officeDocument/2006/relationships/slide" Target="slides/slide17.xml"/><Relationship Id="rId28" Type="http://schemas.openxmlformats.org/officeDocument/2006/relationships/presProps" Target="presProps.xml"/><Relationship Id="rId10" Type="http://schemas.openxmlformats.org/officeDocument/2006/relationships/slide" Target="slides/slide4.xml"/><Relationship Id="rId19" Type="http://schemas.openxmlformats.org/officeDocument/2006/relationships/slide" Target="slides/slide13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3.xml"/><Relationship Id="rId14" Type="http://schemas.openxmlformats.org/officeDocument/2006/relationships/slide" Target="slides/slide8.xml"/><Relationship Id="rId22" Type="http://schemas.openxmlformats.org/officeDocument/2006/relationships/slide" Target="slides/slide16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7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985FC02-9CD7-4E76-A469-6613E2DE29C0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19288F-9ED2-43F1-B4ED-6F4524BCE73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2591201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4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5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5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6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2253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430629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1" y="170976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1" y="458949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262580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13577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9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3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3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69878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728289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63363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5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47653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5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85505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96029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2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3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0727097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54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814687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24781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2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9710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898052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86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86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0414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878629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58435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7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90370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93838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108521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67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67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2374346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50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8480176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837087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25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65091732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6436937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8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8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54072885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526655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2748191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75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1741760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42509299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105777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63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63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28924624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44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8738851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49533512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9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8006886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30704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80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80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5482539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0139868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40384430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9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0366739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9178797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0969769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57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57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7166745"/>
      </p:ext>
    </p:extLst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3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06702825"/>
      </p:ext>
    </p:extLst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90824772"/>
      </p:ext>
    </p:extLst>
  </p:cSld>
  <p:clrMapOvr>
    <a:masterClrMapping/>
  </p:clrMapOvr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1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9754214"/>
      </p:ext>
    </p:extLst>
  </p:cSld>
  <p:clrMapOvr>
    <a:masterClrMapping/>
  </p:clrMapOvr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6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859418"/>
      </p:ext>
    </p:extLst>
  </p:cSld>
  <p:clrMapOvr>
    <a:masterClrMapping/>
  </p:clrMapOvr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74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74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51876027"/>
      </p:ext>
    </p:extLst>
  </p:cSld>
  <p:clrMapOvr>
    <a:masterClrMapping/>
  </p:clrMapOvr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4121344"/>
      </p:ext>
    </p:extLst>
  </p:cSld>
  <p:clrMapOvr>
    <a:masterClrMapping/>
  </p:clrMapOvr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1893761"/>
      </p:ext>
    </p:extLst>
  </p:cSld>
  <p:clrMapOvr>
    <a:masterClrMapping/>
  </p:clrMapOvr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3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6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61764849"/>
      </p:ext>
    </p:extLst>
  </p:cSld>
  <p:clrMapOvr>
    <a:masterClrMapping/>
  </p:clrMapOvr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1197472"/>
      </p:ext>
    </p:extLst>
  </p:cSld>
  <p:clrMapOvr>
    <a:masterClrMapping/>
  </p:clrMapOvr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468264"/>
      </p:ext>
    </p:extLst>
  </p:cSld>
  <p:clrMapOvr>
    <a:masterClrMapping/>
  </p:clrMapOvr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4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4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3889785"/>
      </p:ext>
    </p:extLst>
  </p:cSld>
  <p:clrMapOvr>
    <a:masterClrMapping/>
  </p:clrMapOvr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914400" y="2130426"/>
            <a:ext cx="103632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69788991"/>
      </p:ext>
    </p:extLst>
  </p:cSld>
  <p:clrMapOvr>
    <a:masterClrMapping/>
  </p:clrMapOvr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0634801"/>
      </p:ext>
    </p:extLst>
  </p:cSld>
  <p:clrMapOvr>
    <a:masterClrMapping/>
  </p:clrMapOvr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9092334"/>
      </p:ext>
    </p:extLst>
  </p:cSld>
  <p:clrMapOvr>
    <a:masterClrMapping/>
  </p:clrMapOvr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01998179"/>
      </p:ext>
    </p:extLst>
  </p:cSld>
  <p:clrMapOvr>
    <a:masterClrMapping/>
  </p:clrMapOvr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917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93368" y="1535113"/>
            <a:ext cx="5389033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6193368" y="2174875"/>
            <a:ext cx="5389033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3445109"/>
      </p:ext>
    </p:extLst>
  </p:cSld>
  <p:clrMapOvr>
    <a:masterClrMapping/>
  </p:clrMapOvr>
</p:sldLayout>
</file>

<file path=ppt/slideLayouts/slideLayout6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5065918"/>
      </p:ext>
    </p:extLst>
  </p:cSld>
  <p:clrMapOvr>
    <a:masterClrMapping/>
  </p:clrMapOvr>
</p:sldLayout>
</file>

<file path=ppt/slideLayouts/slideLayout6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3199578"/>
      </p:ext>
    </p:extLst>
  </p:cSld>
  <p:clrMapOvr>
    <a:masterClrMapping/>
  </p:clrMapOvr>
</p:sldLayout>
</file>

<file path=ppt/slideLayouts/slideLayout6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1" y="273050"/>
            <a:ext cx="4011084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766733" y="273051"/>
            <a:ext cx="681566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09601" y="1435101"/>
            <a:ext cx="4011084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55884854"/>
      </p:ext>
    </p:extLst>
  </p:cSld>
  <p:clrMapOvr>
    <a:masterClrMapping/>
  </p:clrMapOvr>
</p:sldLayout>
</file>

<file path=ppt/slideLayouts/slideLayout6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389717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2389717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2258336"/>
      </p:ext>
    </p:extLst>
  </p:cSld>
  <p:clrMapOvr>
    <a:masterClrMapping/>
  </p:clrMapOvr>
</p:sldLayout>
</file>

<file path=ppt/slideLayouts/slideLayout6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1623004"/>
      </p:ext>
    </p:extLst>
  </p:cSld>
  <p:clrMapOvr>
    <a:masterClrMapping/>
  </p:clrMapOvr>
</p:sldLayout>
</file>

<file path=ppt/slideLayouts/slideLayout6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609600" y="274639"/>
            <a:ext cx="80264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59376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_rels/slideMaster5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52.xml"/><Relationship Id="rId3" Type="http://schemas.openxmlformats.org/officeDocument/2006/relationships/slideLayout" Target="../slideLayouts/slideLayout47.xml"/><Relationship Id="rId7" Type="http://schemas.openxmlformats.org/officeDocument/2006/relationships/slideLayout" Target="../slideLayouts/slideLayout51.xml"/><Relationship Id="rId12" Type="http://schemas.openxmlformats.org/officeDocument/2006/relationships/theme" Target="../theme/theme5.xml"/><Relationship Id="rId2" Type="http://schemas.openxmlformats.org/officeDocument/2006/relationships/slideLayout" Target="../slideLayouts/slideLayout46.xml"/><Relationship Id="rId1" Type="http://schemas.openxmlformats.org/officeDocument/2006/relationships/slideLayout" Target="../slideLayouts/slideLayout45.xml"/><Relationship Id="rId6" Type="http://schemas.openxmlformats.org/officeDocument/2006/relationships/slideLayout" Target="../slideLayouts/slideLayout50.xml"/><Relationship Id="rId11" Type="http://schemas.openxmlformats.org/officeDocument/2006/relationships/slideLayout" Target="../slideLayouts/slideLayout55.xml"/><Relationship Id="rId5" Type="http://schemas.openxmlformats.org/officeDocument/2006/relationships/slideLayout" Target="../slideLayouts/slideLayout49.xml"/><Relationship Id="rId10" Type="http://schemas.openxmlformats.org/officeDocument/2006/relationships/slideLayout" Target="../slideLayouts/slideLayout54.xml"/><Relationship Id="rId4" Type="http://schemas.openxmlformats.org/officeDocument/2006/relationships/slideLayout" Target="../slideLayouts/slideLayout48.xml"/><Relationship Id="rId9" Type="http://schemas.openxmlformats.org/officeDocument/2006/relationships/slideLayout" Target="../slideLayouts/slideLayout53.xml"/></Relationships>
</file>

<file path=ppt/slideMasters/_rels/slideMaster6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63.xml"/><Relationship Id="rId3" Type="http://schemas.openxmlformats.org/officeDocument/2006/relationships/slideLayout" Target="../slideLayouts/slideLayout58.xml"/><Relationship Id="rId7" Type="http://schemas.openxmlformats.org/officeDocument/2006/relationships/slideLayout" Target="../slideLayouts/slideLayout62.xml"/><Relationship Id="rId12" Type="http://schemas.openxmlformats.org/officeDocument/2006/relationships/theme" Target="../theme/theme6.xml"/><Relationship Id="rId2" Type="http://schemas.openxmlformats.org/officeDocument/2006/relationships/slideLayout" Target="../slideLayouts/slideLayout57.xml"/><Relationship Id="rId1" Type="http://schemas.openxmlformats.org/officeDocument/2006/relationships/slideLayout" Target="../slideLayouts/slideLayout56.xml"/><Relationship Id="rId6" Type="http://schemas.openxmlformats.org/officeDocument/2006/relationships/slideLayout" Target="../slideLayouts/slideLayout61.xml"/><Relationship Id="rId11" Type="http://schemas.openxmlformats.org/officeDocument/2006/relationships/slideLayout" Target="../slideLayouts/slideLayout66.xml"/><Relationship Id="rId5" Type="http://schemas.openxmlformats.org/officeDocument/2006/relationships/slideLayout" Target="../slideLayouts/slideLayout60.xml"/><Relationship Id="rId10" Type="http://schemas.openxmlformats.org/officeDocument/2006/relationships/slideLayout" Target="../slideLayouts/slideLayout65.xml"/><Relationship Id="rId4" Type="http://schemas.openxmlformats.org/officeDocument/2006/relationships/slideLayout" Target="../slideLayouts/slideLayout59.xml"/><Relationship Id="rId9" Type="http://schemas.openxmlformats.org/officeDocument/2006/relationships/slideLayout" Target="../slideLayouts/slideLayout6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9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8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8AC1CB-2389-49B0-B9E5-ACAF6FC3A108}" type="datetimeFigureOut">
              <a:rPr lang="ru-RU" smtClean="0"/>
              <a:t>18.02.2021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8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8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A5F0287-85BF-4D38-845E-1745E1057A4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323509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7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7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7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729019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7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75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75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4995456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6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69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69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33072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6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6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6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5204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609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EAF463A-BC7C-46EE-9F1E-7F377CCA4891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2/18/2021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165600" y="6356351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737600" y="6356351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83448D-3A78-4528-A469-B745A65DA480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63616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6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image" Target="../media/image7.png"/><Relationship Id="rId7" Type="http://schemas.openxmlformats.org/officeDocument/2006/relationships/image" Target="../media/image10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0" Type="http://schemas.openxmlformats.org/officeDocument/2006/relationships/image" Target="../media/image13.png"/><Relationship Id="rId4" Type="http://schemas.microsoft.com/office/2007/relationships/hdphoto" Target="../media/hdphoto1.wdp"/><Relationship Id="rId9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15.png"/><Relationship Id="rId7" Type="http://schemas.openxmlformats.org/officeDocument/2006/relationships/image" Target="../media/image19.png"/><Relationship Id="rId12" Type="http://schemas.openxmlformats.org/officeDocument/2006/relationships/image" Target="../media/image2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png"/><Relationship Id="rId11" Type="http://schemas.openxmlformats.org/officeDocument/2006/relationships/image" Target="../media/image23.png"/><Relationship Id="rId5" Type="http://schemas.openxmlformats.org/officeDocument/2006/relationships/image" Target="../media/image17.png"/><Relationship Id="rId10" Type="http://schemas.openxmlformats.org/officeDocument/2006/relationships/image" Target="../media/image22.png"/><Relationship Id="rId4" Type="http://schemas.openxmlformats.org/officeDocument/2006/relationships/image" Target="../media/image16.png"/><Relationship Id="rId9" Type="http://schemas.openxmlformats.org/officeDocument/2006/relationships/image" Target="../media/image2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6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13" Type="http://schemas.openxmlformats.org/officeDocument/2006/relationships/image" Target="../media/image37.png"/><Relationship Id="rId18" Type="http://schemas.openxmlformats.org/officeDocument/2006/relationships/image" Target="../media/image42.png"/><Relationship Id="rId3" Type="http://schemas.openxmlformats.org/officeDocument/2006/relationships/image" Target="../media/image27.png"/><Relationship Id="rId21" Type="http://schemas.openxmlformats.org/officeDocument/2006/relationships/image" Target="../media/image45.png"/><Relationship Id="rId7" Type="http://schemas.openxmlformats.org/officeDocument/2006/relationships/image" Target="../media/image31.png"/><Relationship Id="rId12" Type="http://schemas.openxmlformats.org/officeDocument/2006/relationships/image" Target="../media/image36.png"/><Relationship Id="rId17" Type="http://schemas.openxmlformats.org/officeDocument/2006/relationships/image" Target="../media/image41.png"/><Relationship Id="rId2" Type="http://schemas.openxmlformats.org/officeDocument/2006/relationships/image" Target="../media/image1.jpg"/><Relationship Id="rId16" Type="http://schemas.openxmlformats.org/officeDocument/2006/relationships/image" Target="../media/image40.png"/><Relationship Id="rId20" Type="http://schemas.openxmlformats.org/officeDocument/2006/relationships/image" Target="../media/image44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11" Type="http://schemas.openxmlformats.org/officeDocument/2006/relationships/image" Target="../media/image35.png"/><Relationship Id="rId24" Type="http://schemas.openxmlformats.org/officeDocument/2006/relationships/image" Target="../media/image48.png"/><Relationship Id="rId5" Type="http://schemas.openxmlformats.org/officeDocument/2006/relationships/image" Target="../media/image29.png"/><Relationship Id="rId15" Type="http://schemas.openxmlformats.org/officeDocument/2006/relationships/image" Target="../media/image39.png"/><Relationship Id="rId23" Type="http://schemas.openxmlformats.org/officeDocument/2006/relationships/image" Target="../media/image47.png"/><Relationship Id="rId10" Type="http://schemas.openxmlformats.org/officeDocument/2006/relationships/image" Target="../media/image34.png"/><Relationship Id="rId19" Type="http://schemas.openxmlformats.org/officeDocument/2006/relationships/image" Target="../media/image43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Relationship Id="rId14" Type="http://schemas.openxmlformats.org/officeDocument/2006/relationships/image" Target="../media/image38.png"/><Relationship Id="rId22" Type="http://schemas.openxmlformats.org/officeDocument/2006/relationships/image" Target="../media/image46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5.xml"/><Relationship Id="rId4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7" Type="http://schemas.openxmlformats.org/officeDocument/2006/relationships/image" Target="../media/image51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28.png"/><Relationship Id="rId4" Type="http://schemas.microsoft.com/office/2007/relationships/hdphoto" Target="../media/hdphoto2.wd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0.png"/><Relationship Id="rId7" Type="http://schemas.openxmlformats.org/officeDocument/2006/relationships/image" Target="../media/image53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5" Type="http://schemas.openxmlformats.org/officeDocument/2006/relationships/image" Target="../media/image52.png"/><Relationship Id="rId4" Type="http://schemas.openxmlformats.org/officeDocument/2006/relationships/image" Target="../media/image5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46.xml"/><Relationship Id="rId4" Type="http://schemas.openxmlformats.org/officeDocument/2006/relationships/image" Target="../media/image6.png"/></Relationships>
</file>

<file path=ppt/slides/_rels/slide13.xml.rels><?xml version="1.0" encoding="UTF-8" standalone="yes"?>
<Relationships xmlns="http://schemas.openxmlformats.org/package/2006/relationships"><Relationship Id="rId8" Type="http://schemas.microsoft.com/office/2007/relationships/hdphoto" Target="../media/hdphoto6.wdp"/><Relationship Id="rId13" Type="http://schemas.openxmlformats.org/officeDocument/2006/relationships/image" Target="../media/image64.png"/><Relationship Id="rId18" Type="http://schemas.openxmlformats.org/officeDocument/2006/relationships/image" Target="../media/image69.png"/><Relationship Id="rId3" Type="http://schemas.openxmlformats.org/officeDocument/2006/relationships/image" Target="../media/image58.png"/><Relationship Id="rId7" Type="http://schemas.openxmlformats.org/officeDocument/2006/relationships/image" Target="../media/image60.png"/><Relationship Id="rId12" Type="http://schemas.openxmlformats.org/officeDocument/2006/relationships/image" Target="../media/image63.png"/><Relationship Id="rId17" Type="http://schemas.openxmlformats.org/officeDocument/2006/relationships/image" Target="../media/image68.png"/><Relationship Id="rId2" Type="http://schemas.openxmlformats.org/officeDocument/2006/relationships/image" Target="../media/image1.jpg"/><Relationship Id="rId16" Type="http://schemas.openxmlformats.org/officeDocument/2006/relationships/image" Target="../media/image67.png"/><Relationship Id="rId1" Type="http://schemas.openxmlformats.org/officeDocument/2006/relationships/slideLayout" Target="../slideLayouts/slideLayout1.xml"/><Relationship Id="rId6" Type="http://schemas.microsoft.com/office/2007/relationships/hdphoto" Target="../media/hdphoto5.wdp"/><Relationship Id="rId11" Type="http://schemas.openxmlformats.org/officeDocument/2006/relationships/image" Target="../media/image62.png"/><Relationship Id="rId5" Type="http://schemas.openxmlformats.org/officeDocument/2006/relationships/image" Target="../media/image59.png"/><Relationship Id="rId15" Type="http://schemas.openxmlformats.org/officeDocument/2006/relationships/image" Target="../media/image66.png"/><Relationship Id="rId10" Type="http://schemas.microsoft.com/office/2007/relationships/hdphoto" Target="../media/hdphoto7.wdp"/><Relationship Id="rId19" Type="http://schemas.openxmlformats.org/officeDocument/2006/relationships/image" Target="../media/image70.jpeg"/><Relationship Id="rId4" Type="http://schemas.microsoft.com/office/2007/relationships/hdphoto" Target="../media/hdphoto4.wdp"/><Relationship Id="rId9" Type="http://schemas.openxmlformats.org/officeDocument/2006/relationships/image" Target="../media/image61.png"/><Relationship Id="rId14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0.png"/><Relationship Id="rId5" Type="http://schemas.openxmlformats.org/officeDocument/2006/relationships/image" Target="../media/image71.png"/><Relationship Id="rId4" Type="http://schemas.microsoft.com/office/2007/relationships/hdphoto" Target="../media/hdphoto4.wdp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57.xml"/><Relationship Id="rId4" Type="http://schemas.openxmlformats.org/officeDocument/2006/relationships/image" Target="../media/image6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png"/><Relationship Id="rId3" Type="http://schemas.openxmlformats.org/officeDocument/2006/relationships/image" Target="../media/image72.png"/><Relationship Id="rId7" Type="http://schemas.microsoft.com/office/2007/relationships/hdphoto" Target="../media/hdphoto9.wdp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4.png"/><Relationship Id="rId5" Type="http://schemas.microsoft.com/office/2007/relationships/hdphoto" Target="../media/hdphoto8.wdp"/><Relationship Id="rId10" Type="http://schemas.openxmlformats.org/officeDocument/2006/relationships/image" Target="../media/image76.png"/><Relationship Id="rId4" Type="http://schemas.openxmlformats.org/officeDocument/2006/relationships/image" Target="../media/image73.png"/><Relationship Id="rId9" Type="http://schemas.microsoft.com/office/2007/relationships/hdphoto" Target="../media/hdphoto10.wdp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2.jpeg"/><Relationship Id="rId3" Type="http://schemas.openxmlformats.org/officeDocument/2006/relationships/image" Target="../media/image77.png"/><Relationship Id="rId7" Type="http://schemas.openxmlformats.org/officeDocument/2006/relationships/image" Target="../media/image8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0.jpeg"/><Relationship Id="rId5" Type="http://schemas.openxmlformats.org/officeDocument/2006/relationships/image" Target="../media/image79.png"/><Relationship Id="rId4" Type="http://schemas.openxmlformats.org/officeDocument/2006/relationships/image" Target="../media/image78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8.png"/><Relationship Id="rId3" Type="http://schemas.openxmlformats.org/officeDocument/2006/relationships/image" Target="../media/image83.png"/><Relationship Id="rId7" Type="http://schemas.openxmlformats.org/officeDocument/2006/relationships/image" Target="../media/image87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6.png"/><Relationship Id="rId5" Type="http://schemas.openxmlformats.org/officeDocument/2006/relationships/image" Target="../media/image85.png"/><Relationship Id="rId4" Type="http://schemas.openxmlformats.org/officeDocument/2006/relationships/image" Target="../media/image8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2.png"/><Relationship Id="rId13" Type="http://schemas.openxmlformats.org/officeDocument/2006/relationships/image" Target="../media/image95.png"/><Relationship Id="rId18" Type="http://schemas.microsoft.com/office/2007/relationships/hdphoto" Target="../media/hdphoto17.wdp"/><Relationship Id="rId3" Type="http://schemas.openxmlformats.org/officeDocument/2006/relationships/image" Target="../media/image89.png"/><Relationship Id="rId7" Type="http://schemas.microsoft.com/office/2007/relationships/hdphoto" Target="../media/hdphoto12.wdp"/><Relationship Id="rId12" Type="http://schemas.microsoft.com/office/2007/relationships/hdphoto" Target="../media/hdphoto14.wdp"/><Relationship Id="rId17" Type="http://schemas.openxmlformats.org/officeDocument/2006/relationships/image" Target="../media/image97.png"/><Relationship Id="rId2" Type="http://schemas.openxmlformats.org/officeDocument/2006/relationships/image" Target="../media/image1.jpg"/><Relationship Id="rId16" Type="http://schemas.microsoft.com/office/2007/relationships/hdphoto" Target="../media/hdphoto16.wdp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1.png"/><Relationship Id="rId11" Type="http://schemas.openxmlformats.org/officeDocument/2006/relationships/image" Target="../media/image94.png"/><Relationship Id="rId5" Type="http://schemas.microsoft.com/office/2007/relationships/hdphoto" Target="../media/hdphoto11.wdp"/><Relationship Id="rId15" Type="http://schemas.openxmlformats.org/officeDocument/2006/relationships/image" Target="../media/image96.png"/><Relationship Id="rId10" Type="http://schemas.openxmlformats.org/officeDocument/2006/relationships/image" Target="../media/image93.png"/><Relationship Id="rId4" Type="http://schemas.openxmlformats.org/officeDocument/2006/relationships/image" Target="../media/image90.png"/><Relationship Id="rId9" Type="http://schemas.microsoft.com/office/2007/relationships/hdphoto" Target="../media/hdphoto13.wdp"/><Relationship Id="rId14" Type="http://schemas.microsoft.com/office/2007/relationships/hdphoto" Target="../media/hdphoto15.wdp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976967" y="2676555"/>
            <a:ext cx="991402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511425" indent="-2511425"/>
            <a:r>
              <a:rPr lang="ru-RU" sz="2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Тема</a:t>
            </a:r>
            <a:r>
              <a:rPr lang="ru-RU" sz="28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</a:t>
            </a:r>
            <a:r>
              <a:rPr lang="ru-RU" sz="2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Реклама продажи банковских продуктов. </a:t>
            </a:r>
            <a:br>
              <a:rPr lang="ru-RU" sz="2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ru-RU" sz="2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Банк Тинькофф</a:t>
            </a:r>
            <a:endParaRPr lang="ru-RU" sz="28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976983" y="1722448"/>
            <a:ext cx="10250905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511425" indent="-2511425"/>
            <a:r>
              <a:rPr lang="ru-RU" sz="2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Дисциплина: Открытый урок по Банковскому делу 38.02.07</a:t>
            </a:r>
            <a:endParaRPr lang="ru-RU" sz="28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0" y="168161"/>
            <a:ext cx="1219200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Автономная некоммерческая организация</a:t>
            </a:r>
          </a:p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высшего образования «Российский новый университет»</a:t>
            </a:r>
          </a:p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Колледж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76985" y="3724866"/>
            <a:ext cx="109294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03388" indent="-1703388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Преподаватель: Иксанова Элла Борисовна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976967" y="4066063"/>
            <a:ext cx="10785108" cy="2677656"/>
          </a:xfrm>
          <a:prstGeom prst="rect">
            <a:avLst/>
          </a:prstGeom>
          <a:noFill/>
        </p:spPr>
        <p:txBody>
          <a:bodyPr wrap="square" lIns="91440" tIns="45720" rIns="91440" bIns="45720" numCol="1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03388" indent="-1703388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Выполнили учащиеся: </a:t>
            </a:r>
          </a:p>
          <a:p>
            <a:pPr marL="1703388" indent="811213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Гончарова Н.В.    	Архиреева А.Б.    </a:t>
            </a:r>
          </a:p>
          <a:p>
            <a:pPr marL="1703388" indent="811213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Стеценко Л.В.		Гордеева Д.В.</a:t>
            </a:r>
          </a:p>
          <a:p>
            <a:pPr marL="1703388" indent="811213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Медянская В.В.		Малкова К.С.</a:t>
            </a:r>
          </a:p>
          <a:p>
            <a:pPr marL="1703388" indent="811213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Мухин В.И.			Беляев С.А.</a:t>
            </a:r>
          </a:p>
          <a:p>
            <a:pPr marL="1703388" indent="-1703388" algn="ctr"/>
            <a:endParaRPr lang="ru-RU" sz="2400" b="1" dirty="0" smtClean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anose="02070309020205020404" pitchFamily="49" charset="0"/>
              <a:cs typeface="Courier New" panose="02070309020205020404" pitchFamily="49" charset="0"/>
            </a:endParaRPr>
          </a:p>
          <a:p>
            <a:pPr marL="1703388" indent="-1703388" algn="ctr"/>
            <a:endParaRPr lang="ru-RU" sz="24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37692" y="6151573"/>
            <a:ext cx="10929487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1703388" indent="-1703388"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Москва, 2021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208" t="16965" r="20147" b="57786"/>
          <a:stretch/>
        </p:blipFill>
        <p:spPr>
          <a:xfrm>
            <a:off x="7985221" y="2099144"/>
            <a:ext cx="3776871" cy="73542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3153581"/>
            <a:ext cx="3450867" cy="7381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42339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29FFD5-7448-428C-8932-4E3282BC8394}"/>
              </a:ext>
            </a:extLst>
          </p:cNvPr>
          <p:cNvSpPr txBox="1"/>
          <p:nvPr/>
        </p:nvSpPr>
        <p:spPr>
          <a:xfrm>
            <a:off x="609600" y="226210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а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 банка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03E18329-3375-4E88-B887-5DDC0B54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0198" y="1556460"/>
            <a:ext cx="4333705" cy="325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E65A57A-FFB8-4096-BA0B-11CD35F29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6075" y="1806761"/>
            <a:ext cx="4333705" cy="325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9A1459-BF79-45DE-A447-7558F0607BBA}"/>
              </a:ext>
            </a:extLst>
          </p:cNvPr>
          <p:cNvSpPr txBox="1"/>
          <p:nvPr/>
        </p:nvSpPr>
        <p:spPr>
          <a:xfrm>
            <a:off x="609600" y="363370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в) 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депозитные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3148D6-91A2-4214-965E-6726DD8C6E23}"/>
              </a:ext>
            </a:extLst>
          </p:cNvPr>
          <p:cNvSpPr txBox="1"/>
          <p:nvPr/>
        </p:nvSpPr>
        <p:spPr>
          <a:xfrm>
            <a:off x="609600" y="431950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г) 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личные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95F453-D59C-4F3C-8F3F-815E141DAF4D}"/>
              </a:ext>
            </a:extLst>
          </p:cNvPr>
          <p:cNvSpPr txBox="1"/>
          <p:nvPr/>
        </p:nvSpPr>
        <p:spPr>
          <a:xfrm>
            <a:off x="609600" y="294790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б) 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кредитные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16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17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9D6D2D97-4B64-48BC-A501-93482717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8" y="1864646"/>
            <a:ext cx="4333705" cy="325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51C2252-D14A-4124-A0D7-529158276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9071" y="2006887"/>
            <a:ext cx="4333705" cy="3250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l"/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Вопрос: Какие средства хранятся на дебетовых картах?</a:t>
            </a:r>
            <a:endParaRPr lang="ru-RU" sz="32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440012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"/>
            <a:ext cx="12192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Дебетовые карты</a:t>
            </a:r>
            <a:endParaRPr lang="ru-RU" sz="48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</a:extLst>
          </a:blip>
          <a:srcRect l="5217" t="11089" r="11256" b="7980"/>
          <a:stretch/>
        </p:blipFill>
        <p:spPr>
          <a:xfrm>
            <a:off x="548641" y="1357162"/>
            <a:ext cx="3850107" cy="2011680"/>
          </a:xfrm>
          <a:prstGeom prst="rect">
            <a:avLst/>
          </a:prstGeom>
          <a:effectLst>
            <a:glow rad="381000">
              <a:srgbClr val="FFC000"/>
            </a:glow>
          </a:effectLst>
        </p:spPr>
      </p:pic>
      <p:sp>
        <p:nvSpPr>
          <p:cNvPr id="11" name="Прямоугольник 10"/>
          <p:cNvSpPr/>
          <p:nvPr/>
        </p:nvSpPr>
        <p:spPr>
          <a:xfrm>
            <a:off x="548659" y="830997"/>
            <a:ext cx="4265911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Tinkoff Black Metal</a:t>
            </a:r>
            <a:endParaRPr lang="en-US" sz="28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02569" y="3193399"/>
            <a:ext cx="594787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Доходная карта, персональный менеджер в банке, личный помощник в делах и комфорт бизнес-класса в путешествиях.</a:t>
            </a:r>
            <a:endParaRPr lang="ru-RU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789853" y="4178706"/>
            <a:ext cx="3570208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До 30% кэшбэк</a:t>
            </a:r>
          </a:p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Рублями за покупки</a:t>
            </a:r>
            <a:endParaRPr lang="ru-RU" sz="20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1789855" y="4948544"/>
            <a:ext cx="436850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3,5% годовых</a:t>
            </a:r>
          </a:p>
          <a:p>
            <a:pPr algn="ctr"/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 остаток до 300 000р.</a:t>
            </a:r>
            <a:endParaRPr lang="ru-RU" sz="20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1789855" y="5717511"/>
            <a:ext cx="35702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От 0р. В месяц</a:t>
            </a:r>
          </a:p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Стоимость обслуживания</a:t>
            </a:r>
            <a:endParaRPr lang="ru-RU" sz="20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0471" y="4143802"/>
            <a:ext cx="1396105" cy="804742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7117" y="4975652"/>
            <a:ext cx="682811" cy="701101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1321" y="5785292"/>
            <a:ext cx="634039" cy="64013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5762" y="1612449"/>
            <a:ext cx="3187815" cy="1327277"/>
          </a:xfrm>
          <a:prstGeom prst="rect">
            <a:avLst/>
          </a:prstGeom>
          <a:effectLst>
            <a:glow rad="419100">
              <a:srgbClr val="FFC000"/>
            </a:glow>
          </a:effectLst>
        </p:spPr>
      </p:pic>
      <p:sp>
        <p:nvSpPr>
          <p:cNvPr id="21" name="Прямоугольник 20"/>
          <p:cNvSpPr/>
          <p:nvPr/>
        </p:nvSpPr>
        <p:spPr>
          <a:xfrm>
            <a:off x="7828522" y="830997"/>
            <a:ext cx="2762295" cy="523220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n-US" sz="28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All Airlines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513949" y="3193399"/>
            <a:ext cx="667805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Карта для путешествий с любыми авиакомпаниями. Оплата милями 100% цены авиабилета.</a:t>
            </a:r>
          </a:p>
          <a:p>
            <a:pPr algn="ctr"/>
            <a:endParaRPr lang="ru-RU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8210191" y="3977148"/>
            <a:ext cx="3570208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endParaRPr lang="ru-RU" sz="2000" b="1" cap="none" spc="0" dirty="0">
              <a:ln/>
              <a:solidFill>
                <a:schemeClr val="accent4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003654" y="2967335"/>
            <a:ext cx="18473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endParaRPr lang="ru-RU" sz="5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7390703" y="4948544"/>
            <a:ext cx="47301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>
                  <a:noFill/>
                </a:ln>
                <a:solidFill>
                  <a:srgbClr val="FFC000"/>
                </a:solidFill>
                <a:latin typeface="Courier New" pitchFamily="49" charset="0"/>
                <a:cs typeface="Cordia New" pitchFamily="34" charset="-34"/>
              </a:rPr>
              <a:t>До 1,5% кэшбэк</a:t>
            </a:r>
          </a:p>
          <a:p>
            <a:pPr algn="ctr"/>
            <a:r>
              <a:rPr lang="ru-RU" sz="2000" b="1" dirty="0">
                <a:ln w="11430">
                  <a:noFill/>
                </a:ln>
                <a:solidFill>
                  <a:srgbClr val="FFC000"/>
                </a:solidFill>
                <a:latin typeface="Courier New" pitchFamily="49" charset="0"/>
                <a:cs typeface="Cordia New" pitchFamily="34" charset="-34"/>
              </a:rPr>
              <a:t>Милями за обычные покупки</a:t>
            </a:r>
          </a:p>
        </p:txBody>
      </p:sp>
      <p:sp>
        <p:nvSpPr>
          <p:cNvPr id="23" name="Прямоугольник 22"/>
          <p:cNvSpPr/>
          <p:nvPr/>
        </p:nvSpPr>
        <p:spPr>
          <a:xfrm>
            <a:off x="7390684" y="3977148"/>
            <a:ext cx="4801314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До 10% кэшбэк</a:t>
            </a:r>
          </a:p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Милями за траты на путешествия</a:t>
            </a:r>
          </a:p>
        </p:txBody>
      </p:sp>
      <p:sp>
        <p:nvSpPr>
          <p:cNvPr id="25" name="Прямоугольник 24"/>
          <p:cNvSpPr/>
          <p:nvPr/>
        </p:nvSpPr>
        <p:spPr>
          <a:xfrm>
            <a:off x="7484490" y="5717511"/>
            <a:ext cx="2954655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5 лет</a:t>
            </a:r>
          </a:p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Срок хранения миль</a:t>
            </a:r>
          </a:p>
        </p:txBody>
      </p:sp>
      <p:pic>
        <p:nvPicPr>
          <p:cNvPr id="26" name="Рисунок 25"/>
          <p:cNvPicPr>
            <a:picLocks noChangeAspect="1"/>
          </p:cNvPicPr>
          <p:nvPr/>
        </p:nvPicPr>
        <p:blipFill>
          <a:blip r:embed="rId9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02793" y="4001934"/>
            <a:ext cx="658315" cy="658314"/>
          </a:xfrm>
          <a:prstGeom prst="rect">
            <a:avLst/>
          </a:prstGeom>
        </p:spPr>
      </p:pic>
      <p:pic>
        <p:nvPicPr>
          <p:cNvPr id="27" name="Рисунок 26"/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21084" y="4991646"/>
            <a:ext cx="621741" cy="621741"/>
          </a:xfrm>
          <a:prstGeom prst="rect">
            <a:avLst/>
          </a:prstGeom>
        </p:spPr>
      </p:pic>
      <p:pic>
        <p:nvPicPr>
          <p:cNvPr id="28" name="Рисунок 27"/>
          <p:cNvPicPr>
            <a:picLocks noChangeAspect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3768" y="5816372"/>
            <a:ext cx="597359" cy="597359"/>
          </a:xfrm>
          <a:prstGeom prst="rect">
            <a:avLst/>
          </a:prstGeom>
        </p:spPr>
      </p:pic>
      <p:sp>
        <p:nvSpPr>
          <p:cNvPr id="29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30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10559524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"/>
            <a:ext cx="12192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Дебетовые карты</a:t>
            </a:r>
            <a:endParaRPr lang="ru-RU" sz="48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8611" y="1140934"/>
            <a:ext cx="2956316" cy="2090755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81858" y="1291778"/>
            <a:ext cx="2682473" cy="1684166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03692" y="1198851"/>
            <a:ext cx="1930400" cy="75656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64332" y="1970217"/>
            <a:ext cx="2253841" cy="1005757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0" y="798741"/>
            <a:ext cx="4493538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Детская карта </a:t>
            </a:r>
            <a:r>
              <a:rPr lang="en-US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Tinkoff Junior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825001" y="755566"/>
            <a:ext cx="5109091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Карта Тинькофф со своим дизайном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" y="3100200"/>
            <a:ext cx="5838092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Для детей до 14 лет. Детям – бонусы и приложение с крутым дизайном. Родителям – помощь в воспитании финансово грамотного ребёнка.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6314852" y="3126668"/>
            <a:ext cx="587716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Востребованы у молодых и целеустремленных клиентов Тинькофф-банка, в возрастной категории 21–30 лет.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1021373" y="4103689"/>
            <a:ext cx="4636115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2% кэшбэк</a:t>
            </a:r>
          </a:p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Бонусами за покупки в интернете</a:t>
            </a:r>
          </a:p>
        </p:txBody>
      </p:sp>
      <p:pic>
        <p:nvPicPr>
          <p:cNvPr id="14" name="Рисунок 13"/>
          <p:cNvPicPr>
            <a:picLocks noChangeAspect="1"/>
          </p:cNvPicPr>
          <p:nvPr/>
        </p:nvPicPr>
        <p:blipFill>
          <a:blip r:embed="rId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19597" y="4177414"/>
            <a:ext cx="1395869" cy="804606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29" y="4999161"/>
            <a:ext cx="640027" cy="633932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9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9627" y="5884803"/>
            <a:ext cx="627836" cy="621741"/>
          </a:xfrm>
          <a:prstGeom prst="rect">
            <a:avLst/>
          </a:prstGeom>
        </p:spPr>
      </p:pic>
      <p:sp>
        <p:nvSpPr>
          <p:cNvPr id="17" name="Прямоугольник 16"/>
          <p:cNvSpPr/>
          <p:nvPr/>
        </p:nvSpPr>
        <p:spPr>
          <a:xfrm>
            <a:off x="1015770" y="4999191"/>
            <a:ext cx="3876681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1% кэшбэк</a:t>
            </a:r>
          </a:p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Бонусами за другие покупки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1015751" y="5821215"/>
            <a:ext cx="3570208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0р. в месяц</a:t>
            </a:r>
          </a:p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Стоимость обслуживания</a:t>
            </a:r>
          </a:p>
        </p:txBody>
      </p:sp>
      <p:pic>
        <p:nvPicPr>
          <p:cNvPr id="21" name="Рисунок 20"/>
          <p:cNvPicPr>
            <a:picLocks noChangeAspect="1"/>
          </p:cNvPicPr>
          <p:nvPr/>
        </p:nvPicPr>
        <p:blipFill>
          <a:blip r:embed="rId10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50358" y="4256557"/>
            <a:ext cx="626937" cy="531348"/>
          </a:xfrm>
          <a:prstGeom prst="rect">
            <a:avLst/>
          </a:prstGeom>
        </p:spPr>
      </p:pic>
      <p:sp>
        <p:nvSpPr>
          <p:cNvPr id="22" name="Прямоугольник 21"/>
          <p:cNvSpPr/>
          <p:nvPr/>
        </p:nvSpPr>
        <p:spPr>
          <a:xfrm>
            <a:off x="5838093" y="4106748"/>
            <a:ext cx="618005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16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Универсальны</a:t>
            </a:r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, держатель карты может спокойно использовать ее как на территории России, так и при зарубежных поездках;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625" y="5119352"/>
            <a:ext cx="628651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50337" y="5910075"/>
            <a:ext cx="628651" cy="530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5779009" y="4896167"/>
            <a:ext cx="62991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Отличаются 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повышенным уровнем защиты денежных средств, размещенных на карточном счете; 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5838113" y="5819497"/>
            <a:ext cx="629919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Удобны 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и обеспечивают полный доступ владельца к банковским дистанционным сервисам</a:t>
            </a:r>
          </a:p>
        </p:txBody>
      </p:sp>
      <p:sp>
        <p:nvSpPr>
          <p:cNvPr id="25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6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2908105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29FFD5-7448-428C-8932-4E3282BC8394}"/>
              </a:ext>
            </a:extLst>
          </p:cNvPr>
          <p:cNvSpPr txBox="1"/>
          <p:nvPr/>
        </p:nvSpPr>
        <p:spPr>
          <a:xfrm>
            <a:off x="605477" y="2314010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а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 овердрафт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03E18329-3375-4E88-B887-5DDC0B54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41527" y="2060051"/>
            <a:ext cx="336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E65A57A-FFB8-4096-BA0B-11CD35F29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7404" y="2310352"/>
            <a:ext cx="336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9A1459-BF79-45DE-A447-7558F0607BBA}"/>
              </a:ext>
            </a:extLst>
          </p:cNvPr>
          <p:cNvSpPr txBox="1"/>
          <p:nvPr/>
        </p:nvSpPr>
        <p:spPr>
          <a:xfrm>
            <a:off x="605477" y="419015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г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сокровище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3148D6-91A2-4214-965E-6726DD8C6E23}"/>
              </a:ext>
            </a:extLst>
          </p:cNvPr>
          <p:cNvSpPr txBox="1"/>
          <p:nvPr/>
        </p:nvSpPr>
        <p:spPr>
          <a:xfrm>
            <a:off x="605477" y="3573289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в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депозит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95F453-D59C-4F3C-8F3F-815E141DAF4D}"/>
              </a:ext>
            </a:extLst>
          </p:cNvPr>
          <p:cNvSpPr txBox="1"/>
          <p:nvPr/>
        </p:nvSpPr>
        <p:spPr>
          <a:xfrm>
            <a:off x="609600" y="294790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б) 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акция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9D6D2D97-4B64-48BC-A501-93482717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78657" y="2368237"/>
            <a:ext cx="336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51C2252-D14A-4124-A0D7-529158276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0400" y="2510478"/>
            <a:ext cx="3360000" cy="25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5477" y="274638"/>
            <a:ext cx="11465723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l"/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Вопрос: Синоним к слову «вклад»?</a:t>
            </a:r>
            <a:endParaRPr lang="ru-RU" sz="32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0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1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297935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5"/>
            <a:ext cx="12192000" cy="830997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Мультивалютный</a:t>
            </a:r>
            <a:r>
              <a:rPr lang="ru-RU" sz="48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 вклад в нашем банке!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0" y="1346783"/>
            <a:ext cx="12192000" cy="267765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Мультивалютный вклад в нашем банке – </a:t>
            </a:r>
            <a:r>
              <a:rPr lang="ru-RU" sz="28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это</a:t>
            </a:r>
            <a:endParaRPr lang="ru-RU" sz="2800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endParaRPr lang="ru-RU" sz="20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1.Накопление </a:t>
            </a: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сразу в рублях, долларах, евро и фунтах стерлингов, чтобы скачки валют не отразились на вашем вкладе;</a:t>
            </a:r>
          </a:p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2.Конвертация </a:t>
            </a: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денег внутри вклада, не теряя накопленные проценты. Без комиссии и по курсу, максимально близкому к биржевому;</a:t>
            </a:r>
          </a:p>
          <a:p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3.Выбор</a:t>
            </a: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, куда начислять проценты по каждой валюте — на вклад или валютную карту;</a:t>
            </a: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17" y="3523423"/>
            <a:ext cx="5995283" cy="333460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80605">
            <a:off x="5494071" y="3135997"/>
            <a:ext cx="6616644" cy="3703040"/>
          </a:xfrm>
          <a:prstGeom prst="rect">
            <a:avLst/>
          </a:prstGeom>
        </p:spPr>
      </p:pic>
      <p:sp>
        <p:nvSpPr>
          <p:cNvPr id="7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8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41375123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0" y="1003393"/>
            <a:ext cx="1219200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Почему стоит открывать мультивалютный вклад именно в нашем банке?</a:t>
            </a:r>
            <a:endParaRPr lang="ru-RU" sz="28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6761" y="4478098"/>
            <a:ext cx="11998519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Доходность 3-17 месяцев приводится из расчета капитализации за 1  год, а для вкладов 18-24 месяца указано значение для 24 месяцев. Максимальная ставка 5,24 %  в рублях, 0,70 % в долларах США и 0,01 %  в евро с учетом капитализации.</a:t>
            </a:r>
          </a:p>
          <a:p>
            <a:pPr algn="ctr"/>
            <a:endParaRPr lang="ru-RU" sz="2000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При этом, мультивалютный вклад можно открыть с подпиской PRO, о которой вы можете узнать подробнее на нашем официальном сайте.</a:t>
            </a:r>
          </a:p>
        </p:txBody>
      </p:sp>
      <p:sp>
        <p:nvSpPr>
          <p:cNvPr id="7" name="Прямоугольник 6"/>
          <p:cNvSpPr/>
          <p:nvPr/>
        </p:nvSpPr>
        <p:spPr>
          <a:xfrm>
            <a:off x="364833" y="1893908"/>
            <a:ext cx="2334293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3-5 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месяцев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3378916" y="1955493"/>
            <a:ext cx="2396810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6-11 месяцев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6268463" y="1957500"/>
            <a:ext cx="25811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12-17 месяцев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9345619" y="1924715"/>
            <a:ext cx="25811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18-24 месяцев</a:t>
            </a:r>
          </a:p>
        </p:txBody>
      </p:sp>
      <p:sp>
        <p:nvSpPr>
          <p:cNvPr id="15" name="Стрелка вниз 14"/>
          <p:cNvSpPr/>
          <p:nvPr/>
        </p:nvSpPr>
        <p:spPr>
          <a:xfrm rot="2752764">
            <a:off x="573273" y="2417581"/>
            <a:ext cx="270344" cy="433276"/>
          </a:xfrm>
          <a:prstGeom prst="downArrow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72446">
            <a:off x="1230152" y="2464446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7267">
            <a:off x="1869892" y="2362770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307979" y="2882058"/>
            <a:ext cx="301686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dirty="0"/>
              <a:t>₽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1268201" y="3002068"/>
            <a:ext cx="301686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dirty="0"/>
              <a:t>$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2207533" y="2920308"/>
            <a:ext cx="301686" cy="369332"/>
          </a:xfrm>
          <a:prstGeom prst="rect">
            <a:avLst/>
          </a:prstGeom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none">
            <a:spAutoFit/>
          </a:bodyPr>
          <a:lstStyle/>
          <a:p>
            <a:r>
              <a:rPr lang="ru-RU" dirty="0"/>
              <a:t>€</a:t>
            </a:r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6927">
            <a:off x="2002712" y="3183851"/>
            <a:ext cx="691048" cy="6910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3443">
            <a:off x="1092907" y="3251285"/>
            <a:ext cx="652272" cy="6522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8137">
            <a:off x="98459" y="3129396"/>
            <a:ext cx="697452" cy="6974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9" name="Прямоугольник 18"/>
          <p:cNvSpPr/>
          <p:nvPr/>
        </p:nvSpPr>
        <p:spPr>
          <a:xfrm>
            <a:off x="-18210" y="3790796"/>
            <a:ext cx="9541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3,55%</a:t>
            </a:r>
          </a:p>
        </p:txBody>
      </p:sp>
      <p:sp>
        <p:nvSpPr>
          <p:cNvPr id="20" name="Прямоугольник 19"/>
          <p:cNvSpPr/>
          <p:nvPr/>
        </p:nvSpPr>
        <p:spPr>
          <a:xfrm>
            <a:off x="1018813" y="3790796"/>
            <a:ext cx="80021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0,1%</a:t>
            </a:r>
          </a:p>
        </p:txBody>
      </p:sp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9120" y="3790006"/>
            <a:ext cx="7985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857" y="2313793"/>
            <a:ext cx="744539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0988" y="2471528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1792" y="2464445"/>
            <a:ext cx="377825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6" name="Picture 1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56383" y="2852401"/>
            <a:ext cx="401639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7" name="Picture 1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1649" y="3014453"/>
            <a:ext cx="401639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1145" y="2920338"/>
            <a:ext cx="401639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0484" y="3293216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1772" y="3371400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5724" y="3289645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5669" y="2322217"/>
            <a:ext cx="744539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2744" y="2471527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4" name="Picture 20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319" y="2471499"/>
            <a:ext cx="414844" cy="4148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5" name="Picture 21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1119" y="2939907"/>
            <a:ext cx="401639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6" name="Picture 22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585" y="3057388"/>
            <a:ext cx="3968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7" name="Picture 23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98586" y="2947905"/>
            <a:ext cx="401639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8" name="Picture 24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456" y="3315562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9" name="Picture 25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500" y="3400437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0" name="Picture 26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7923" y="3328599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1" name="Picture 27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63053" y="2362430"/>
            <a:ext cx="744539" cy="744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2" name="Picture 28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3588" y="2514463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3" name="Picture 29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56637" y="2509625"/>
            <a:ext cx="414339" cy="414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4" name="Picture 30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57101" y="2947904"/>
            <a:ext cx="3968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5" name="Picture 31"/>
          <p:cNvPicPr>
            <a:picLocks noChangeAspect="1" noChangeArrowheads="1"/>
          </p:cNvPicPr>
          <p:nvPr/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506613" y="3081765"/>
            <a:ext cx="396875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6" name="Picture 32"/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01657" y="2984434"/>
            <a:ext cx="401639" cy="493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7" name="Picture 33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0996" y="3389682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8" name="Picture 34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3588" y="3479870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59" name="Picture 35"/>
          <p:cNvPicPr>
            <a:picLocks noChangeAspect="1" noChangeArrowheads="1"/>
          </p:cNvPicPr>
          <p:nvPr/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84076" y="3328599"/>
            <a:ext cx="542925" cy="542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1" name="Прямоугольник 20"/>
          <p:cNvSpPr/>
          <p:nvPr/>
        </p:nvSpPr>
        <p:spPr>
          <a:xfrm>
            <a:off x="3380159" y="3853201"/>
            <a:ext cx="9541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4,59%</a:t>
            </a:r>
          </a:p>
        </p:txBody>
      </p:sp>
      <p:sp>
        <p:nvSpPr>
          <p:cNvPr id="22" name="Прямоугольник 21"/>
          <p:cNvSpPr/>
          <p:nvPr/>
        </p:nvSpPr>
        <p:spPr>
          <a:xfrm>
            <a:off x="4393123" y="3914325"/>
            <a:ext cx="80021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0,3%</a:t>
            </a:r>
          </a:p>
        </p:txBody>
      </p:sp>
      <p:pic>
        <p:nvPicPr>
          <p:cNvPr id="1061" name="Picture 37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03201" y="3914327"/>
            <a:ext cx="7985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2" name="Picture 38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00129" y="3871525"/>
            <a:ext cx="7985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63" name="Picture 39"/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2688" y="3751337"/>
            <a:ext cx="798512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6444895" y="3880967"/>
            <a:ext cx="9541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5,11%</a:t>
            </a:r>
          </a:p>
        </p:txBody>
      </p:sp>
      <p:sp>
        <p:nvSpPr>
          <p:cNvPr id="24" name="Прямоугольник 23"/>
          <p:cNvSpPr/>
          <p:nvPr/>
        </p:nvSpPr>
        <p:spPr>
          <a:xfrm>
            <a:off x="7316849" y="3941210"/>
            <a:ext cx="80021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0,7%</a:t>
            </a:r>
          </a:p>
        </p:txBody>
      </p:sp>
      <p:pic>
        <p:nvPicPr>
          <p:cNvPr id="1064" name="Picture 40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302638" y="3941218"/>
            <a:ext cx="8048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5" name="Прямоугольник 24"/>
          <p:cNvSpPr/>
          <p:nvPr/>
        </p:nvSpPr>
        <p:spPr>
          <a:xfrm>
            <a:off x="9378513" y="3908942"/>
            <a:ext cx="954107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5,24%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72442" y="111521"/>
            <a:ext cx="12022843" cy="76944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Мультивалютный вклад в нашем банке!</a:t>
            </a:r>
          </a:p>
        </p:txBody>
      </p:sp>
      <p:sp>
        <p:nvSpPr>
          <p:cNvPr id="57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58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145834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29FFD5-7448-428C-8932-4E3282BC8394}"/>
              </a:ext>
            </a:extLst>
          </p:cNvPr>
          <p:cNvSpPr txBox="1"/>
          <p:nvPr/>
        </p:nvSpPr>
        <p:spPr>
          <a:xfrm>
            <a:off x="605477" y="2314010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а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 Это одно и то же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03E18329-3375-4E88-B887-5DDC0B54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6422" y="1504072"/>
            <a:ext cx="4213055" cy="315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E65A57A-FFB8-4096-BA0B-11CD35F29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2299" y="1754373"/>
            <a:ext cx="4213055" cy="315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9A1459-BF79-45DE-A447-7558F0607BBA}"/>
              </a:ext>
            </a:extLst>
          </p:cNvPr>
          <p:cNvSpPr txBox="1"/>
          <p:nvPr/>
        </p:nvSpPr>
        <p:spPr>
          <a:xfrm>
            <a:off x="605477" y="419015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г</a:t>
            </a:r>
            <a:r>
              <a:rPr lang="ru-RU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ru-RU" sz="24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u-RU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Кредит круче</a:t>
            </a:r>
            <a:endParaRPr lang="ru-RU" sz="24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3148D6-91A2-4214-965E-6726DD8C6E23}"/>
              </a:ext>
            </a:extLst>
          </p:cNvPr>
          <p:cNvSpPr txBox="1"/>
          <p:nvPr/>
        </p:nvSpPr>
        <p:spPr>
          <a:xfrm>
            <a:off x="605477" y="3573289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в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Кредит облагается процентом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95F453-D59C-4F3C-8F3F-815E141DAF4D}"/>
              </a:ext>
            </a:extLst>
          </p:cNvPr>
          <p:cNvSpPr txBox="1"/>
          <p:nvPr/>
        </p:nvSpPr>
        <p:spPr>
          <a:xfrm>
            <a:off x="609600" y="294790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б) </a:t>
            </a:r>
            <a:r>
              <a:rPr lang="ru-RU" sz="2400" b="1" dirty="0" smtClean="0">
                <a:ln w="11430"/>
                <a:solidFill>
                  <a:srgbClr val="FFC0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Заем облагается процентом</a:t>
            </a:r>
            <a:endParaRPr lang="ru-RU" sz="2400" b="1" dirty="0">
              <a:ln w="11430"/>
              <a:solidFill>
                <a:srgbClr val="FFC000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9D6D2D97-4B64-48BC-A501-93482717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3552" y="1812258"/>
            <a:ext cx="4213055" cy="315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51C2252-D14A-4124-A0D7-529158276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5295" y="1954499"/>
            <a:ext cx="4213055" cy="3159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5477" y="274638"/>
            <a:ext cx="11465723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l"/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Вопрос: Отличие кредита от займа?</a:t>
            </a:r>
            <a:endParaRPr lang="ru-RU" sz="32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0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1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3439106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30"/>
            <a:ext cx="1219200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ru-RU" sz="4800" b="1" cap="none" spc="0" dirty="0" smtClean="0">
                <a:ln/>
                <a:solidFill>
                  <a:schemeClr val="accent4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Кредитование в Тинькофф</a:t>
            </a:r>
            <a:endParaRPr lang="ru-RU" sz="4800" b="1" cap="none" spc="0" dirty="0">
              <a:ln/>
              <a:solidFill>
                <a:schemeClr val="accent4"/>
              </a:solidFill>
              <a:effectLst/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5651" y="4549316"/>
            <a:ext cx="7699932" cy="1857421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63629" y="831012"/>
            <a:ext cx="12062129" cy="58477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Онлайн кредиты на открытие и развитие бизнеса</a:t>
            </a:r>
            <a:endParaRPr lang="ru-RU" sz="32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63830" y="1504310"/>
            <a:ext cx="355955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Кредит на пополнение оборотных средств</a:t>
            </a:r>
            <a:endParaRPr lang="ru-RU" sz="2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68888" y="2895462"/>
            <a:ext cx="440502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>
              <a:buFont typeface="Wingdings" pitchFamily="2" charset="2"/>
              <a:buChar char="v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Сумма до 10 000 000 </a:t>
            </a:r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₽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Комиссия </a:t>
            </a: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от 1% в месяц</a:t>
            </a:r>
          </a:p>
          <a:p>
            <a:pPr marL="342900" indent="-342900">
              <a:buFont typeface="Wingdings" pitchFamily="2" charset="2"/>
              <a:buChar char="v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До 6 месяцев пользования деньгами</a:t>
            </a:r>
            <a:endParaRPr lang="ru-RU" sz="2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28476" y="2194622"/>
            <a:ext cx="542925" cy="7008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3490710" y="1511784"/>
            <a:ext cx="4794569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Кредитная линия под госконтракт 44-ФЗ</a:t>
            </a:r>
            <a:endParaRPr lang="ru-RU" sz="2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295968" y="2809564"/>
            <a:ext cx="4201345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Сумма до 10 000 000 ₽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Срок до 3 месяцев после окончания контракта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Ставка от 14% годовых плюс плата за пользование</a:t>
            </a:r>
            <a:endParaRPr lang="ru-RU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6512" y="2129149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7655143" y="1665672"/>
            <a:ext cx="4432183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Оборотная кредитная линия</a:t>
            </a:r>
            <a:endParaRPr lang="ru-RU" sz="2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8393927" y="2809564"/>
            <a:ext cx="3522428" cy="147732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До 15 000 000 </a:t>
            </a:r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₽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От 11% годовых </a:t>
            </a:r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на 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используемую </a:t>
            </a:r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сумму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ru-RU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Срок до 10 лет, транша до 6 месяцев</a:t>
            </a:r>
            <a:endParaRPr lang="ru-RU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83" y="2065812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4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15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1394765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700133" y="152603"/>
            <a:ext cx="8664551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Кредитование </a:t>
            </a:r>
            <a:r>
              <a:rPr lang="ru-RU" sz="48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в </a:t>
            </a:r>
            <a:r>
              <a:rPr lang="ru-RU" sz="48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Тинькофф</a:t>
            </a:r>
            <a:endParaRPr lang="ru-RU" sz="4800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01353" y="2737003"/>
            <a:ext cx="3635763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Инвестиционная 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кредитная 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линия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" y="4303170"/>
            <a:ext cx="4142629" cy="193899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До 15 000 000 ₽ на срок до 5 лет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От 8,9% годовых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Деньги можно брать частями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Под залог недвижимости</a:t>
            </a:r>
            <a:endParaRPr lang="ru-RU" sz="2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421455" y="2737003"/>
            <a:ext cx="3935368" cy="830997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Кредит для ИП на любые цели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54023" y="4303170"/>
            <a:ext cx="3859676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До </a:t>
            </a: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2 </a:t>
            </a:r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млн ₽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Срок кредита до 3 лет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Ставка от 8,9% годовых </a:t>
            </a:r>
            <a:endParaRPr lang="ru-RU" sz="2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008829" y="2737003"/>
            <a:ext cx="2199395" cy="461665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Овердрафт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8356824" y="4303170"/>
            <a:ext cx="3768917" cy="132343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>
              <a:buFont typeface="Wingdings" pitchFamily="2" charset="2"/>
              <a:buChar char="Ø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Лимит до 3 000 000 ₽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Срок до 45 дней</a:t>
            </a:r>
          </a:p>
          <a:p>
            <a:pPr marL="342900" indent="-342900">
              <a:buFont typeface="Wingdings" pitchFamily="2" charset="2"/>
              <a:buChar char="Ø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Подключайте в один клик</a:t>
            </a:r>
            <a:endParaRPr lang="ru-RU" sz="2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444" y="3601485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6216" y="3547693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1740" y="3256436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5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301" y="983566"/>
            <a:ext cx="2857171" cy="1520927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8983" y="983569"/>
            <a:ext cx="2783996" cy="1562079"/>
          </a:xfrm>
          <a:prstGeom prst="rect">
            <a:avLst/>
          </a:prstGeom>
        </p:spPr>
      </p:pic>
      <p:sp>
        <p:nvSpPr>
          <p:cNvPr id="14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15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1961240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79515" y="128750"/>
            <a:ext cx="1203032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Кредитование в Тинькофф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571368" y="977148"/>
            <a:ext cx="11046614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Преимущества кредитов для бизнеса в Тинькофф</a:t>
            </a:r>
            <a:endParaRPr lang="ru-RU" sz="32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123188" y="1679239"/>
            <a:ext cx="9924165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85750" indent="-285750" algn="ctr">
              <a:buFont typeface="Wingdings" pitchFamily="2" charset="2"/>
              <a:buChar char="q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Всё в онлайне</a:t>
            </a:r>
          </a:p>
          <a:p>
            <a:pPr algn="ctr"/>
            <a:endParaRPr lang="ru-RU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285750" indent="-285750" algn="ctr">
              <a:buFont typeface="Wingdings" pitchFamily="2" charset="2"/>
              <a:buChar char="q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Не нужно ездить в банк, чтобы получить кредит. Подайте заявку онлайн</a:t>
            </a:r>
            <a:endParaRPr lang="ru-RU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-63608" y="3070702"/>
            <a:ext cx="8706679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85750" indent="-285750" algn="ctr">
              <a:buFont typeface="Wingdings" pitchFamily="2" charset="2"/>
              <a:buChar char="Ø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Предварительное одобрение без счета</a:t>
            </a:r>
          </a:p>
          <a:p>
            <a:pPr algn="ctr"/>
            <a:endParaRPr lang="ru-RU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285750" indent="-285750" algn="ctr">
              <a:buFont typeface="Wingdings" pitchFamily="2" charset="2"/>
              <a:buChar char="Ø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Чтобы узнать предварительное решение, загрузите выписки из вашего банка, сразу открывать счет не нужно</a:t>
            </a:r>
            <a:endParaRPr lang="ru-RU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4302485" y="4581465"/>
            <a:ext cx="7744887" cy="923330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85750" indent="-285750" algn="ctr">
              <a:buFont typeface="Wingdings" pitchFamily="2" charset="2"/>
              <a:buChar char="ü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Решение от двух минут</a:t>
            </a:r>
          </a:p>
          <a:p>
            <a:pPr algn="ctr"/>
            <a:endParaRPr lang="ru-RU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285750" indent="-285750" algn="ctr">
              <a:buFont typeface="Wingdings" pitchFamily="2" charset="2"/>
              <a:buChar char="ü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Для клиентов с расчетным счетом в Тинькофф</a:t>
            </a:r>
            <a:endParaRPr lang="ru-RU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79513" y="5580995"/>
            <a:ext cx="7426187" cy="1200329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285750" indent="-285750" algn="ctr">
              <a:buFont typeface="Wingdings" pitchFamily="2" charset="2"/>
              <a:buChar char="v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Для малого и среднего бизнеса</a:t>
            </a:r>
          </a:p>
          <a:p>
            <a:pPr algn="ctr"/>
            <a:endParaRPr lang="ru-RU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285750" indent="-285750" algn="ctr">
              <a:buFont typeface="Wingdings" pitchFamily="2" charset="2"/>
              <a:buChar char="v"/>
            </a:pP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Используйте деньги на личные нужды или для открытия и развития бизнеса — ИП или ООО</a:t>
            </a: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515" y="1561923"/>
            <a:ext cx="1929996" cy="127866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92603" y="2602554"/>
            <a:ext cx="3546284" cy="1729410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>
          <a:blip r:embed="rId5" cstate="print">
            <a:clrChange>
              <a:clrFrom>
                <a:srgbClr val="F7F7F7"/>
              </a:clrFrom>
              <a:clrTo>
                <a:srgbClr val="F7F7F7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530" y="4331964"/>
            <a:ext cx="2037705" cy="1074924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" b="4248"/>
          <a:stretch/>
        </p:blipFill>
        <p:spPr>
          <a:xfrm>
            <a:off x="7632723" y="5642379"/>
            <a:ext cx="2605975" cy="1115660"/>
          </a:xfrm>
          <a:prstGeom prst="rect">
            <a:avLst/>
          </a:prstGeom>
        </p:spPr>
      </p:pic>
      <p:sp>
        <p:nvSpPr>
          <p:cNvPr id="12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13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39157857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29FFD5-7448-428C-8932-4E3282BC8394}"/>
              </a:ext>
            </a:extLst>
          </p:cNvPr>
          <p:cNvSpPr txBox="1"/>
          <p:nvPr/>
        </p:nvSpPr>
        <p:spPr>
          <a:xfrm>
            <a:off x="605477" y="2954177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б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 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Изучение конъюнктуры рынка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03E18329-3375-4E88-B887-5DDC0B54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8799" y="1508836"/>
            <a:ext cx="4120354" cy="309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E65A57A-FFB8-4096-BA0B-11CD35F29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4676" y="1759137"/>
            <a:ext cx="4120354" cy="309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9A1459-BF79-45DE-A447-7558F0607BBA}"/>
              </a:ext>
            </a:extLst>
          </p:cNvPr>
          <p:cNvSpPr txBox="1"/>
          <p:nvPr/>
        </p:nvSpPr>
        <p:spPr>
          <a:xfrm>
            <a:off x="605477" y="419015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г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 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Инвестиция – это круто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3148D6-91A2-4214-965E-6726DD8C6E23}"/>
              </a:ext>
            </a:extLst>
          </p:cNvPr>
          <p:cNvSpPr txBox="1"/>
          <p:nvPr/>
        </p:nvSpPr>
        <p:spPr>
          <a:xfrm>
            <a:off x="605477" y="2301288"/>
            <a:ext cx="10570523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а)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Получение 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прибыли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95F453-D59C-4F3C-8F3F-815E141DAF4D}"/>
              </a:ext>
            </a:extLst>
          </p:cNvPr>
          <p:cNvSpPr txBox="1"/>
          <p:nvPr/>
        </p:nvSpPr>
        <p:spPr>
          <a:xfrm>
            <a:off x="605477" y="3557838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в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 Благотворительность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9D6D2D97-4B64-48BC-A501-93482717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5929" y="1817022"/>
            <a:ext cx="4120354" cy="309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51C2252-D14A-4124-A0D7-529158276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7672" y="1959263"/>
            <a:ext cx="4120354" cy="3090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605477" y="274638"/>
            <a:ext cx="11465723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l"/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Вопрос</a:t>
            </a:r>
            <a:r>
              <a:rPr lang="ru-RU" sz="32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: Основная </a:t>
            </a:r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цель инвестиций?</a:t>
            </a:r>
            <a:endParaRPr lang="ru-RU" sz="32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0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1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351823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7468" y="81010"/>
            <a:ext cx="8436333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Миллион клиентов уже инвестируют с нами: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261" y="10019"/>
            <a:ext cx="2852739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710845"/>
            <a:ext cx="4706939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31381"/>
            <a:ext cx="4706939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153760"/>
            <a:ext cx="4706939" cy="10239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2800" y="1394861"/>
            <a:ext cx="7224712" cy="4902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723" y="5863704"/>
            <a:ext cx="407988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6" name="Picture 8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07149" y="1399231"/>
            <a:ext cx="360363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7" name="Picture 9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76988" y="5936728"/>
            <a:ext cx="390525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8" name="Picture 10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4452" y="1391281"/>
            <a:ext cx="390525" cy="360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9" name="Picture 11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8942" y="1638386"/>
            <a:ext cx="6889751" cy="1457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0" name="Picture 12"/>
          <p:cNvPicPr>
            <a:picLocks noChangeAspect="1" noChangeArrowheads="1"/>
          </p:cNvPicPr>
          <p:nvPr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66017" y="3557521"/>
            <a:ext cx="2620963" cy="11033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1" name="Picture 13"/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1469" y="3508308"/>
            <a:ext cx="2786063" cy="1201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62" name="Picture 14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3727" y="4621796"/>
            <a:ext cx="6469063" cy="15732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1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5200" y="3095681"/>
            <a:ext cx="1319917" cy="1459609"/>
          </a:xfrm>
          <a:prstGeom prst="rect">
            <a:avLst/>
          </a:prstGeom>
        </p:spPr>
      </p:pic>
      <p:sp>
        <p:nvSpPr>
          <p:cNvPr id="19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0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3105455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0348" y="191033"/>
            <a:ext cx="8504251" cy="646331"/>
          </a:xfrm>
          <a:prstGeom prst="rect">
            <a:avLst/>
          </a:prstGeom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3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Брокерский счет открыть легко!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39261" y="11527"/>
            <a:ext cx="2852739" cy="1219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Блок-схема: альтернативный процесс 5"/>
          <p:cNvSpPr/>
          <p:nvPr/>
        </p:nvSpPr>
        <p:spPr>
          <a:xfrm>
            <a:off x="1368952" y="1377074"/>
            <a:ext cx="1311965" cy="1015663"/>
          </a:xfrm>
          <a:prstGeom prst="flowChartAlternateProcess">
            <a:avLst/>
          </a:prstGeom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1701766" y="1377074"/>
            <a:ext cx="6463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1</a:t>
            </a:r>
            <a:endParaRPr lang="ru-RU" sz="6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04575" y="1377076"/>
            <a:ext cx="1322388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3631" y="1375153"/>
            <a:ext cx="1322388" cy="10175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8942601" y="1378998"/>
            <a:ext cx="6463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3</a:t>
            </a:r>
            <a:endParaRPr lang="ru-RU" sz="6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5261659" y="1377074"/>
            <a:ext cx="646331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6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2</a:t>
            </a:r>
            <a:endParaRPr lang="ru-RU" sz="6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22641" y="2670469"/>
            <a:ext cx="3776867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Заполните заявку онлайн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628591" y="2670468"/>
            <a:ext cx="4558804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Мы сами привезем документы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551560" y="2671054"/>
            <a:ext cx="3946029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Откроем счет за 5 минут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" y="4279314"/>
            <a:ext cx="4158531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Это займет несколько минут. Понадобиться</a:t>
            </a:r>
          </a:p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т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олько паспорт.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3096" y="3513944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53108" y="3513944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7804" y="3513944"/>
            <a:ext cx="542925" cy="701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Прямоугольник 12"/>
          <p:cNvSpPr/>
          <p:nvPr/>
        </p:nvSpPr>
        <p:spPr>
          <a:xfrm>
            <a:off x="3976364" y="4279299"/>
            <a:ext cx="399642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Если ужи есть дебетовая карта Тинькофф,</a:t>
            </a:r>
          </a:p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Подписать документы можно онлайн.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620446" y="4279299"/>
            <a:ext cx="3808289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Если биржа закрыта на ночь или выходной,</a:t>
            </a:r>
          </a:p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Откроем счет на следующий торговый день.</a:t>
            </a:r>
            <a:endParaRPr lang="ru-RU" sz="24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19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0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39980892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5029FFD5-7448-428C-8932-4E3282BC8394}"/>
              </a:ext>
            </a:extLst>
          </p:cNvPr>
          <p:cNvSpPr txBox="1"/>
          <p:nvPr/>
        </p:nvSpPr>
        <p:spPr>
          <a:xfrm>
            <a:off x="605477" y="2293942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а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 модели смартфонов</a:t>
            </a:r>
            <a:r>
              <a:rPr lang="ru-RU" sz="2400" b="1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sz="2400" b="1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030" name="Picture 6">
            <a:extLst>
              <a:ext uri="{FF2B5EF4-FFF2-40B4-BE49-F238E27FC236}">
                <a16:creationId xmlns:a16="http://schemas.microsoft.com/office/drawing/2014/main" id="{03E18329-3375-4E88-B887-5DDC0B5444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8323" y="1599323"/>
            <a:ext cx="4063204" cy="304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6E65A57A-FFB8-4096-BA0B-11CD35F298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34200" y="1849624"/>
            <a:ext cx="4063204" cy="304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19A1459-BF79-45DE-A447-7558F0607BBA}"/>
              </a:ext>
            </a:extLst>
          </p:cNvPr>
          <p:cNvSpPr txBox="1"/>
          <p:nvPr/>
        </p:nvSpPr>
        <p:spPr>
          <a:xfrm>
            <a:off x="605477" y="4190156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г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) Названия банковских систем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73148D6-91A2-4214-965E-6726DD8C6E23}"/>
              </a:ext>
            </a:extLst>
          </p:cNvPr>
          <p:cNvSpPr txBox="1"/>
          <p:nvPr/>
        </p:nvSpPr>
        <p:spPr>
          <a:xfrm>
            <a:off x="605477" y="2925520"/>
            <a:ext cx="10570523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б) системы бесконтактного платежа </a:t>
            </a:r>
            <a:r>
              <a:rPr lang="ru-RU" sz="2400" b="1" dirty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 </a:t>
            </a:r>
            <a:endParaRPr lang="ru-RU" sz="2400" b="1" dirty="0" smtClean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Courier New" panose="02070309020205020404" pitchFamily="49" charset="0"/>
              <a:ea typeface="Times New Roman" panose="02020603050405020304" pitchFamily="18" charset="0"/>
              <a:cs typeface="Courier New" panose="02070309020205020404" pitchFamily="49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1995F453-D59C-4F3C-8F3F-815E141DAF4D}"/>
              </a:ext>
            </a:extLst>
          </p:cNvPr>
          <p:cNvSpPr txBox="1"/>
          <p:nvPr/>
        </p:nvSpPr>
        <p:spPr>
          <a:xfrm>
            <a:off x="605477" y="3557838"/>
            <a:ext cx="9347200" cy="487506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ru-RU" sz="24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ea typeface="Times New Roman" panose="02020603050405020304" pitchFamily="18" charset="0"/>
                <a:cs typeface="Courier New" panose="02070309020205020404" pitchFamily="49" charset="0"/>
              </a:rPr>
              <a:t>в) Аберрация</a:t>
            </a:r>
            <a:endParaRPr lang="ru-RU" sz="2400" b="1" dirty="0">
              <a:ln w="11430"/>
              <a:solidFill>
                <a:srgbClr val="FFC000"/>
              </a:solidFill>
              <a:latin typeface="Courier New" panose="02070309020205020404" pitchFamily="49" charset="0"/>
              <a:ea typeface="Calibri" panose="020F0502020204030204" pitchFamily="34" charset="0"/>
              <a:cs typeface="Courier New" panose="02070309020205020404" pitchFamily="49" charset="0"/>
            </a:endParaRPr>
          </a:p>
        </p:txBody>
      </p:sp>
      <p:pic>
        <p:nvPicPr>
          <p:cNvPr id="18" name="Picture 8">
            <a:extLst>
              <a:ext uri="{FF2B5EF4-FFF2-40B4-BE49-F238E27FC236}">
                <a16:creationId xmlns:a16="http://schemas.microsoft.com/office/drawing/2014/main" id="{9D6D2D97-4B64-48BC-A501-9348271716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5453" y="1907509"/>
            <a:ext cx="4063204" cy="304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8">
            <a:extLst>
              <a:ext uri="{FF2B5EF4-FFF2-40B4-BE49-F238E27FC236}">
                <a16:creationId xmlns:a16="http://schemas.microsoft.com/office/drawing/2014/main" id="{751C2252-D14A-4124-A0D7-52915827647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7196" y="2049750"/>
            <a:ext cx="4063204" cy="3047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03200" y="253545"/>
            <a:ext cx="12293600" cy="1143000"/>
          </a:xfrm>
        </p:spPr>
        <p:txBody>
          <a:bodyPr>
            <a:no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l"/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Вопрос: 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ApplePay</a:t>
            </a:r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, 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SamsungPay</a:t>
            </a:r>
            <a:r>
              <a:rPr lang="ru-RU" sz="3200" b="1" dirty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 </a:t>
            </a:r>
            <a:r>
              <a:rPr lang="ru-RU" sz="3200" b="1" dirty="0" smtClean="0">
                <a:ln w="11430"/>
                <a:solidFill>
                  <a:srgbClr val="FFC000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– это…?</a:t>
            </a:r>
            <a:endParaRPr lang="ru-RU" sz="3200" b="1" dirty="0">
              <a:ln w="11430"/>
              <a:solidFill>
                <a:srgbClr val="FFC000"/>
              </a:solidFill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  <p:sp>
        <p:nvSpPr>
          <p:cNvPr id="20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1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337805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4" dur="200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6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" fill="hold">
                      <p:stCondLst>
                        <p:cond delay="0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8" dur="2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000"/>
                            </p:stCondLst>
                            <p:childTnLst>
                              <p:par>
                                <p:cTn id="39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0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2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42" dur="2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44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5" fill="hold">
                      <p:stCondLst>
                        <p:cond delay="0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>
                            <p:stCondLst>
                              <p:cond delay="2000"/>
                            </p:stCondLst>
                            <p:childTnLst>
                              <p:par>
                                <p:cTn id="53" presetID="53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6" dur="200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1498"/>
            <a:ext cx="5378195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4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Попробуйте бесплатно связь от Тинькофф</a:t>
            </a:r>
            <a:endParaRPr lang="ru-RU" sz="40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0" y="1946454"/>
            <a:ext cx="7728668" cy="43731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4713" y="119266"/>
            <a:ext cx="4713838" cy="62099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Прямоугольник 8"/>
          <p:cNvSpPr/>
          <p:nvPr/>
        </p:nvSpPr>
        <p:spPr>
          <a:xfrm>
            <a:off x="0" y="2200405"/>
            <a:ext cx="7553739" cy="138499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8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Голосовой помощник, 600 минут, 20 ГБ, безлимитные приложения и СМС</a:t>
            </a:r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351" y="3585400"/>
            <a:ext cx="701802" cy="8626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302" y="3606586"/>
            <a:ext cx="684567" cy="8415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49507" y="3589570"/>
            <a:ext cx="674977" cy="8297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1" name="Прямая соединительная линия 10"/>
          <p:cNvCxnSpPr/>
          <p:nvPr/>
        </p:nvCxnSpPr>
        <p:spPr>
          <a:xfrm>
            <a:off x="1248355" y="3935896"/>
            <a:ext cx="1661822" cy="7951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58741" y="3939472"/>
            <a:ext cx="1670050" cy="19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32695" y="4400073"/>
            <a:ext cx="2464015" cy="203132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Оформите eSIM онлайн или закажите бесплатную доставку сим-карты, привезем сегодня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2621059" y="4448089"/>
            <a:ext cx="2311620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Установите приложение, чтобы </a:t>
            </a:r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управлятьсим-картой</a:t>
            </a:r>
            <a:endParaRPr lang="ru-RU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936054" y="4448088"/>
            <a:ext cx="2617685" cy="120032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Настройте тариф, который будет у вас со второй недели</a:t>
            </a:r>
          </a:p>
        </p:txBody>
      </p:sp>
      <p:sp>
        <p:nvSpPr>
          <p:cNvPr id="15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16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1281834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6003" y="279794"/>
            <a:ext cx="3328961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Безлимитный интернет на все, что нужно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06004" y="1066973"/>
            <a:ext cx="4243360" cy="101566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Любое сочетание: пакет гигабайтов, безлимитные приложения или всё вместе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78551" y="-230183"/>
            <a:ext cx="3035300" cy="1804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095996" y="120768"/>
            <a:ext cx="5346335" cy="1292662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Без </a:t>
            </a:r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скрытых услуг и подписок</a:t>
            </a:r>
          </a:p>
          <a:p>
            <a:pPr algn="ctr"/>
            <a:r>
              <a:rPr lang="ru-RU" sz="5400" b="1" cap="none" spc="0" dirty="0" smtClean="0">
                <a:ln w="11430"/>
                <a:solidFill>
                  <a:srgbClr val="FFC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endParaRPr lang="ru-RU" sz="5400" b="1" cap="none" spc="0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158833" y="651474"/>
            <a:ext cx="3684882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Не подключаем ничего без вашего ведома, номером управляете только вы</a:t>
            </a:r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81413" y="497782"/>
            <a:ext cx="3698449" cy="1230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6003" y="2649281"/>
            <a:ext cx="3871573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Не платите за звонки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4832519" y="2649281"/>
            <a:ext cx="27655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 всей России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906886" y="2649280"/>
            <a:ext cx="258115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Хорошая связь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779228" y="4462021"/>
            <a:ext cx="3747034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Просто пользуйтесь картой Тинькофф Банка и звоните по всей России бесплатно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4591555" y="4451588"/>
            <a:ext cx="3453123" cy="193899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Пользуйтесь интернетом и звоните дома и в поездках по стране без доплат, кроме Крыма и Севастополя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9065332" y="4363665"/>
            <a:ext cx="2661431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Более 155 000 вышек связи по всей стране, есть покрытие в метро и за пределами городов</a:t>
            </a:r>
          </a:p>
        </p:txBody>
      </p:sp>
      <p:cxnSp>
        <p:nvCxnSpPr>
          <p:cNvPr id="14" name="Прямая соединительная линия 13"/>
          <p:cNvCxnSpPr/>
          <p:nvPr/>
        </p:nvCxnSpPr>
        <p:spPr>
          <a:xfrm>
            <a:off x="106003" y="5277629"/>
            <a:ext cx="604299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3509" y="5414734"/>
            <a:ext cx="609600" cy="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4296" y="5487049"/>
            <a:ext cx="609600" cy="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16" name="Прямая соединительная линия 15"/>
          <p:cNvCxnSpPr/>
          <p:nvPr/>
        </p:nvCxnSpPr>
        <p:spPr>
          <a:xfrm flipV="1">
            <a:off x="174929" y="3172570"/>
            <a:ext cx="3721210" cy="7952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единительная линия 17"/>
          <p:cNvCxnSpPr/>
          <p:nvPr/>
        </p:nvCxnSpPr>
        <p:spPr>
          <a:xfrm>
            <a:off x="4991163" y="3236181"/>
            <a:ext cx="2459209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/>
          <p:nvPr/>
        </p:nvCxnSpPr>
        <p:spPr>
          <a:xfrm>
            <a:off x="8983566" y="3236181"/>
            <a:ext cx="2433099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21" name="Рисунок 20"/>
          <p:cNvPicPr>
            <a:picLocks noChangeAspect="1"/>
          </p:cNvPicPr>
          <p:nvPr/>
        </p:nvPicPr>
        <p:blipFill>
          <a:blip r:embed="rId6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50482" y="3370990"/>
            <a:ext cx="992675" cy="992675"/>
          </a:xfrm>
          <a:prstGeom prst="rect">
            <a:avLst/>
          </a:prstGeom>
        </p:spPr>
      </p:pic>
      <p:pic>
        <p:nvPicPr>
          <p:cNvPr id="22" name="Рисунок 21"/>
          <p:cNvPicPr>
            <a:picLocks noChangeAspect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8466" y="3310365"/>
            <a:ext cx="1151656" cy="1151656"/>
          </a:xfrm>
          <a:prstGeom prst="rect">
            <a:avLst/>
          </a:prstGeom>
        </p:spPr>
      </p:pic>
      <p:pic>
        <p:nvPicPr>
          <p:cNvPr id="23" name="Рисунок 22"/>
          <p:cNvPicPr>
            <a:picLocks noChangeAspect="1"/>
          </p:cNvPicPr>
          <p:nvPr/>
        </p:nvPicPr>
        <p:blipFill>
          <a:blip r:embed="rId8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3939" y="3110946"/>
            <a:ext cx="2498049" cy="1405153"/>
          </a:xfrm>
          <a:prstGeom prst="rect">
            <a:avLst/>
          </a:prstGeom>
        </p:spPr>
      </p:pic>
      <p:sp>
        <p:nvSpPr>
          <p:cNvPr id="24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5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2026018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565" y="0"/>
            <a:ext cx="4730750" cy="2298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730846" y="67972"/>
            <a:ext cx="7672292" cy="64633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Мы продумали все и даже это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4080485" y="852288"/>
            <a:ext cx="8111515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Дарим 1000 ₽ на связь при сохранении номера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4206240" y="1448636"/>
            <a:ext cx="7958481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Привычный номер со всеми вашими контактами и новыми возможностями. Перенесем за 8 дней</a:t>
            </a:r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59" y="2429130"/>
            <a:ext cx="2458325" cy="14305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36086" y="2522613"/>
            <a:ext cx="2143584" cy="12436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78032" y="2594175"/>
            <a:ext cx="2014065" cy="11720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88193" y="2576947"/>
            <a:ext cx="2079625" cy="1206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92732" y="2480048"/>
            <a:ext cx="2292350" cy="1328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51429" y="3834136"/>
            <a:ext cx="2545855" cy="209288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Отвечает Олег</a:t>
            </a:r>
          </a:p>
          <a:p>
            <a:pPr algn="ctr"/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Когда вы заняты, вне сети, не слышите или не хотите отвечать на звонок, за вас ответит голосовой </a:t>
            </a:r>
            <a:r>
              <a:rPr lang="ru-RU" sz="16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помощник</a:t>
            </a:r>
            <a:endParaRPr lang="ru-RU" sz="1600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736086" y="3859702"/>
            <a:ext cx="2541946" cy="246221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Виртуальный номер</a:t>
            </a:r>
          </a:p>
          <a:p>
            <a:pPr algn="ctr"/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Полноценный второй номер, который работает в паре с основным на любом смартфоне</a:t>
            </a:r>
          </a:p>
          <a:p>
            <a:pPr algn="ctr"/>
            <a:endParaRPr lang="ru-RU" sz="54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166714" y="3865287"/>
            <a:ext cx="2621479" cy="163121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Имя сети</a:t>
            </a:r>
          </a:p>
          <a:p>
            <a:pPr algn="ctr"/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Замените название оператора Tinkoff вашим: Mashune4ka, Boss, CyberLexa или любым другим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7614106" y="3865287"/>
            <a:ext cx="2427798" cy="184665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Музыка</a:t>
            </a:r>
          </a:p>
          <a:p>
            <a:pPr algn="ctr"/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Ваши любимые музыкальные сервисы с </a:t>
            </a:r>
            <a:r>
              <a:rPr lang="ru-RU" sz="16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безлимитным </a:t>
            </a:r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трафиком в нашем приложении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9939130" y="3911453"/>
            <a:ext cx="2225591" cy="236988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Фильмы, сериалы, ТВ</a:t>
            </a:r>
          </a:p>
          <a:p>
            <a:pPr algn="ctr"/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Коллекции онлайн-кинотеатров в высоком </a:t>
            </a:r>
            <a:r>
              <a:rPr lang="ru-RU" sz="16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качестве</a:t>
            </a:r>
          </a:p>
          <a:p>
            <a:pPr algn="ctr"/>
            <a:r>
              <a:rPr lang="ru-RU" sz="16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без привязки </a:t>
            </a:r>
            <a:r>
              <a:rPr lang="ru-RU" sz="16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банковской </a:t>
            </a:r>
            <a:r>
              <a:rPr lang="ru-RU" sz="16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карты</a:t>
            </a:r>
            <a:endParaRPr lang="ru-RU" sz="1600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16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17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26742080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0" y="0"/>
            <a:ext cx="4498379" cy="1077218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Юрий рекомендует связь от Тинькофф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0" y="1077218"/>
            <a:ext cx="5383033" cy="70788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342900" indent="-342900">
              <a:buFont typeface="Wingdings" pitchFamily="2" charset="2"/>
              <a:buChar char="ü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Неделя связи бесплатно</a:t>
            </a:r>
          </a:p>
          <a:p>
            <a:pPr marL="342900" indent="-342900">
              <a:buFont typeface="Wingdings" pitchFamily="2" charset="2"/>
              <a:buChar char="ü"/>
            </a:pPr>
            <a:r>
              <a:rPr lang="ru-RU" sz="20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Дарим 500 ₽ на первую оплату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0038" y="121179"/>
            <a:ext cx="2663397" cy="16639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8687" y="332478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6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85213" y="328598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8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682316" y="319350"/>
            <a:ext cx="60960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5" name="Прямая соединительная линия 4"/>
          <p:cNvCxnSpPr/>
          <p:nvPr/>
        </p:nvCxnSpPr>
        <p:spPr>
          <a:xfrm>
            <a:off x="127221" y="1077218"/>
            <a:ext cx="4371158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6"/>
          <p:cNvCxnSpPr/>
          <p:nvPr/>
        </p:nvCxnSpPr>
        <p:spPr>
          <a:xfrm>
            <a:off x="7499143" y="637278"/>
            <a:ext cx="1049572" cy="0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79405" y="624150"/>
            <a:ext cx="1054100" cy="6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Прямоугольник 7"/>
          <p:cNvSpPr/>
          <p:nvPr/>
        </p:nvSpPr>
        <p:spPr>
          <a:xfrm>
            <a:off x="5999234" y="942077"/>
            <a:ext cx="2148505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Бесплатно подставим сим-карту</a:t>
            </a:r>
          </a:p>
          <a:p>
            <a:pPr algn="ctr"/>
            <a:r>
              <a:rPr lang="ru-RU" sz="1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 порогу дома или куда вам удобно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8023929" y="942078"/>
            <a:ext cx="1868557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Доставка безопасна</a:t>
            </a:r>
          </a:p>
          <a:p>
            <a:pPr algn="ctr"/>
            <a:r>
              <a:rPr lang="ru-RU" sz="1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Представитель приедет в защитной маске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9967289" y="979062"/>
            <a:ext cx="2039654" cy="116955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1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Настройте тариф в приложении </a:t>
            </a:r>
          </a:p>
          <a:p>
            <a:pPr algn="ctr"/>
            <a:r>
              <a:rPr lang="ru-RU" sz="1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Который будет у вас со второй недели </a:t>
            </a:r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96741" y="2148612"/>
            <a:ext cx="11998518" cy="34072"/>
          </a:xfrm>
          <a:prstGeom prst="line">
            <a:avLst/>
          </a:prstGeom>
        </p:spPr>
        <p:style>
          <a:lnRef idx="1">
            <a:schemeClr val="accent4"/>
          </a:lnRef>
          <a:fillRef idx="0">
            <a:schemeClr val="accent4"/>
          </a:fillRef>
          <a:effectRef idx="0">
            <a:schemeClr val="accent4"/>
          </a:effectRef>
          <a:fontRef idx="minor">
            <a:schemeClr val="tx1"/>
          </a:fontRef>
        </p:style>
      </p:cxn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11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152" y="2111628"/>
            <a:ext cx="811033" cy="8195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13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44316" y="2148613"/>
            <a:ext cx="1034583" cy="10345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15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9826" y="2251743"/>
            <a:ext cx="896692" cy="905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4" name="Picture 10"/>
          <p:cNvPicPr>
            <a:picLocks noChangeAspect="1" noChangeArrowheads="1"/>
          </p:cNvPicPr>
          <p:nvPr/>
        </p:nvPicPr>
        <p:blipFill>
          <a:blip r:embed="rId17">
            <a:duotone>
              <a:schemeClr val="accent4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8">
                    <a14:imgEffect>
                      <a14:brightnessContrast bright="-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10760" y="2119553"/>
            <a:ext cx="839124" cy="839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0" y="2736624"/>
            <a:ext cx="2428780" cy="415498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Неделя </a:t>
            </a:r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бесплатно</a:t>
            </a:r>
            <a:endParaRPr lang="ru-RU" sz="2400" b="1" dirty="0">
              <a:ln w="11430"/>
              <a:solidFill>
                <a:srgbClr val="FFC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urier New" pitchFamily="49" charset="0"/>
            </a:endParaRPr>
          </a:p>
          <a:p>
            <a:pPr algn="ctr"/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Попробуйте: 600 минут, 20 ГБ, безлимитные СМС + бесплатные популярные сервисы и </a:t>
            </a:r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приложения.</a:t>
            </a:r>
          </a:p>
          <a:p>
            <a:pPr algn="ctr"/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А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 затем тариф </a:t>
            </a:r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изменится</a:t>
            </a:r>
          </a:p>
          <a:p>
            <a:pPr algn="ctr"/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На тот, 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который выберете вы</a:t>
            </a:r>
          </a:p>
        </p:txBody>
      </p:sp>
      <p:sp>
        <p:nvSpPr>
          <p:cNvPr id="17" name="Прямоугольник 16"/>
          <p:cNvSpPr/>
          <p:nvPr/>
        </p:nvSpPr>
        <p:spPr>
          <a:xfrm>
            <a:off x="2889305" y="2931198"/>
            <a:ext cx="2744603" cy="387798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Подарки нашим абонентам</a:t>
            </a:r>
          </a:p>
          <a:p>
            <a:pPr algn="ctr"/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Бесплатно 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смотрите кино и слушайте любимую музыку! Подключайте Яндекс</a:t>
            </a:r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. Музыку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, Okko, Boom и другие сервисы в мобильном приложении или личном кабинете</a:t>
            </a:r>
          </a:p>
        </p:txBody>
      </p:sp>
      <p:sp>
        <p:nvSpPr>
          <p:cNvPr id="18" name="Прямоугольник 17"/>
          <p:cNvSpPr/>
          <p:nvPr/>
        </p:nvSpPr>
        <p:spPr>
          <a:xfrm>
            <a:off x="5777737" y="3088606"/>
            <a:ext cx="2626383" cy="249299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Полезные сервисы</a:t>
            </a:r>
          </a:p>
          <a:p>
            <a:pPr algn="ctr"/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Виртуальный 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номер, голосовой помощник Олег, запись звонков - подключайте в приложении</a:t>
            </a:r>
          </a:p>
        </p:txBody>
      </p:sp>
      <p:sp>
        <p:nvSpPr>
          <p:cNvPr id="19" name="Прямоугольник 18"/>
          <p:cNvSpPr/>
          <p:nvPr/>
        </p:nvSpPr>
        <p:spPr>
          <a:xfrm>
            <a:off x="8674501" y="2759344"/>
            <a:ext cx="3472479" cy="369331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24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1000 ₽ за сохранение номера</a:t>
            </a:r>
          </a:p>
          <a:p>
            <a:pPr algn="ctr"/>
            <a:r>
              <a:rPr lang="ru-RU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Переходите </a:t>
            </a: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к нам со своим привычным номером, чтобы сохранить контакты с друзьями и близкими. </a:t>
            </a:r>
            <a:b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</a:b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А мы подарим вам 1000 ₽ на связь. </a:t>
            </a:r>
            <a:b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</a:br>
            <a:r>
              <a:rPr lang="ru-RU" b="1" dirty="0">
                <a:ln w="11430"/>
                <a:solidFill>
                  <a:srgbClr val="FFC000"/>
                </a:solidFill>
                <a:latin typeface="Courier New" pitchFamily="49" charset="0"/>
              </a:rPr>
              <a:t>Номер перенесем за 8 дней</a:t>
            </a:r>
          </a:p>
        </p:txBody>
      </p:sp>
      <p:sp>
        <p:nvSpPr>
          <p:cNvPr id="23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  <p:sp>
        <p:nvSpPr>
          <p:cNvPr id="24" name="Прямоугольник: скругленные углы 16">
            <a:hlinkClick r:id="" action="ppaction://hlinkshowjump?jump=nextslide"/>
            <a:extLst>
              <a:ext uri="{FF2B5EF4-FFF2-40B4-BE49-F238E27FC236}">
                <a16:creationId xmlns:a16="http://schemas.microsoft.com/office/drawing/2014/main" id="{67032A2D-C8F7-4986-A1B5-696572311C0B}"/>
              </a:ext>
            </a:extLst>
          </p:cNvPr>
          <p:cNvSpPr/>
          <p:nvPr/>
        </p:nvSpPr>
        <p:spPr>
          <a:xfrm>
            <a:off x="10322098" y="645266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вперед</a:t>
            </a:r>
          </a:p>
        </p:txBody>
      </p:sp>
    </p:spTree>
    <p:extLst>
      <p:ext uri="{BB962C8B-B14F-4D97-AF65-F5344CB8AC3E}">
        <p14:creationId xmlns:p14="http://schemas.microsoft.com/office/powerpoint/2010/main" val="2728267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04624" y="0"/>
            <a:ext cx="1198276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4800" b="1" cap="none" spc="0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Список использованных источников</a:t>
            </a:r>
            <a:endParaRPr lang="ru-RU" sz="4800" b="1" cap="none" spc="0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371069" y="1232654"/>
            <a:ext cx="11449877" cy="5016758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en-US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https://www.tinkoff.ru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/</a:t>
            </a:r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https</a:t>
            </a:r>
            <a:r>
              <a:rPr lang="en-US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://www.tinkoff.ru/cards/debit-cards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/</a:t>
            </a:r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https://www.tinkoff.ru/deposit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/</a:t>
            </a:r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https://www.tinkoff.ru/business/credit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/</a:t>
            </a:r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https://www.tinkoff.ru/invest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/</a:t>
            </a:r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en-US" sz="3200" b="1" dirty="0">
                <a:ln w="11430"/>
                <a:solidFill>
                  <a:srgbClr val="FFC000"/>
                </a:solidFill>
                <a:latin typeface="Courier New" pitchFamily="49" charset="0"/>
              </a:rPr>
              <a:t>https://www.tinkoff.ru/mobile-operator/?</a:t>
            </a:r>
            <a:r>
              <a:rPr lang="en-US" sz="3200" b="1" dirty="0" smtClean="0">
                <a:ln w="11430"/>
                <a:solidFill>
                  <a:srgbClr val="FFC000"/>
                </a:solidFill>
                <a:latin typeface="Courier New" pitchFamily="49" charset="0"/>
              </a:rPr>
              <a:t>from=mobile_new_menu_item_control2</a:t>
            </a:r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endParaRPr lang="ru-RU" sz="3200" b="1" dirty="0" smtClean="0">
              <a:ln w="11430"/>
              <a:solidFill>
                <a:srgbClr val="FFC000"/>
              </a:solidFill>
              <a:latin typeface="Courier New" pitchFamily="49" charset="0"/>
            </a:endParaRPr>
          </a:p>
          <a:p>
            <a:endParaRPr lang="ru-RU" sz="3200" b="1" dirty="0">
              <a:ln w="11430"/>
              <a:solidFill>
                <a:srgbClr val="FFC000"/>
              </a:solidFill>
              <a:latin typeface="Courier New" pitchFamily="49" charset="0"/>
            </a:endParaRPr>
          </a:p>
        </p:txBody>
      </p:sp>
      <p:sp>
        <p:nvSpPr>
          <p:cNvPr id="5" name="Прямоугольник: скругленные углы 15">
            <a:hlinkClick r:id="" action="ppaction://hlinkshowjump?jump=previousslide"/>
            <a:extLst>
              <a:ext uri="{FF2B5EF4-FFF2-40B4-BE49-F238E27FC236}">
                <a16:creationId xmlns:a16="http://schemas.microsoft.com/office/drawing/2014/main" id="{29F2CB41-85FB-4550-8E5C-EDAA0819A88C}"/>
              </a:ext>
            </a:extLst>
          </p:cNvPr>
          <p:cNvSpPr/>
          <p:nvPr/>
        </p:nvSpPr>
        <p:spPr>
          <a:xfrm>
            <a:off x="11265750" y="6454613"/>
            <a:ext cx="900000" cy="360000"/>
          </a:xfrm>
          <a:prstGeom prst="roundRect">
            <a:avLst/>
          </a:prstGeom>
          <a:solidFill>
            <a:srgbClr val="FFC000"/>
          </a:solidFill>
          <a:ln>
            <a:solidFill>
              <a:schemeClr val="bg1">
                <a:lumMod val="50000"/>
              </a:schemeClr>
            </a:solidFill>
          </a:ln>
          <a:scene3d>
            <a:camera prst="orthographicFront">
              <a:rot lat="0" lon="0" rev="0"/>
            </a:camera>
            <a:lightRig rig="threePt" dir="t">
              <a:rot lat="0" lon="0" rev="0"/>
            </a:lightRig>
          </a:scene3d>
          <a:sp3d>
            <a:bevelT w="190500" h="190500"/>
          </a:sp3d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1400" b="1" dirty="0">
                <a:solidFill>
                  <a:prstClr val="black"/>
                </a:solidFill>
                <a:latin typeface="Courier New" panose="02070309020205020404" pitchFamily="49" charset="0"/>
                <a:cs typeface="Courier New" panose="02070309020205020404" pitchFamily="49" charset="0"/>
              </a:rPr>
              <a:t>назад</a:t>
            </a:r>
          </a:p>
        </p:txBody>
      </p:sp>
    </p:spTree>
    <p:extLst>
      <p:ext uri="{BB962C8B-B14F-4D97-AF65-F5344CB8AC3E}">
        <p14:creationId xmlns:p14="http://schemas.microsoft.com/office/powerpoint/2010/main" val="36353193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3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4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5_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7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452</TotalTime>
  <Words>911</Words>
  <Application>Microsoft Office PowerPoint</Application>
  <PresentationFormat>Широкоэкранный</PresentationFormat>
  <Paragraphs>243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6</vt:i4>
      </vt:variant>
      <vt:variant>
        <vt:lpstr>Заголовки слайдов</vt:lpstr>
      </vt:variant>
      <vt:variant>
        <vt:i4>20</vt:i4>
      </vt:variant>
    </vt:vector>
  </HeadingPairs>
  <TitlesOfParts>
    <vt:vector size="33" baseType="lpstr">
      <vt:lpstr>Arial</vt:lpstr>
      <vt:lpstr>Calibri</vt:lpstr>
      <vt:lpstr>Calibri Light</vt:lpstr>
      <vt:lpstr>Cordia New</vt:lpstr>
      <vt:lpstr>Courier New</vt:lpstr>
      <vt:lpstr>Times New Roman</vt:lpstr>
      <vt:lpstr>Wingdings</vt:lpstr>
      <vt:lpstr>Тема Office</vt:lpstr>
      <vt:lpstr>1_Тема Office</vt:lpstr>
      <vt:lpstr>2_Тема Office</vt:lpstr>
      <vt:lpstr>3_Тема Office</vt:lpstr>
      <vt:lpstr>4_Тема Office</vt:lpstr>
      <vt:lpstr>5_Тема Office</vt:lpstr>
      <vt:lpstr>Презентация PowerPoint</vt:lpstr>
      <vt:lpstr>Вопрос: Какие средства хранятся на дебетовых картах?</vt:lpstr>
      <vt:lpstr>Презентация PowerPoint</vt:lpstr>
      <vt:lpstr>Презентация PowerPoint</vt:lpstr>
      <vt:lpstr>Вопрос: Синоним к слову «вклад»?</vt:lpstr>
      <vt:lpstr>Презентация PowerPoint</vt:lpstr>
      <vt:lpstr>Презентация PowerPoint</vt:lpstr>
      <vt:lpstr>Вопрос: Отличие кредита от займа?</vt:lpstr>
      <vt:lpstr>Презентация PowerPoint</vt:lpstr>
      <vt:lpstr>Презентация PowerPoint</vt:lpstr>
      <vt:lpstr>Презентация PowerPoint</vt:lpstr>
      <vt:lpstr>Вопрос: Основная цель инвестиций?</vt:lpstr>
      <vt:lpstr>Презентация PowerPoint</vt:lpstr>
      <vt:lpstr>Презентация PowerPoint</vt:lpstr>
      <vt:lpstr>Вопрос: ApplePay, SamsungPay – это…?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Гончарова Наталья Владимировна</dc:creator>
  <cp:lastModifiedBy>Иксанова Элла Борисовна</cp:lastModifiedBy>
  <cp:revision>50</cp:revision>
  <dcterms:created xsi:type="dcterms:W3CDTF">2021-02-02T08:38:39Z</dcterms:created>
  <dcterms:modified xsi:type="dcterms:W3CDTF">2021-02-18T09:34:31Z</dcterms:modified>
</cp:coreProperties>
</file>