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848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342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158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20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011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860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168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662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790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578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207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1EBB9-DA42-4F5E-AD5C-A12797F8B5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7E28B-B0FE-4A95-871E-D7E11B8B6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03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puzzleit.ru/files/puzzles/204/204379/_original.jpg" TargetMode="External"/><Relationship Id="rId13" Type="http://schemas.openxmlformats.org/officeDocument/2006/relationships/hyperlink" Target="https://upload.wikimedia.org/wikipedia/commons/thumb/8/87/Coat_of_Arms_of_the_Grand_Duchy_of_Mecklenburg_-_Strelitz.svg/800px-Coat_of_Arms_of_the_Grand_Duchy_of_Mecklenburg_-_Strelitz.svg.png" TargetMode="External"/><Relationship Id="rId3" Type="http://schemas.openxmlformats.org/officeDocument/2006/relationships/hyperlink" Target="https://ru.wikipedia.org/wiki/%D0%A0%D0%BE%D0%BC%D0%B0%D0%BD%D0%BE%D0%B2%D1%8B#/media/%D0%A4%D0%B0%D0%B9%D0%BB:House_of_Romanoff.svg" TargetMode="External"/><Relationship Id="rId7" Type="http://schemas.openxmlformats.org/officeDocument/2006/relationships/hyperlink" Target="https://upload.wikimedia.org/wikipedia/commons/thumb/1/1e/House_of_Romanoff.svg/800px-House_of_Romanoff.svg.png" TargetMode="External"/><Relationship Id="rId12" Type="http://schemas.openxmlformats.org/officeDocument/2006/relationships/hyperlink" Target="https://upload.wikimedia.org/wikipedia/commons/thumb/d/d3/Coats_of_arms_Grand_Duch%C3%A9_d_Oldenbourg.svg/800px-Coats_of_arms_Grand_Duch%C3%A9_d_Oldenbourg.svg.png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pload.wikimedia.org/wikipedia/commons/f/f7/Coin_of_Yaroslav_the_Wise_(reverse).png" TargetMode="External"/><Relationship Id="rId11" Type="http://schemas.openxmlformats.org/officeDocument/2006/relationships/hyperlink" Target="https://upload.wikimedia.org/wikipedia/commons/thumb/2/2b/Blason_Rus_Romanov-Holstein-Gottorp.svg/800px-Blason_Rus_Romanov-Holstein-Gottorp.svg.png" TargetMode="External"/><Relationship Id="rId5" Type="http://schemas.openxmlformats.org/officeDocument/2006/relationships/hyperlink" Target="https://ru.wikipedia.org/wiki/%D0%A0%D1%8E%D1%80%D0%B8%D0%BA%D0%BE%D0%B2%D0%B8%D1%87%D0%B8" TargetMode="External"/><Relationship Id="rId10" Type="http://schemas.openxmlformats.org/officeDocument/2006/relationships/hyperlink" Target="https://upload.wikimedia.org/wikipedia/commons/6/60/Monomachos_at_Uvetichi.jpg" TargetMode="External"/><Relationship Id="rId4" Type="http://schemas.openxmlformats.org/officeDocument/2006/relationships/hyperlink" Target="https://ru.wikipedia.org/wiki/%D0%93%D0%B5%D1%80%D0%B1_%D0%A0%D0%BE%D0%BC%D0%B0%D0%BD%D0%BE%D0%B2%D1%8B%D1%85" TargetMode="External"/><Relationship Id="rId9" Type="http://schemas.openxmlformats.org/officeDocument/2006/relationships/hyperlink" Target="https://slavtradition.com/images/j2xml/fda57565f855f42ea7c90c6b3b23d2c1" TargetMode="External"/><Relationship Id="rId14" Type="http://schemas.openxmlformats.org/officeDocument/2006/relationships/hyperlink" Target="https://upload.wikimedia.org/wikipedia/commons/thumb/d/d1/Coat_of_Arms_of_the_Grand_Duchy_of_Saxe-Weimar-Eisenach.svg/800px-Coat_of_Arms_of_the_Grand_Duchy_of_Saxe-Weimar-Eisenach.svg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9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документ 4"/>
          <p:cNvSpPr/>
          <p:nvPr/>
        </p:nvSpPr>
        <p:spPr>
          <a:xfrm>
            <a:off x="804408" y="417115"/>
            <a:ext cx="11116043" cy="6185695"/>
          </a:xfrm>
          <a:prstGeom prst="flowChartDocumen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презентация</a:t>
            </a:r>
            <a:r>
              <a:rPr lang="en-US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«Династия Романовых»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04509" y="3743354"/>
            <a:ext cx="2382982" cy="1655762"/>
          </a:xfrm>
        </p:spPr>
        <p:txBody>
          <a:bodyPr/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</a:t>
            </a:r>
            <a:b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Тесленко Илья</a:t>
            </a:r>
          </a:p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216к2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99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9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документ 5"/>
          <p:cNvSpPr/>
          <p:nvPr/>
        </p:nvSpPr>
        <p:spPr>
          <a:xfrm>
            <a:off x="546713" y="490451"/>
            <a:ext cx="11116043" cy="6185695"/>
          </a:xfrm>
          <a:prstGeom prst="flowChartDocumen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 по презентации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073044"/>
          </a:xfrm>
        </p:spPr>
        <p:txBody>
          <a:bodyPr/>
          <a:lstStyle/>
          <a:p>
            <a:pPr marL="0" indent="0">
              <a:buNone/>
            </a:pPr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 элементы презентации являются информативными, для вывода информации по картинке или заголовку, достаточно нажать на этот элемент презентации. Чтобы убрать просмотренную информацию, требуется нажать красный крестик справа от текста.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" action="ppaction://hlinkshowjump?jump=nextslide"/>
          </p:cNvPr>
          <p:cNvSpPr/>
          <p:nvPr/>
        </p:nvSpPr>
        <p:spPr>
          <a:xfrm>
            <a:off x="734110" y="6254116"/>
            <a:ext cx="411983" cy="42203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>
            <a:hlinkClick r:id="" action="ppaction://hlinkshowjump?jump=previousslide"/>
          </p:cNvPr>
          <p:cNvSpPr/>
          <p:nvPr/>
        </p:nvSpPr>
        <p:spPr>
          <a:xfrm rot="10800000">
            <a:off x="134730" y="6254116"/>
            <a:ext cx="411983" cy="42203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18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9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Блок-схема: документ 33"/>
          <p:cNvSpPr/>
          <p:nvPr/>
        </p:nvSpPr>
        <p:spPr>
          <a:xfrm>
            <a:off x="792707" y="-15272"/>
            <a:ext cx="2807124" cy="1863074"/>
          </a:xfrm>
          <a:prstGeom prst="flowChartDocumen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1" name="Picture 17" descr="Coat of Arms of the Grand Duchy of Mecklenburg - Strelitz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052" y="1690688"/>
            <a:ext cx="2031658" cy="245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oats of arms Grand Duché d Oldenbourg.sv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608" y="4127658"/>
            <a:ext cx="1978042" cy="247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oA of the dukes of Leuchtenberg, princes Romanovsky (1852-1974).sv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358" y="4390964"/>
            <a:ext cx="2054096" cy="228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OA Holstein-Gottorp-Romanov chivalric.sv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711" y="4412327"/>
            <a:ext cx="2381250" cy="232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Jean-Marc Nattier, Pierre Ier (1717) -0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3629" y="3668076"/>
            <a:ext cx="2227364" cy="284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опия Ведекинда с прижизненного портрета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6047" y="365125"/>
            <a:ext cx="2134946" cy="307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88" y="290948"/>
            <a:ext cx="2907655" cy="1325563"/>
          </a:xfrm>
        </p:spPr>
        <p:txBody>
          <a:bodyPr/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Романовы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ile:House of Romanoff.sv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58" y="1897173"/>
            <a:ext cx="2074400" cy="236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15294" y="1690688"/>
            <a:ext cx="5769033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Герб Романовых — фамильный герб дома Романовых. Составлен Б. В.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Кёне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царствование императора Александра II и официально утверждён 8 декабря 1856 года. С момента прихода к власти (1613 год) династия Романовых пользовалась государственным гербом, то есть двуглавым орлом, как личным. Во второй половине XIX века императорская семья пожелала обзавестись собственным родовым гербом. Б. В.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Кёне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взяв за основу романовское предание и рисунок на прапоре (хранившемся в Оружейной палате) боярина Н. И. Романова создаёт герб, который получил Высочайшее утверждение 8 декабря 1856 г. Б. В.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Кёне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заменил золотой цвет грифона с прапора на червлёный в серебряном поле в гербе.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Умножение 4"/>
          <p:cNvSpPr/>
          <p:nvPr/>
        </p:nvSpPr>
        <p:spPr>
          <a:xfrm>
            <a:off x="9293629" y="1770611"/>
            <a:ext cx="390698" cy="357445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915294" y="1690688"/>
            <a:ext cx="5769033" cy="45243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Рома́новы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русский боярский род, носивший такую фамилию с конца XVI века; с 1613 года — династия русских царей, с 1721 года — императоров всероссийских, впоследствии — царей Польских, великих князей Литовских и Финляндских, герцогов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Ольденбургских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Гольштейн-Готторпских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великих магистров Мальтийского ордена. Прямая ветвь рода Романовых на всероссийском престоле пресеклась после смерти императрицы Елизаветы Петровны 5 января 1762 года. Согласно её завещанию, титул императора и русский престол унаследовал её племянник — сын царевны Анны Петровны и герцога Карла-Фридриха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Гольштейн-Готторпского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Карл Петер Ульрих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Гольштейн-Готторпский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принявший имя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Пётра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III, которого династический договор признавал членом императорского дома Романовых.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множение 8"/>
          <p:cNvSpPr/>
          <p:nvPr/>
        </p:nvSpPr>
        <p:spPr>
          <a:xfrm>
            <a:off x="9262986" y="1790438"/>
            <a:ext cx="421341" cy="33761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3915293" y="1690688"/>
            <a:ext cx="5769033" cy="258532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Цари. В 1613 году внучатый племянник Анастасии и сын Фёдора Никитича Михаил Фёдорович был избран на царство, и его потомство (которое традиционно называется «Дом Романовых») правило Россией до 1917 года.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династия Романовых дала стране 5 царей: Михаил Фёдорович, его сын Алексей Михайлович и три его сына — Фёдор Алексеевич, Иван V и Пётр I. Последний принял императорский титул в 1721 году.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Умножение 14"/>
          <p:cNvSpPr/>
          <p:nvPr/>
        </p:nvSpPr>
        <p:spPr>
          <a:xfrm>
            <a:off x="9293629" y="1790438"/>
            <a:ext cx="325500" cy="33761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3257204" y="1128628"/>
            <a:ext cx="6128843" cy="50783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Императоры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императором из династии Романовых был Пётр Великий. Ему в качестве самодержавной императрицы наследовала супруга Екатерина I, чьё происхождение до сих пор остаётся загадкой. После её кончины престол перешёл внуку императора от первого брака — Петру II, с его кончиной мужское поколение царя Михаила Фёдоровича пресеклось.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Из-за интриг далее линия наследования детей Петра Великого была заморожена, и императорский престол был отдан дочери царя Ивана V (старшего брата Петра I) — Анне Иоанновне. Ей наследовал правнук Ивана V — Иоанн VI Антонович, сын герцога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Брауншвейгского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единственный представитель на русском троне династии Мекленбург-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Брауншвейг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-Романовы. Последний был свергнут своей тёткой, «дщерью Петровой» — императрицей Елизаветой. Она до конца жизни оставалась незамужней и бездетной и передала корону сыну своей сестры Анны Петровны.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Умножение 15"/>
          <p:cNvSpPr/>
          <p:nvPr/>
        </p:nvSpPr>
        <p:spPr>
          <a:xfrm>
            <a:off x="8942784" y="1222133"/>
            <a:ext cx="350845" cy="3168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3287847" y="1506021"/>
            <a:ext cx="6128843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Гольштейн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Готторп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-Романовы.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от великой княжны Анны Петровны (дочери Петра I) и её мужа Карла Фридриха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Гольштейн-Готторпского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Глава родственной ветви - Мария Владимировна Романова или Андрей Андреевич Романов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Умножение 26"/>
          <p:cNvSpPr/>
          <p:nvPr/>
        </p:nvSpPr>
        <p:spPr>
          <a:xfrm>
            <a:off x="8970005" y="1645760"/>
            <a:ext cx="350845" cy="26855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3308733" y="1600992"/>
            <a:ext cx="6256159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Лейхтенбергские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Богарне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Происходит от великой княжны Марии Николаевны (дочери Николая I) и её мужа герцога Максимилиана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Лейхтенбергского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родственной ветви - Николай-Александр-Фриц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Лейхтенбергский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7-й герцог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Лейхтенбергский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Умножение 27"/>
          <p:cNvSpPr/>
          <p:nvPr/>
        </p:nvSpPr>
        <p:spPr>
          <a:xfrm>
            <a:off x="9215801" y="1637698"/>
            <a:ext cx="369977" cy="32070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3245891" y="2104395"/>
            <a:ext cx="6256159" cy="175432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Ольденбургские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Происходит от герцога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Ольденбургского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Петра Георгиевича, женившегося на Екатерине Павловне (дочери императора Павла I). Современные потомки носят морганатическую фамилию фон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Царнекау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Зарнекау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родственной ветви - граф Пётр Константинович фон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Царнекау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Умножение 28"/>
          <p:cNvSpPr/>
          <p:nvPr/>
        </p:nvSpPr>
        <p:spPr>
          <a:xfrm>
            <a:off x="9110987" y="2243878"/>
            <a:ext cx="343551" cy="25646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5805019" y="1451039"/>
            <a:ext cx="6256159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Мекленбург-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Стрелицкие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Происходит от брака великой княжны Екатерины Михайловны с герцогом Георгом-Августом Мекленбург-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Стрелицкий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родственной ветви -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Борвин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герцог Мекленбург-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Стрелицкий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Умножение 29"/>
          <p:cNvSpPr/>
          <p:nvPr/>
        </p:nvSpPr>
        <p:spPr>
          <a:xfrm>
            <a:off x="11586190" y="1505178"/>
            <a:ext cx="391464" cy="32626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право 30">
            <a:hlinkClick r:id="" action="ppaction://hlinkshowjump?jump=previousslide"/>
          </p:cNvPr>
          <p:cNvSpPr/>
          <p:nvPr/>
        </p:nvSpPr>
        <p:spPr>
          <a:xfrm rot="10800000">
            <a:off x="134730" y="6254116"/>
            <a:ext cx="411983" cy="42203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>
            <a:hlinkClick r:id="" action="ppaction://hlinkshowjump?jump=nextslide"/>
          </p:cNvPr>
          <p:cNvSpPr/>
          <p:nvPr/>
        </p:nvSpPr>
        <p:spPr>
          <a:xfrm>
            <a:off x="734110" y="6254116"/>
            <a:ext cx="411983" cy="42203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84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11" grpId="0" animBg="1"/>
      <p:bldP spid="11" grpId="1" animBg="1"/>
      <p:bldP spid="9" grpId="0" animBg="1"/>
      <p:bldP spid="9" grpId="1" animBg="1"/>
      <p:bldP spid="17" grpId="0" animBg="1"/>
      <p:bldP spid="17" grpId="1" animBg="1"/>
      <p:bldP spid="15" grpId="0" animBg="1"/>
      <p:bldP spid="15" grpId="1" animBg="1"/>
      <p:bldP spid="20" grpId="0" animBg="1"/>
      <p:bldP spid="20" grpId="1" animBg="1"/>
      <p:bldP spid="16" grpId="0" animBg="1"/>
      <p:bldP spid="16" grpId="1" animBg="1"/>
      <p:bldP spid="26" grpId="0" animBg="1"/>
      <p:bldP spid="26" grpId="1" animBg="1"/>
      <p:bldP spid="27" grpId="0" animBg="1"/>
      <p:bldP spid="27" grpId="1" animBg="1"/>
      <p:bldP spid="33" grpId="0" animBg="1"/>
      <p:bldP spid="33" grpId="1" animBg="1"/>
      <p:bldP spid="28" grpId="0" animBg="1"/>
      <p:bldP spid="28" grpId="1" animBg="1"/>
      <p:bldP spid="36" grpId="0" animBg="1"/>
      <p:bldP spid="36" grpId="1" animBg="1"/>
      <p:bldP spid="29" grpId="0" animBg="1"/>
      <p:bldP spid="29" grpId="1" animBg="1"/>
      <p:bldP spid="39" grpId="0" animBg="1"/>
      <p:bldP spid="39" grpId="1" animBg="1"/>
      <p:bldP spid="30" grpId="0" animBg="1"/>
      <p:bldP spid="3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8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документ 21"/>
          <p:cNvSpPr/>
          <p:nvPr/>
        </p:nvSpPr>
        <p:spPr>
          <a:xfrm>
            <a:off x="491917" y="-33972"/>
            <a:ext cx="3459614" cy="1871196"/>
          </a:xfrm>
          <a:prstGeom prst="flowChartDocumen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>
            <a:hlinkClick r:id="" action="ppaction://hlinkshowjump?jump=nextslide"/>
          </p:cNvPr>
          <p:cNvSpPr/>
          <p:nvPr/>
        </p:nvSpPr>
        <p:spPr>
          <a:xfrm>
            <a:off x="734110" y="6254116"/>
            <a:ext cx="411983" cy="42203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>
            <a:hlinkClick r:id="" action="ppaction://hlinkshowjump?jump=previousslide"/>
          </p:cNvPr>
          <p:cNvSpPr/>
          <p:nvPr/>
        </p:nvSpPr>
        <p:spPr>
          <a:xfrm rot="10800000">
            <a:off x="134730" y="6254116"/>
            <a:ext cx="411983" cy="42203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https://i.pinimg.com/originals/09/67/67/0967674d65d5a3ddab19ed49e3f81d4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371" y="1102658"/>
            <a:ext cx="3374387" cy="191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iknigi.net/books_files/online_html/128367/_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952" y="4241290"/>
            <a:ext cx="3046873" cy="224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s://upload.wikimedia.org/wikipedia/commons/6/60/Monomachos_at_Uvetich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8752" y="4140762"/>
            <a:ext cx="3268943" cy="223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ttps://cdni.rbth.com/rbthmedia/images/2019.07/original/5d233dd715e9f926d457a1e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8752" y="815788"/>
            <a:ext cx="3495654" cy="196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350" y="365125"/>
            <a:ext cx="3629449" cy="1325563"/>
          </a:xfrm>
        </p:spPr>
        <p:txBody>
          <a:bodyPr/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Рюриковичи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File:Coin of Yaroslav the Wise (reverse)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3219450" cy="34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30644" y="713245"/>
            <a:ext cx="6440768" cy="50783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Рю́риковичи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княжеский, великокняжеский, позднее также царский (в России) и королевский (в Галицко-Волынской земле) род потомков Рюрика — первого летописного князя древней Руси. С течением времени род раздробился на множество ветвей. Большинство правителей Киевской Руси и образовавшихся после её распада русских княжеств были Рюриковичами. Представители одной из ветвей (потомки Ростислава Михайловича) были удельными правителями в Венгерско-Хорватском королевстве, единичные представители Рюриковичей правили в Великом княжестве Литовском 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Шварн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и провозглашали свою власть в Болгарском царстве (Ростислав Михайлович), были соправителями Грузинского царства (Юрий Андреевич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Боголюбский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герцогства Австрия и герцогства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Штирия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(Роман Данилович), также, возможно, были правителями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Великопермского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княжества (см.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Великопермские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князья)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Великоморавской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державы (см. Олег Моравский). Последними монархами из числа Рюриковичей были цари Фёдор I Иоаннович и Василий Шуйский.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множение 3"/>
          <p:cNvSpPr/>
          <p:nvPr/>
        </p:nvSpPr>
        <p:spPr>
          <a:xfrm>
            <a:off x="10676965" y="815788"/>
            <a:ext cx="394447" cy="28687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0692" y="5258350"/>
            <a:ext cx="6440768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Личная печать Ярослава Мудрого.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Яросла́в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Влади́мирович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(в поздней историографической традиции 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Яросла́в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Му́дрый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 978[2] — 20 февраля[3][4] 1054, Вышгород) — князь ростовский (987—1010), князь новгородский (1010—1034), великий князь киевский (1016—1018, 1019—1054).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множение 7"/>
          <p:cNvSpPr/>
          <p:nvPr/>
        </p:nvSpPr>
        <p:spPr>
          <a:xfrm>
            <a:off x="6373906" y="5334000"/>
            <a:ext cx="295836" cy="26894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54565" y="325354"/>
            <a:ext cx="6745401" cy="569386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разветвления рода. Общими предками всех Рюриковичей являются: сам полулегендарный князь Рюрик, его сын Игорь (с женой, княгиней Ольгой), внук Святослав Игоревич и правнук Владимир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русско-византийском договоре 944 года упоминаются племянники князя Игоря — некие Игорь и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Акун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происходившие от дочери и сына Рюрика соответственно; но фактическое разветвление рода Рюриковичей начинается с сыновей Владимира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особенно Ярослава Мудрого. Это обусловило процесс формирования местных (удельных) династий, возникновения и нарастания феодальной раздробленности. До того род сохранял единство, достигавшееся достаточно жестокой ценой. Хотя практика выделения уделов сыновьям князя появилась уже в X веке, но до тех пор, пока в Киевской Руси не набрали силу центробежные тенденции, смерть киевского князя нередко влекла за собой смертельную схватку между его наследниками за киевский великокняжеский стол, в которой один из них так или иначе устранял конкурентов. Так, после смерти Святослава Игоревича Ярополк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поборол княжившего в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Древлянской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земле Олега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но сам был убит княжившим в Новгороде Владимиром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Святославичем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После смерти последнего, в свою очередь, князю Святополку летописи приписывают убийство нескольких других потенциальных претендентов на киевский великокняжеский престол — ростовского князя Бориса,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муромского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князя Глеба (впоследствии — Святые Борис и Глеб; за что получил летописное прозвище «Окаянный»), а также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древлянского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князя Святослава. Однако, Святополк Окаянный был побеждён Ярославом Мудрым. После победы Ярослава над Святополком из потомков Владимира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кроме самого Ярослава Мудрого, остались: полоцкий князь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Брячислав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Изяславич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псковский князь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Судислав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Владимирович и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тмутараканский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князь Мстислав Владимирович Храбрый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множение 8"/>
          <p:cNvSpPr/>
          <p:nvPr/>
        </p:nvSpPr>
        <p:spPr>
          <a:xfrm>
            <a:off x="7492637" y="435339"/>
            <a:ext cx="421342" cy="27790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463362" y="396253"/>
            <a:ext cx="7034410" cy="61247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местных династий. Закреплению удельных династий в определённых землях поначалу мешал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лествичный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порядок наследования, то есть передача наследных прав сперва по горизонтали — между братьями, от старших к младшим до конца поколения, а лишь затем по вертикали — между поколениями, вновь к старшему из братьев младшего поколения. При таком порядке престолонаследия по смерти великого князя считавшийся самым главным киевский великокняжеский стол занимал его ближайший по генеалогическому старшинству родственник (брат, а не сын), второй по старшинству родственник, в свою очередь, занимал опустевший княжеский стол первого, и так все князья перемещались по старшинству на более престижные столы. Однако этот порядок не затрагивал Полоцкое княжество, в котором ещё при жизни Владимира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 отсутствии возражений с его стороны установилась отдельная династическая линия из потомков его старшего сына Изяслава Владимировича.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Лествичный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порядок имел такую особенность, как институт изгойства, когда потомки не занимавшего престол князя лишались права занимать этот престол. Между тем младшие дядья порой оказывались моложе старших племянников и зачастую переживали их. Поэтому из рода Рюриковичей выделялись, прежде всего, старшие линии, оседавшие в уделах, а наибольшее влияние на государственные дела приобретали младшие линии. В масштабах всего государства в целом этот порядок был отменён на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Любечском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съезде князей 1097 года, постановившем: «Каждый да держит отчину свою». В результате отдельные земли закрепились за определёнными удельными династиями, так называемыми «ветвями» Рюриковичей. Однако при этом для великокняжеского стола, а также внутри самих удельных княжеств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лествичный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порядок сохранялся. С того же времени между Рюриковичами стали заключаться династические браки (ранее наиболее значительные князья предпочитали искать невест за рубежом). После смерти Владимира Мономаха (1125) и наиболее могущественного из его сыновей — Мстислава Великого (1132) распад Киевской Руси на ряд земель, управляемых местными (удельными) династиями, стал окончательным фактом.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Умножение 9"/>
          <p:cNvSpPr/>
          <p:nvPr/>
        </p:nvSpPr>
        <p:spPr>
          <a:xfrm>
            <a:off x="7915668" y="333199"/>
            <a:ext cx="349625" cy="30777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446160" y="467815"/>
            <a:ext cx="7034410" cy="35394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Мономаховичи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Мономашичи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Потомство Всеволода Ярославича известно под именем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Мономаховичей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(У Всеволода, кроме Мономаха, был также сын Ростислав, но он погиб молодым в битве с половцами на реке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Стугне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потомства не оставил). В период правления Владимира Мономаха (1113—1125) и его сына Мстислава Великого (1125—1132) киевские князья восстановили свой прямой контроль над всей Русью (включая Полоцк и Туров), за исключением юго-западных владений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Ростиславичей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левобережных владений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(Курск временно принадлежал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Мономаховичам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После смерти Владимира Мономаха Ростово-Суздальская земля была дана в удел его младшему сыну Юрию Долгорукому, большей же частью наследства Мономаха с Киевом правил Мстислав Великий. Со смертью Мстислава хрупкое единство Русской земли распалось и начались усобицы. Ещё при жизни Мстислав сделал своего сына Ростислава князем Смоленским. В ходе усобиц, начавшихся после смерти Мстислава, другой его сын, Изяслав, получил в удел Владимир Волынский. Так образовались три основные ветви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Мономашичей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Волынские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Изяславичи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Смоленские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Ростиславичи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владимиро-суздальские Юрьевичи (Георгиевичи).</a:t>
            </a:r>
          </a:p>
        </p:txBody>
      </p:sp>
      <p:sp>
        <p:nvSpPr>
          <p:cNvPr id="16" name="Умножение 15"/>
          <p:cNvSpPr/>
          <p:nvPr/>
        </p:nvSpPr>
        <p:spPr>
          <a:xfrm>
            <a:off x="8812045" y="492784"/>
            <a:ext cx="394447" cy="28687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842690" y="2390945"/>
            <a:ext cx="7034410" cy="224676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Черниговские и новгород-северские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князья.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1167 году угасла черниговская ветвь потомков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Давыда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Чернигове осели потомки Всеволода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Ольговича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Новгороде-Северском и Курске — потомки Святослава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Ольговича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Однако в начале XIII в. потомки Всеволода завладели и Новгород-Северским. Предположительно, это произошло на съезде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Ольговичей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1206 г. Ценой была помощь Всеволодовичей новгород-северским князьям (сыновьям известного Игоря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Святославича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в их неудачной попытке утвердиться в Галицком княжестве. Впрочем, потомки Святослава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Ольговича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протяжении полутора-двух столетий ещё сохранили за собой земли 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Посемье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(Курск, Рыльск, Путивль, Трубчевск). К началу XV в. они полностью исчезают из истории.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Умножение 18"/>
          <p:cNvSpPr/>
          <p:nvPr/>
        </p:nvSpPr>
        <p:spPr>
          <a:xfrm>
            <a:off x="9383444" y="2495224"/>
            <a:ext cx="394447" cy="28687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23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11" grpId="0" animBg="1"/>
      <p:bldP spid="11" grpId="1" animBg="1"/>
      <p:bldP spid="9" grpId="0" animBg="1"/>
      <p:bldP spid="9" grpId="1" animBg="1"/>
      <p:bldP spid="14" grpId="0" animBg="1"/>
      <p:bldP spid="14" grpId="1" animBg="1"/>
      <p:bldP spid="10" grpId="0" animBg="1"/>
      <p:bldP spid="10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8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документ 5"/>
          <p:cNvSpPr/>
          <p:nvPr/>
        </p:nvSpPr>
        <p:spPr>
          <a:xfrm>
            <a:off x="838200" y="764772"/>
            <a:ext cx="9935095" cy="5489344"/>
          </a:xfrm>
          <a:prstGeom prst="flowChartDocumen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64321"/>
            <a:ext cx="10515600" cy="5100810"/>
          </a:xfrm>
        </p:spPr>
        <p:txBody>
          <a:bodyPr>
            <a:norm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https://ru.wikipedia.org/wiki/%D0%A0%D0%BE%D0%BC%D0%B0%D0%BD%D0%BE%D0%B2%D1%8B#/media/%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D0%A4%D0%B0%D0%B9%D0%BB:House_of_Romanoff.svg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https://ru.wikipedia.org/wiki/%D0%93%D0%B5%D1%80%D0%B1_%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D0%A0%D0%BE%D0%BC%D0%B0%D0%BD%D0%BE%D0%B2%D1%8B%D1%85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https://ru.wikipedia.org/wiki/%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D0%A0%D1%8E%D1%80%D0%B8%D0%BA%D0%BE%D0%B2%D0%B8%D1%87%D0%B8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https://upload.wikimedia.org/wikipedia/commons/f/f7/Coin_of_Yaroslav_the_Wise_%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28reverse%29.png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upload.wikimedia.org/wikipedia/commons/thumb/1/1e/House_of_Romanoff.svg/800px-House_of_Romanoff.svg.png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https://puzzleit.ru/files/puzzles/204/204379/_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original.jpg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https://slavtradition.com/images/j2xml/fda57565f855f42ea7c90c6b3b23d2c1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upload.wikimedia.org/wikipedia/commons/6/60/Monomachos_at_Uvetichi.jpg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upload.wikimedia.org/wikipedia/commons/thumb/2/2b/Blason_Rus_Romanov-Holstein-Gottorp.svg/800px-Blason_Rus_Romanov-Holstein-Gottorp.svg.png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https://upload.wikimedia.org/wikipedia/commons/thumb/0/07/CoA_of_the_dukes_of_Leuchtenberg%2C_princes_Romanovsky_%281852-1974%29.svg/800px-CoA_of_the_dukes_of_Leuchtenberg%2C_princes_Romanovsky_%281852-1974%29.svg.png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https://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upload.wikimedia.org/wikipedia/commons/thumb/d/d3/Coats_of_arms_Grand_Duch%C3%A9_d_Oldenbourg.svg/800px-Coats_of_arms_Grand_Duch%C3%A9_d_Oldenbourg.svg.png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https://upload.wikimedia.org/wikipedia/commons/thumb/8/87/Coat_of_Arms_of_the_Grand_Duchy_of_Mecklenburg_-_Strelitz.svg/800px-Coat_of_Arms_of_the_Grand_Duchy_of_Mecklenburg_-_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Strelitz.svg.png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https://</a:t>
            </a:r>
            <a:r>
              <a:rPr lang="en-US" sz="1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upload.wikimedia.org/wikipedia/commons/thumb/d/d1/Coat_of_Arms_of_the_Grand_Duchy_of_Saxe-Weimar-Eisenach.svg/800px-Coat_of_Arms_of_the_Grand_Duchy_of_Saxe-Weimar-Eisenach.svg.png</a:t>
            </a:r>
            <a:endParaRPr lang="ru-RU" sz="1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https://upload.wikimedia.org/wikipedia/commons/thumb/e/ea/Royal_coat_of_arms_of_the_Netherlands.svg/1024px-Royal_coat_of_arms_of_the_Netherlands.svg.png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" action="ppaction://hlinkshowjump?jump=previousslide"/>
          </p:cNvPr>
          <p:cNvSpPr/>
          <p:nvPr/>
        </p:nvSpPr>
        <p:spPr>
          <a:xfrm rot="10800000">
            <a:off x="134730" y="6254116"/>
            <a:ext cx="411983" cy="42203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>
            <a:hlinkClick r:id="" action="ppaction://hlinkshowjump?jump=firstslide"/>
          </p:cNvPr>
          <p:cNvSpPr/>
          <p:nvPr/>
        </p:nvSpPr>
        <p:spPr>
          <a:xfrm>
            <a:off x="5606981" y="6254116"/>
            <a:ext cx="813916" cy="30549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43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1708</Words>
  <Application>Microsoft Office PowerPoint</Application>
  <PresentationFormat>Широкоэкранный</PresentationFormat>
  <Paragraphs>46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Интерактивная презентация: «Династия Романовых»</vt:lpstr>
      <vt:lpstr>Инструкция по презентации</vt:lpstr>
      <vt:lpstr>Романовы</vt:lpstr>
      <vt:lpstr>Рюриковичи</vt:lpstr>
      <vt:lpstr>Список использованных источников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презентация</dc:title>
  <dc:creator>Тесленко Илья Денисович</dc:creator>
  <cp:lastModifiedBy>Иксанова Элла Борисовна</cp:lastModifiedBy>
  <cp:revision>13</cp:revision>
  <dcterms:created xsi:type="dcterms:W3CDTF">2022-03-23T10:17:40Z</dcterms:created>
  <dcterms:modified xsi:type="dcterms:W3CDTF">2022-04-15T11:37:35Z</dcterms:modified>
</cp:coreProperties>
</file>