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65" r:id="rId6"/>
    <p:sldId id="274" r:id="rId7"/>
    <p:sldId id="267" r:id="rId8"/>
    <p:sldId id="275" r:id="rId9"/>
    <p:sldId id="266" r:id="rId10"/>
    <p:sldId id="276" r:id="rId11"/>
    <p:sldId id="272" r:id="rId12"/>
    <p:sldId id="259" r:id="rId13"/>
    <p:sldId id="260" r:id="rId14"/>
    <p:sldId id="262" r:id="rId15"/>
    <p:sldId id="273" r:id="rId16"/>
    <p:sldId id="263" r:id="rId17"/>
    <p:sldId id="277" r:id="rId18"/>
    <p:sldId id="268" r:id="rId19"/>
    <p:sldId id="278" r:id="rId20"/>
    <p:sldId id="269" r:id="rId21"/>
    <p:sldId id="279" r:id="rId22"/>
    <p:sldId id="261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B7"/>
    <a:srgbClr val="FFFFE5"/>
    <a:srgbClr val="800000"/>
    <a:srgbClr val="CC0000"/>
    <a:srgbClr val="FFFF99"/>
    <a:srgbClr val="FBEFD5"/>
    <a:srgbClr val="A50021"/>
    <a:srgbClr val="CE430C"/>
    <a:srgbClr val="D0FB9D"/>
    <a:srgbClr val="DF5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8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543049"/>
            <a:ext cx="9144000" cy="1966913"/>
          </a:xfrm>
        </p:spPr>
        <p:txBody>
          <a:bodyPr anchor="b"/>
          <a:lstStyle>
            <a:lvl1pPr algn="ctr">
              <a:defRPr sz="6000" b="1">
                <a:solidFill>
                  <a:schemeClr val="accent2">
                    <a:lumMod val="60000"/>
                    <a:lumOff val="40000"/>
                  </a:schemeClr>
                </a:solidFill>
                <a:latin typeface="Bahnschrift SemiCondensed" panose="020B0502040204020203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>
                    <a:lumMod val="40000"/>
                    <a:lumOff val="60000"/>
                  </a:schemeClr>
                </a:solidFill>
                <a:latin typeface="Bahnschrift Light Condensed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2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61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09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81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75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34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30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6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7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23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4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00"/>
            </a:gs>
            <a:gs pos="100000">
              <a:srgbClr val="CC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59B07-5E2F-4F6F-8412-DB8C46ECB6D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6253D-F5AF-48C4-9889-7E915A356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72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40000"/>
              <a:lumOff val="60000"/>
            </a:schemeClr>
          </a:solidFill>
          <a:latin typeface="Segoe Script" panose="030B0504020000000003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FFFF99"/>
          </a:solidFill>
          <a:latin typeface="Segoe Print" panose="02000600000000000000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FFFF99"/>
          </a:solidFill>
          <a:latin typeface="Segoe Print" panose="02000600000000000000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FFFF99"/>
          </a:solidFill>
          <a:latin typeface="Segoe Print" panose="02000600000000000000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FF99"/>
          </a:solidFill>
          <a:latin typeface="Segoe Print" panose="02000600000000000000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FF99"/>
          </a:solidFill>
          <a:latin typeface="Segoe Print" panose="02000600000000000000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from=tabbar&amp;text=%D0%BA%D0%B0%D0%B4%D1%80%D1%8B%20%D0%B8%D0%B7%20%D1%81%D0%BE%D0%B2%D0%B5%D1%82%D1%81%D0%BA%D0%B8%D1%85%20%D1%84%D0%B8%D0%BB%D1%8C%D0%BC%D0%BE%D0%B2" TargetMode="External"/><Relationship Id="rId3" Type="http://schemas.openxmlformats.org/officeDocument/2006/relationships/hyperlink" Target="http://gameshows.ru/wiki/%D0%9A%D0%B0%D1%82%D0%B5%D0%B3%D0%BE%D1%80%D0%B8%D1%8F:%D0%98%D0%B3%D1%80%D0%B0_%D0%B2_%D0%BA%D0%B8%D0%BD%D0%BE_(%D0%9E%D0%B1%D0%B7%D0%BE%D1%80%D1%8B,_2018)" TargetMode="External"/><Relationship Id="rId7" Type="http://schemas.openxmlformats.org/officeDocument/2006/relationships/hyperlink" Target="http://gameshows.ru/wiki/%D0%98%D0%B3%D1%80%D0%B0_%D0%B2_%D0%BA%D0%B8%D0%BD%D0%BE_(%D0%9E%D0%B1%D0%B7%D0%BE%D1%80_%D0%B2%D1%8B%D0%BF%D1%83%D1%81%D0%BA%D0%B0_2018-04-23)" TargetMode="External"/><Relationship Id="rId2" Type="http://schemas.openxmlformats.org/officeDocument/2006/relationships/hyperlink" Target="http://gameshows.ru/wiki/%D0%98%D0%B3%D1%80%D0%B0_%D0%B2_%D0%BA%D0%B8%D0%BD%D0%BE?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ameshows.ru/wiki/%D0%98%D0%B3%D1%80%D0%B0_%D0%B2_%D0%BA%D0%B8%D0%BD%D0%BE_(%D0%9E%D0%B1%D0%B7%D0%BE%D1%80_%D0%B2%D1%8B%D0%BF%D1%83%D1%81%D0%BA%D0%B0_2018-04-09)" TargetMode="External"/><Relationship Id="rId5" Type="http://schemas.openxmlformats.org/officeDocument/2006/relationships/hyperlink" Target="http://gameshows.ru/wiki/%D0%98%D0%B3%D1%80%D0%B0_%D0%B2_%D0%BA%D0%B8%D0%BD%D0%BE_(%D0%9E%D0%B1%D0%B7%D0%BE%D1%80_%D0%B2%D1%8B%D0%BF%D1%83%D1%81%D0%BA%D0%B0_2018-04-26)" TargetMode="External"/><Relationship Id="rId10" Type="http://schemas.openxmlformats.org/officeDocument/2006/relationships/hyperlink" Target="https://ok.ru/video/2696754301693" TargetMode="External"/><Relationship Id="rId4" Type="http://schemas.openxmlformats.org/officeDocument/2006/relationships/hyperlink" Target="http://gameshows.ru/wiki/%D0%98%D0%B3%D1%80%D0%B0_%D0%B2_%D0%BA%D0%B8%D0%BD%D0%BE_(%D0%9E%D0%B1%D0%B7%D0%BE%D1%80_%D0%B2%D1%8B%D0%BF%D1%83%D1%81%D0%BA%D0%B0_2018-04-19)" TargetMode="External"/><Relationship Id="rId9" Type="http://schemas.openxmlformats.org/officeDocument/2006/relationships/hyperlink" Target="https://ok.ru/video/36817843275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49" y="111010"/>
            <a:ext cx="6544195" cy="91916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FFE5"/>
                </a:solidFill>
              </a:rPr>
              <a:t>Презентация-игра</a:t>
            </a:r>
            <a:endParaRPr lang="ru-RU" dirty="0">
              <a:solidFill>
                <a:srgbClr val="FFFFE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411788"/>
            <a:ext cx="4000500" cy="1350962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chemeClr val="bg2">
                    <a:lumMod val="90000"/>
                  </a:schemeClr>
                </a:solidFill>
                <a:latin typeface="Segoe Print" panose="02000600000000000000" pitchFamily="2" charset="0"/>
              </a:rPr>
              <a:t>Выполнила обучающаяся очной формы обучения</a:t>
            </a:r>
          </a:p>
          <a:p>
            <a:r>
              <a:rPr lang="ru-RU" sz="1800" dirty="0">
                <a:solidFill>
                  <a:schemeClr val="bg2">
                    <a:lumMod val="90000"/>
                  </a:schemeClr>
                </a:solidFill>
                <a:latin typeface="Segoe Print" panose="02000600000000000000" pitchFamily="2" charset="0"/>
              </a:rPr>
              <a:t>Группы 116-Б</a:t>
            </a:r>
          </a:p>
          <a:p>
            <a:r>
              <a:rPr lang="ru-RU" sz="1800" dirty="0">
                <a:solidFill>
                  <a:schemeClr val="bg2">
                    <a:lumMod val="90000"/>
                  </a:schemeClr>
                </a:solidFill>
                <a:latin typeface="Segoe Print" panose="02000600000000000000" pitchFamily="2" charset="0"/>
              </a:rPr>
              <a:t>Сухова Нина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3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B7B7"/>
                </a:solidFill>
              </a:rPr>
              <a:t>«Игра в кино»</a:t>
            </a:r>
            <a:endParaRPr lang="ru-RU" dirty="0">
              <a:solidFill>
                <a:srgbClr val="FFB7B7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757" y="1476538"/>
            <a:ext cx="5221636" cy="4583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/>
              <a:t>«Игра в кино»</a:t>
            </a:r>
            <a:r>
              <a:rPr lang="ru-RU" sz="2000" dirty="0"/>
              <a:t> — викторина о советских фильмах, где участники смотрят кино и получают за это деньги. Максимальный главный приз в финале — 60 000 рублей. Является логическим продолжением киновикторины «Угадай кино», транслировавшейся на телеканале «Че» в 2016 году. Премьера киновикторины состоялась 9 апреля 2018 года на телеканале «МИР». Ведущий — </a:t>
            </a:r>
            <a:r>
              <a:rPr lang="ru-RU" sz="2000" u="sng" dirty="0"/>
              <a:t>Сергей Белоголовцев</a:t>
            </a:r>
            <a:r>
              <a:rPr lang="ru-RU" sz="2000" dirty="0"/>
              <a:t>.</a:t>
            </a:r>
          </a:p>
        </p:txBody>
      </p:sp>
      <p:pic>
        <p:nvPicPr>
          <p:cNvPr id="2050" name="Picture 2" descr="https://imgtest.mir24.tv/uploaded/images/crops/2021/April/870x489_0x201_detail_crop_20210407185224_35d77fa4_6b211874630d8d776d0f4e647adf97d010b2d1ec2c4803405aed34f6c34aaa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272" y="3493444"/>
            <a:ext cx="4990069" cy="280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ytimg.com/vi/-aiQXIJFcV0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941" y="659593"/>
            <a:ext cx="4247827" cy="238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200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462" y="162274"/>
            <a:ext cx="10515600" cy="1325563"/>
          </a:xfrm>
        </p:spPr>
        <p:txBody>
          <a:bodyPr/>
          <a:lstStyle/>
          <a:p>
            <a:r>
              <a:rPr lang="ru-RU" dirty="0">
                <a:solidFill>
                  <a:srgbClr val="FFB7B7"/>
                </a:solidFill>
              </a:rPr>
              <a:t>Правила</a:t>
            </a:r>
            <a:r>
              <a:rPr lang="ru-RU" dirty="0" smtClean="0"/>
              <a:t> </a:t>
            </a:r>
            <a:r>
              <a:rPr lang="ru-RU" dirty="0">
                <a:solidFill>
                  <a:srgbClr val="FFB7B7"/>
                </a:solidFill>
              </a:rPr>
              <a:t>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462" y="1316142"/>
            <a:ext cx="11214315" cy="50059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u="sng" dirty="0"/>
              <a:t>Первый раунд </a:t>
            </a:r>
          </a:p>
          <a:p>
            <a:pPr marL="0" indent="0">
              <a:buNone/>
            </a:pPr>
            <a:r>
              <a:rPr lang="ru-RU" dirty="0"/>
              <a:t>Необходимо ответить на вопросы по советским фильмам.</a:t>
            </a:r>
          </a:p>
          <a:p>
            <a:pPr marL="0" indent="0">
              <a:buNone/>
            </a:pPr>
            <a:r>
              <a:rPr lang="ru-RU" u="sng" dirty="0"/>
              <a:t>Второй раунд «Скрытый элемент»</a:t>
            </a:r>
          </a:p>
          <a:p>
            <a:pPr marL="0" indent="0">
              <a:buNone/>
            </a:pPr>
            <a:r>
              <a:rPr lang="ru-RU" dirty="0"/>
              <a:t>Демонстрируется стоп-кадр из фильма. Логотип программы закрывает некий объект. Необходимо угадать, что скрывается под логотипом.</a:t>
            </a:r>
          </a:p>
          <a:p>
            <a:pPr marL="0" indent="0">
              <a:buNone/>
            </a:pPr>
            <a:r>
              <a:rPr lang="ru-RU" u="sng" dirty="0"/>
              <a:t>Третий раунд «Откуда кадр?»</a:t>
            </a:r>
          </a:p>
          <a:p>
            <a:pPr marL="0" indent="0">
              <a:buNone/>
            </a:pPr>
            <a:r>
              <a:rPr lang="ru-RU" dirty="0" smtClean="0"/>
              <a:t>Демонстрируется стоп-кадр из фильма. Необходимо угадать название фильма.</a:t>
            </a:r>
            <a:endParaRPr lang="ru-RU" b="1" dirty="0" smtClean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5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ncrim.ru/userfiles/picoriginal/img-20170403155949-18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61" r="-1"/>
          <a:stretch/>
        </p:blipFill>
        <p:spPr bwMode="auto">
          <a:xfrm>
            <a:off x="9170095" y="0"/>
            <a:ext cx="3021905" cy="353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baba-deda.ru/upload/image/quick-folder/0421355_62064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08"/>
          <a:stretch/>
        </p:blipFill>
        <p:spPr bwMode="auto">
          <a:xfrm>
            <a:off x="0" y="-2568"/>
            <a:ext cx="3839585" cy="376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avatars.mds.yandex.net/get-kinopoisk-post-thumb/1101343/ef6331baef8f6dfb339a23a2856880fd/1920x128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85" y="0"/>
            <a:ext cx="5406001" cy="3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histograf.ru/content/images/215/25-2-47bf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6" r="24144"/>
          <a:stretch/>
        </p:blipFill>
        <p:spPr bwMode="auto">
          <a:xfrm>
            <a:off x="8907886" y="3467286"/>
            <a:ext cx="3284114" cy="3399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fb.ru/media/i/1/5/4/6/9/6/5/i/154696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1572"/>
            <a:ext cx="4179897" cy="337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www.mos.ru/upload/newsfeed/newsfeed/KadrizfilmaSlyjebniiromanRejisserEldarRyazanov1977god(20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1794" y="3467286"/>
            <a:ext cx="5097748" cy="3399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82527" y="2898665"/>
            <a:ext cx="4520209" cy="1020231"/>
          </a:xfrm>
          <a:solidFill>
            <a:srgbClr val="FFFFE5">
              <a:alpha val="87000"/>
            </a:srgbClr>
          </a:solidFill>
          <a:effectLst>
            <a:softEdge rad="31750"/>
          </a:effectLst>
        </p:spPr>
        <p:txBody>
          <a:bodyPr/>
          <a:lstStyle/>
          <a:p>
            <a:r>
              <a:rPr lang="ru-RU" b="0" i="1" dirty="0" smtClean="0">
                <a:solidFill>
                  <a:srgbClr val="CE430C"/>
                </a:solidFill>
              </a:rPr>
              <a:t>Первый раунд</a:t>
            </a:r>
            <a:endParaRPr lang="ru-RU" b="0" i="1" dirty="0">
              <a:solidFill>
                <a:srgbClr val="CE430C"/>
              </a:solidFill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500624" y="6397199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9993000" y="6397199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56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5342" y="3625577"/>
            <a:ext cx="10515600" cy="4941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u="sng" dirty="0" smtClean="0">
                <a:hlinkClick r:id="rId2" action="ppaction://hlinksldjump"/>
              </a:rPr>
              <a:t>3. Пройдёт </a:t>
            </a:r>
            <a:r>
              <a:rPr lang="ru-RU" u="sng" dirty="0">
                <a:hlinkClick r:id="rId2" action="ppaction://hlinksldjump"/>
              </a:rPr>
              <a:t>сквозь плетень</a:t>
            </a:r>
            <a:endParaRPr lang="ru-RU" u="sng" dirty="0"/>
          </a:p>
          <a:p>
            <a:pPr marL="0" indent="0">
              <a:buNone/>
            </a:pPr>
            <a:endParaRPr lang="ru-RU" u="sng" dirty="0"/>
          </a:p>
        </p:txBody>
      </p:sp>
      <p:sp>
        <p:nvSpPr>
          <p:cNvPr id="5" name="Управляющая кнопка: далее 4">
            <a:hlinkClick r:id="rId3" action="ppaction://hlinksldjump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7" t="23831" r="33618" b="-3265"/>
          <a:stretch/>
        </p:blipFill>
        <p:spPr>
          <a:xfrm>
            <a:off x="-8313" y="3387325"/>
            <a:ext cx="2131753" cy="36163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2880" y="295474"/>
            <a:ext cx="7792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Вопрос №1 «Жил-был пёс»</a:t>
            </a:r>
          </a:p>
          <a:p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Как уйдёт Волк со двора</a:t>
            </a:r>
            <a:r>
              <a:rPr lang="ru-RU" sz="28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?</a:t>
            </a:r>
            <a:endParaRPr lang="ru-RU" sz="28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54279" y="1730038"/>
            <a:ext cx="50834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1. Выйдет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через калитку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044523" y="2648254"/>
            <a:ext cx="61029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2. Перепрыгнет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через плетень</a:t>
            </a: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45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16617" y="1026192"/>
            <a:ext cx="6841024" cy="5130768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6" t="-480" r="21322" b="7298"/>
          <a:stretch/>
        </p:blipFill>
        <p:spPr>
          <a:xfrm>
            <a:off x="0" y="299752"/>
            <a:ext cx="12505110" cy="6040088"/>
          </a:xfrm>
          <a:prstGeom prst="rect">
            <a:avLst/>
          </a:prstGeom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82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9934" y="2129667"/>
            <a:ext cx="4115231" cy="56896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hlinkClick r:id="rId2" action="ppaction://hlinksldjump"/>
              </a:rPr>
              <a:t>1. Покажет кукиш</a:t>
            </a:r>
            <a:endParaRPr lang="ru-RU" dirty="0" smtClean="0"/>
          </a:p>
        </p:txBody>
      </p:sp>
      <p:sp>
        <p:nvSpPr>
          <p:cNvPr id="4" name="Управляющая кнопка: далее 3">
            <a:hlinkClick r:id="rId3" action="ppaction://hlinksldjump" highlightClick="1"/>
          </p:cNvPr>
          <p:cNvSpPr/>
          <p:nvPr/>
        </p:nvSpPr>
        <p:spPr>
          <a:xfrm>
            <a:off x="11500624" y="6371510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959550" y="387718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3. Дыхнёт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перегаром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0624" y="346055"/>
            <a:ext cx="11413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Вопрос</a:t>
            </a:r>
            <a:r>
              <a:rPr lang="ru-RU" b="1" dirty="0"/>
              <a:t> </a:t>
            </a:r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№2«Операция „Ы“ и другие приключения Шурика»</a:t>
            </a:r>
          </a:p>
          <a:p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Как ответит Балбес на фразу Шурика «Руки вверх!»?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99816" y="3026297"/>
            <a:ext cx="3815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2. Состроит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рожу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458"/>
            <a:ext cx="3734412" cy="2841542"/>
          </a:xfrm>
          <a:prstGeom prst="rect">
            <a:avLst/>
          </a:prstGeom>
        </p:spPr>
      </p:pic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52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menty-i-k-ylatye-f-azy-iz-sovetskoi-komed_el0x87sh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84074" y="1095103"/>
            <a:ext cx="6741206" cy="50779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6" t="-480" r="21322" b="7298"/>
          <a:stretch/>
        </p:blipFill>
        <p:spPr>
          <a:xfrm>
            <a:off x="0" y="299752"/>
            <a:ext cx="12505110" cy="6040088"/>
          </a:xfrm>
          <a:prstGeom prst="rect">
            <a:avLst/>
          </a:prstGeom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10041096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68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2828" y="2997799"/>
            <a:ext cx="4999892" cy="44493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u="sng" dirty="0" smtClean="0">
                <a:hlinkClick r:id="rId2" action="ppaction://hlinksldjump"/>
              </a:rPr>
              <a:t>2. В </a:t>
            </a:r>
            <a:r>
              <a:rPr lang="ru-RU" u="sng" dirty="0">
                <a:hlinkClick r:id="rId2" action="ppaction://hlinksldjump"/>
              </a:rPr>
              <a:t>банке с </a:t>
            </a:r>
            <a:r>
              <a:rPr lang="ru-RU" u="sng" dirty="0" smtClean="0">
                <a:hlinkClick r:id="rId2" action="ppaction://hlinksldjump"/>
              </a:rPr>
              <a:t>сахаром</a:t>
            </a:r>
            <a:endParaRPr lang="ru-RU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97280" y="156319"/>
            <a:ext cx="8229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Вопрос №3 «Бриллиантовая рука»</a:t>
            </a:r>
          </a:p>
          <a:p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Где прячет пистолет жена Семён </a:t>
            </a:r>
            <a:r>
              <a:rPr lang="ru-RU" sz="2800" u="sng" dirty="0" err="1">
                <a:solidFill>
                  <a:srgbClr val="FFFF99"/>
                </a:solidFill>
                <a:latin typeface="Segoe Print" panose="02000600000000000000" pitchFamily="2" charset="0"/>
              </a:rPr>
              <a:t>Семёныча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08012" y="3686901"/>
            <a:ext cx="2839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3. В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фартуке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08012" y="2230416"/>
            <a:ext cx="3063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1. В </a:t>
            </a:r>
            <a:r>
              <a:rPr lang="ru-RU" sz="2800" u="sng" dirty="0">
                <a:solidFill>
                  <a:srgbClr val="FFFF99"/>
                </a:solidFill>
                <a:latin typeface="Segoe Print" panose="02000600000000000000" pitchFamily="2" charset="0"/>
              </a:rPr>
              <a:t>кофейнике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69" t="-853" r="1441" b="853"/>
          <a:stretch/>
        </p:blipFill>
        <p:spPr>
          <a:xfrm>
            <a:off x="-335281" y="3316605"/>
            <a:ext cx="4267201" cy="3998502"/>
          </a:xfrm>
          <a:prstGeom prst="rect">
            <a:avLst/>
          </a:prstGeom>
        </p:spPr>
      </p:pic>
      <p:sp>
        <p:nvSpPr>
          <p:cNvPr id="9" name="Управляющая кнопка: далее 8">
            <a:hlinkClick r:id="rId4" action="ppaction://hlinksldjump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58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uka_34cSkL8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120" y="919335"/>
            <a:ext cx="12120879" cy="51529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6" t="-480" r="21322" b="7298"/>
          <a:stretch/>
        </p:blipFill>
        <p:spPr>
          <a:xfrm>
            <a:off x="0" y="218472"/>
            <a:ext cx="12505110" cy="6040088"/>
          </a:xfrm>
          <a:prstGeom prst="rect">
            <a:avLst/>
          </a:prstGeom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29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8" name="Picture 14" descr="https://i.pinimg.com/originals/6d/c0/71/6dc071a5de07876d0a676b9b70006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434" y="-16637"/>
            <a:ext cx="4544285" cy="314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s://crowncaps.su/media/images/blog/2018/12/26/vokzal-dlya-dvoih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480" y="0"/>
            <a:ext cx="4345520" cy="314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ustaliy.ru/wp-content/uploads/2021/01/hd993fs8tpegwtbxrw9u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9" r="28649"/>
          <a:stretch/>
        </p:blipFill>
        <p:spPr bwMode="auto">
          <a:xfrm>
            <a:off x="9188314" y="2935376"/>
            <a:ext cx="3003686" cy="392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ustaliy.ru/wp-content/uploads/2019/02/msk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9619" cy="329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sun9-12.userapi.com/impf/c858420/v858420288/1d7a45/hFrfK8rtae0.jpg?size=0x0&amp;quality=90&amp;proxy=1&amp;sign=64269e804e88f60aa3652a267750c2a4&amp;c_uniq_tag=hkNtPIAQakvj6TH6v_e5gCjprmHYyqaXdRL_hQsq1HQ&amp;type=video_thumb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8" r="11400"/>
          <a:stretch/>
        </p:blipFill>
        <p:spPr bwMode="auto">
          <a:xfrm>
            <a:off x="4398996" y="3147660"/>
            <a:ext cx="5095156" cy="372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avatars.mds.yandex.net/get-zen_doc/1709225/pub_5e9066946ac30a30dbad6c66_5e9066a52df22c6338f553bd/scale_12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695"/>
            <a:ext cx="4980214" cy="357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6760" y="2657232"/>
            <a:ext cx="11174507" cy="1420644"/>
          </a:xfrm>
          <a:solidFill>
            <a:srgbClr val="FFFFE5">
              <a:alpha val="87000"/>
            </a:srgbClr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4000" b="0" i="1" dirty="0">
                <a:solidFill>
                  <a:srgbClr val="CE430C"/>
                </a:solidFill>
              </a:rPr>
              <a:t>Второй раунд «Скрытый элемент</a:t>
            </a:r>
            <a:r>
              <a:rPr lang="ru-RU" sz="4000" b="0" i="1" dirty="0" smtClean="0">
                <a:solidFill>
                  <a:srgbClr val="CE430C"/>
                </a:solidFill>
              </a:rPr>
              <a:t>»</a:t>
            </a:r>
            <a:endParaRPr lang="ru-RU" sz="4000" b="0" i="1" dirty="0">
              <a:solidFill>
                <a:srgbClr val="CE430C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9999533" y="6371976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24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10"/>
          <p:cNvSpPr>
            <a:spLocks noGrp="1"/>
          </p:cNvSpPr>
          <p:nvPr>
            <p:ph idx="1"/>
          </p:nvPr>
        </p:nvSpPr>
        <p:spPr>
          <a:xfrm>
            <a:off x="2234123" y="1835648"/>
            <a:ext cx="2092637" cy="5011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А) Динамо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7523" y="510133"/>
            <a:ext cx="106718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Назовите эмблему на спортивном костюме Ивана </a:t>
            </a:r>
            <a:r>
              <a:rPr lang="ru-RU" sz="24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Грозного?</a:t>
            </a:r>
            <a:endParaRPr lang="ru-RU" sz="24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pic>
        <p:nvPicPr>
          <p:cNvPr id="1026" name="Picture 2" descr="https://sun9-54.userapi.com/GRQHQDMOCdDaPDdWvcffGimSKWzI4GiOcuNFzA/dqlL18-MUI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4" b="3402"/>
          <a:stretch/>
        </p:blipFill>
        <p:spPr bwMode="auto">
          <a:xfrm>
            <a:off x="5600516" y="1177611"/>
            <a:ext cx="6175570" cy="492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gameshows.ru/w/images/8/8a/RU-IVK-2018-04-19-1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9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26" t="20730" r="45033" b="67764"/>
          <a:stretch/>
        </p:blipFill>
        <p:spPr bwMode="auto">
          <a:xfrm>
            <a:off x="8343678" y="2276594"/>
            <a:ext cx="689246" cy="61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234123" y="2524992"/>
            <a:ext cx="18838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Б) Зенит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60970" y="3200614"/>
            <a:ext cx="2127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В</a:t>
            </a:r>
            <a:r>
              <a:rPr lang="ru-RU" sz="24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) Спартак</a:t>
            </a:r>
            <a:endParaRPr lang="ru-RU" sz="24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10" y="5001517"/>
            <a:ext cx="2784725" cy="1856483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1849608" y="4223170"/>
            <a:ext cx="1997193" cy="1061300"/>
          </a:xfrm>
          <a:prstGeom prst="wedgeEllipseCallout">
            <a:avLst/>
          </a:prstGeom>
          <a:solidFill>
            <a:schemeClr val="lt1">
              <a:alpha val="99000"/>
            </a:schemeClr>
          </a:solidFill>
          <a:ln>
            <a:solidFill>
              <a:srgbClr val="CC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Подумай еще…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14" name="Управляющая кнопка: назад 13">
            <a:hlinkClick r:id="" action="ppaction://hlinkshowjump?jump=previousslide" highlightClick="1"/>
          </p:cNvPr>
          <p:cNvSpPr/>
          <p:nvPr/>
        </p:nvSpPr>
        <p:spPr>
          <a:xfrm>
            <a:off x="9949656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82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4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0160" y="274906"/>
            <a:ext cx="10166888" cy="11199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Какой предмет расположен на конце ботинка Новосельцева?</a:t>
            </a:r>
          </a:p>
        </p:txBody>
      </p:sp>
      <p:pic>
        <p:nvPicPr>
          <p:cNvPr id="2050" name="Picture 2" descr="https://i.pinimg.com/736x/94/b1/92/94b192023326c9466889ea4a4bb79e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058" y="942478"/>
            <a:ext cx="7010400" cy="527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gameshows.ru/w/images/0/04/RU-IVK-2018-04-19-1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91" t="-1" r="58460" b="74908"/>
          <a:stretch/>
        </p:blipFill>
        <p:spPr bwMode="auto">
          <a:xfrm>
            <a:off x="5972477" y="1019390"/>
            <a:ext cx="1617859" cy="127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11570" y="2016685"/>
            <a:ext cx="1449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Б) Очки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11570" y="1307870"/>
            <a:ext cx="1957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А) Платок </a:t>
            </a:r>
            <a:endParaRPr lang="ru-RU" sz="24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11570" y="2802499"/>
            <a:ext cx="1875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В) Ничего </a:t>
            </a:r>
            <a:endParaRPr lang="ru-RU" sz="24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053" y="4328698"/>
            <a:ext cx="3324059" cy="2529302"/>
          </a:xfrm>
          <a:prstGeom prst="rect">
            <a:avLst/>
          </a:prstGeom>
        </p:spPr>
      </p:pic>
      <p:sp>
        <p:nvSpPr>
          <p:cNvPr id="4" name="Выноска-облако 3"/>
          <p:cNvSpPr/>
          <p:nvPr/>
        </p:nvSpPr>
        <p:spPr>
          <a:xfrm>
            <a:off x="1872870" y="3588313"/>
            <a:ext cx="1895566" cy="1154546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Эх…не угадал</a:t>
            </a:r>
            <a:endParaRPr lang="ru-RU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1004941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16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xit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9554" y="160947"/>
            <a:ext cx="10515600" cy="71828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Что прячется за ухом у товарища </a:t>
            </a:r>
            <a:r>
              <a:rPr lang="ru-RU" dirty="0" err="1"/>
              <a:t>Саахова</a:t>
            </a:r>
            <a:r>
              <a:rPr lang="ru-RU" dirty="0" smtClean="0"/>
              <a:t>?</a:t>
            </a:r>
          </a:p>
          <a:p>
            <a:endParaRPr lang="ru-RU" dirty="0"/>
          </a:p>
        </p:txBody>
      </p:sp>
      <p:pic>
        <p:nvPicPr>
          <p:cNvPr id="3078" name="Picture 6" descr="https://i.ytimg.com/vi/_oHNYj3i0TY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1" r="12116"/>
          <a:stretch/>
        </p:blipFill>
        <p:spPr bwMode="auto">
          <a:xfrm>
            <a:off x="5494293" y="1061112"/>
            <a:ext cx="6362546" cy="469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Файл:RU-IVK-2018-04-26-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43" t="45185" r="55427" b="20354"/>
          <a:stretch/>
        </p:blipFill>
        <p:spPr bwMode="auto">
          <a:xfrm>
            <a:off x="5697286" y="3185950"/>
            <a:ext cx="1652278" cy="150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62131" y="3026073"/>
            <a:ext cx="2169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В) Гвоздика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62131" y="1476673"/>
            <a:ext cx="17799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А) Роза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72417" y="2251373"/>
            <a:ext cx="21698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FF99"/>
                </a:solidFill>
                <a:latin typeface="Segoe Print" panose="02000600000000000000" pitchFamily="2" charset="0"/>
              </a:rPr>
              <a:t>Б) </a:t>
            </a:r>
            <a:r>
              <a:rPr lang="ru-RU" sz="24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Тюльпан</a:t>
            </a:r>
            <a:endParaRPr lang="ru-RU" sz="2400" dirty="0">
              <a:solidFill>
                <a:srgbClr val="FFFF99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511151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83" y="4508405"/>
            <a:ext cx="2978368" cy="2343547"/>
          </a:xfrm>
          <a:prstGeom prst="rect">
            <a:avLst/>
          </a:prstGeom>
        </p:spPr>
      </p:pic>
      <p:sp>
        <p:nvSpPr>
          <p:cNvPr id="7" name="Выноска-облако 6"/>
          <p:cNvSpPr/>
          <p:nvPr/>
        </p:nvSpPr>
        <p:spPr>
          <a:xfrm>
            <a:off x="2062131" y="4085182"/>
            <a:ext cx="2343614" cy="1130490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О, нет…ты ошибся</a:t>
            </a:r>
            <a:endParaRPr lang="ru-RU" sz="1600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>
            <a:off x="9941343" y="6382304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35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"/>
                            </p:stCondLst>
                            <p:childTnLst>
                              <p:par>
                                <p:cTn id="20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xit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dropi.ru/img/uploads/2019-11-26/2_original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40"/>
          <a:stretch/>
        </p:blipFill>
        <p:spPr bwMode="auto">
          <a:xfrm>
            <a:off x="0" y="-1"/>
            <a:ext cx="1221544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7400" y="2467668"/>
            <a:ext cx="10515600" cy="1325563"/>
          </a:xfrm>
          <a:solidFill>
            <a:srgbClr val="FFFFE5">
              <a:alpha val="87000"/>
            </a:srgbClr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b="0" i="1" dirty="0">
                <a:solidFill>
                  <a:srgbClr val="CE430C"/>
                </a:solidFill>
              </a:rPr>
              <a:t>Третий раунд «Откуда кадр»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999533" y="6371976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22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b17.ru/foto/uploaded/upl_1618648973_254740_t936w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776" y="407820"/>
            <a:ext cx="7382285" cy="5706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46210"/>
            <a:ext cx="22314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>
                <a:solidFill>
                  <a:srgbClr val="FFFF99"/>
                </a:solidFill>
                <a:latin typeface="Segoe Print" panose="02000600000000000000" pitchFamily="2" charset="0"/>
              </a:rPr>
              <a:t>Кадр </a:t>
            </a:r>
            <a:r>
              <a:rPr lang="ru-RU" sz="2800" dirty="0" smtClean="0">
                <a:solidFill>
                  <a:srgbClr val="FFFF99"/>
                </a:solidFill>
                <a:latin typeface="Segoe Print" panose="02000600000000000000" pitchFamily="2" charset="0"/>
              </a:rPr>
              <a:t>№1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7" name="Управляющая кнопка: далее 6">
            <a:hlinkClick r:id="rId3" action="ppaction://hlinksldjump" highlightClick="1"/>
          </p:cNvPr>
          <p:cNvSpPr/>
          <p:nvPr/>
        </p:nvSpPr>
        <p:spPr>
          <a:xfrm>
            <a:off x="11500624" y="6390669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Блок-схема: процесс 1">
            <a:hlinkClick r:id="rId4" action="ppaction://hlinksldjump"/>
          </p:cNvPr>
          <p:cNvSpPr/>
          <p:nvPr/>
        </p:nvSpPr>
        <p:spPr>
          <a:xfrm>
            <a:off x="235241" y="5904133"/>
            <a:ext cx="2245360" cy="721360"/>
          </a:xfrm>
          <a:prstGeom prst="flowChartProcess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Segoe Print" panose="02000600000000000000" pitchFamily="2" charset="0"/>
              </a:rPr>
              <a:t>Ответ</a:t>
            </a:r>
            <a:endParaRPr lang="ru-RU" dirty="0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999533" y="6371976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99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040" y="230505"/>
            <a:ext cx="4089400" cy="62293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Фильм «Девчата»</a:t>
            </a:r>
            <a:endParaRPr lang="ru-RU" dirty="0"/>
          </a:p>
        </p:txBody>
      </p:sp>
      <p:pic>
        <p:nvPicPr>
          <p:cNvPr id="4" name="hd-melodrama-komediya-1961_oPz4cj6H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61439" y="1477963"/>
            <a:ext cx="8855163" cy="3764597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09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56" y="125917"/>
            <a:ext cx="2206214" cy="55181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Кадр №2</a:t>
            </a:r>
            <a:endParaRPr lang="ru-RU" dirty="0"/>
          </a:p>
        </p:txBody>
      </p:sp>
      <p:pic>
        <p:nvPicPr>
          <p:cNvPr id="2050" name="Picture 2" descr="https://regnum.ru/uploads/pictures/news/2017/02/10/regnum_picture_1486714947522608_norm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185" y="401824"/>
            <a:ext cx="7370217" cy="558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алее 4">
            <a:hlinkClick r:id="rId3" action="ppaction://hlinksldjump" highlightClick="1"/>
          </p:cNvPr>
          <p:cNvSpPr/>
          <p:nvPr/>
        </p:nvSpPr>
        <p:spPr>
          <a:xfrm>
            <a:off x="11500624" y="6386393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процесс 5">
            <a:hlinkClick r:id="rId4" action="ppaction://hlinksldjump"/>
          </p:cNvPr>
          <p:cNvSpPr/>
          <p:nvPr/>
        </p:nvSpPr>
        <p:spPr>
          <a:xfrm>
            <a:off x="175110" y="5899857"/>
            <a:ext cx="2245360" cy="721360"/>
          </a:xfrm>
          <a:prstGeom prst="flowChartProcess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Segoe Print" panose="02000600000000000000" pitchFamily="2" charset="0"/>
              </a:rPr>
              <a:t>Ответ</a:t>
            </a:r>
            <a:endParaRPr lang="ru-RU" dirty="0"/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5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" y="149225"/>
            <a:ext cx="7005320" cy="63309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Фильм «Москва слезам не верит»</a:t>
            </a:r>
            <a:endParaRPr lang="ru-RU" dirty="0"/>
          </a:p>
        </p:txBody>
      </p:sp>
      <p:pic>
        <p:nvPicPr>
          <p:cNvPr id="4" name="vk-video_Wi5GdkT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85439" y="782320"/>
            <a:ext cx="6990081" cy="5242561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999533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25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196" y="168947"/>
            <a:ext cx="2130911" cy="71318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Кадр №3</a:t>
            </a:r>
            <a:endParaRPr lang="ru-RU" dirty="0"/>
          </a:p>
        </p:txBody>
      </p:sp>
      <p:sp>
        <p:nvSpPr>
          <p:cNvPr id="4" name="AutoShape 2" descr="https://tvcenter.ru/wp-content/uploads/2021/08/1484729034190885221.jpg"/>
          <p:cNvSpPr>
            <a:spLocks noChangeAspect="1" noChangeArrowheads="1"/>
          </p:cNvSpPr>
          <p:nvPr/>
        </p:nvSpPr>
        <p:spPr bwMode="auto">
          <a:xfrm>
            <a:off x="155575" y="-144463"/>
            <a:ext cx="2856566" cy="285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tvcenter.ru/wp-content/uploads/2021/08/14847290341908852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2141" y="525537"/>
            <a:ext cx="7229586" cy="5480026"/>
          </a:xfrm>
          <a:prstGeom prst="rect">
            <a:avLst/>
          </a:prstGeom>
        </p:spPr>
      </p:pic>
      <p:sp>
        <p:nvSpPr>
          <p:cNvPr id="7" name="Управляющая кнопка: далее 6">
            <a:hlinkClick r:id="" action="ppaction://hlinkshowjump?jump=las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роцесс 7">
            <a:hlinkClick r:id="rId3" action="ppaction://hlinksldjump"/>
          </p:cNvPr>
          <p:cNvSpPr/>
          <p:nvPr/>
        </p:nvSpPr>
        <p:spPr>
          <a:xfrm>
            <a:off x="155575" y="5966208"/>
            <a:ext cx="2245360" cy="721360"/>
          </a:xfrm>
          <a:prstGeom prst="flowChartProcess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C000"/>
                </a:solidFill>
                <a:latin typeface="Segoe Print" panose="02000600000000000000" pitchFamily="2" charset="0"/>
              </a:rPr>
              <a:t>Ответ</a:t>
            </a:r>
            <a:endParaRPr lang="ru-RU" dirty="0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999122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93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6355080" cy="83629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Фильм «Джентльмены удачи»</a:t>
            </a:r>
            <a:endParaRPr lang="ru-RU" dirty="0"/>
          </a:p>
        </p:txBody>
      </p:sp>
      <p:pic>
        <p:nvPicPr>
          <p:cNvPr id="4" name="a-kak-vas-zovut-otryvok-iz-kinofilma-dzent_EWFjyTs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80640" y="836295"/>
            <a:ext cx="7051040" cy="5288280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500624" y="6388352"/>
            <a:ext cx="691376" cy="469648"/>
          </a:xfrm>
          <a:prstGeom prst="actionButtonForwardNext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9899780" y="6388352"/>
            <a:ext cx="714166" cy="469648"/>
          </a:xfrm>
          <a:prstGeom prst="actionButtonBackPrevious">
            <a:avLst/>
          </a:prstGeom>
          <a:solidFill>
            <a:srgbClr val="FF0000">
              <a:alpha val="70000"/>
            </a:srgbClr>
          </a:solidFill>
          <a:ln>
            <a:solidFill>
              <a:srgbClr val="A50021">
                <a:alpha val="9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16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198776" cy="799796"/>
          </a:xfrm>
        </p:spPr>
        <p:txBody>
          <a:bodyPr/>
          <a:lstStyle/>
          <a:p>
            <a:r>
              <a:rPr lang="ru-RU" dirty="0">
                <a:solidFill>
                  <a:srgbClr val="FFB7B7"/>
                </a:solidFill>
              </a:rPr>
              <a:t>Источники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4424" y="957719"/>
            <a:ext cx="11712880" cy="47420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hlinkClick r:id="rId2"/>
              </a:rPr>
              <a:t>Игра в кино — </a:t>
            </a:r>
            <a:r>
              <a:rPr lang="en-US" sz="2000" dirty="0" smtClean="0">
                <a:hlinkClick r:id="rId2"/>
              </a:rPr>
              <a:t>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>
                <a:hlinkClick r:id="rId3"/>
              </a:rPr>
              <a:t>Категория:Игра в кино (Обзоры, 2018) — </a:t>
            </a:r>
            <a:r>
              <a:rPr lang="ru-RU" sz="2000" dirty="0" smtClean="0">
                <a:hlinkClick r:id="rId3"/>
              </a:rPr>
              <a:t>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>
                <a:hlinkClick r:id="rId4"/>
              </a:rPr>
              <a:t>Игра в кино (Обзор выпуска 2018-04-19) — GameSHOWS.ru</a:t>
            </a:r>
            <a:r>
              <a:rPr lang="ru-RU" sz="2000" dirty="0" smtClean="0"/>
              <a:t> </a:t>
            </a:r>
          </a:p>
          <a:p>
            <a:pPr marL="0" indent="0">
              <a:buNone/>
            </a:pPr>
            <a:r>
              <a:rPr lang="ru-RU" sz="2000" dirty="0" smtClean="0">
                <a:hlinkClick r:id="rId5"/>
              </a:rPr>
              <a:t>Игра в кино (Обзор выпуска 2018-04-26) — 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>
                <a:hlinkClick r:id="rId6"/>
              </a:rPr>
              <a:t>Игра </a:t>
            </a:r>
            <a:r>
              <a:rPr lang="ru-RU" sz="2000" dirty="0">
                <a:hlinkClick r:id="rId6"/>
              </a:rPr>
              <a:t>в кино (Обзор выпуска 2018-04-09) — </a:t>
            </a:r>
            <a:r>
              <a:rPr lang="ru-RU" sz="2000" dirty="0" smtClean="0">
                <a:hlinkClick r:id="rId6"/>
              </a:rPr>
              <a:t>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>
                <a:hlinkClick r:id="rId7"/>
              </a:rPr>
              <a:t>Игра в кино (Обзор выпуска 2018-04-23) — </a:t>
            </a:r>
            <a:r>
              <a:rPr lang="ru-RU" sz="2000" dirty="0" smtClean="0">
                <a:hlinkClick r:id="rId7"/>
              </a:rPr>
              <a:t>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>
                <a:hlinkClick r:id="rId4"/>
              </a:rPr>
              <a:t>Игра в кино (Обзор выпуска 2018-04-19) — GameSHOWS.ru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>
                <a:hlinkClick r:id="rId8"/>
              </a:rPr>
              <a:t>кадры из советских фильмов: 3 </a:t>
            </a:r>
            <a:r>
              <a:rPr lang="ru-RU" sz="2000" dirty="0" err="1">
                <a:hlinkClick r:id="rId8"/>
              </a:rPr>
              <a:t>тыс</a:t>
            </a:r>
            <a:r>
              <a:rPr lang="ru-RU" sz="2000" dirty="0">
                <a:hlinkClick r:id="rId8"/>
              </a:rPr>
              <a:t> изображений найдено в Яндекс.Картинках (yandex.ru</a:t>
            </a:r>
            <a:r>
              <a:rPr lang="ru-RU" sz="2000" dirty="0" smtClean="0">
                <a:hlinkClick r:id="rId8"/>
              </a:rPr>
              <a:t>)</a:t>
            </a:r>
            <a:endParaRPr lang="ru-RU" sz="2000" dirty="0" smtClean="0"/>
          </a:p>
          <a:p>
            <a:pPr marL="0" indent="0">
              <a:buNone/>
            </a:pPr>
            <a:r>
              <a:rPr lang="en-US" sz="2000" dirty="0">
                <a:hlinkClick r:id="rId9"/>
              </a:rPr>
              <a:t>https://</a:t>
            </a:r>
            <a:r>
              <a:rPr lang="en-US" sz="2000" dirty="0" smtClean="0">
                <a:hlinkClick r:id="rId9"/>
              </a:rPr>
              <a:t>ok.ru/video/368178432752</a:t>
            </a:r>
            <a:r>
              <a:rPr lang="ru-RU" sz="2000" dirty="0" smtClean="0"/>
              <a:t> </a:t>
            </a:r>
          </a:p>
          <a:p>
            <a:pPr marL="0" indent="0">
              <a:buNone/>
            </a:pPr>
            <a:r>
              <a:rPr lang="en-US" sz="2000" dirty="0">
                <a:hlinkClick r:id="rId10"/>
              </a:rPr>
              <a:t>https://</a:t>
            </a:r>
            <a:r>
              <a:rPr lang="en-US" sz="2000" dirty="0" smtClean="0">
                <a:hlinkClick r:id="rId10"/>
              </a:rPr>
              <a:t>ok.ru/video/2696754301693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925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FFFF9E"/>
      </a:hlink>
      <a:folHlink>
        <a:srgbClr val="FFFF9E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</TotalTime>
  <Words>350</Words>
  <Application>Microsoft Office PowerPoint</Application>
  <PresentationFormat>Широкоэкранный</PresentationFormat>
  <Paragraphs>66</Paragraphs>
  <Slides>22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Bahnschrift Light Condensed</vt:lpstr>
      <vt:lpstr>Bahnschrift SemiCondensed</vt:lpstr>
      <vt:lpstr>Calibri</vt:lpstr>
      <vt:lpstr>Segoe Print</vt:lpstr>
      <vt:lpstr>Segoe Script</vt:lpstr>
      <vt:lpstr>Тема Office</vt:lpstr>
      <vt:lpstr>Презентация-игра</vt:lpstr>
      <vt:lpstr>«Игра в кино»</vt:lpstr>
      <vt:lpstr>Правила игры</vt:lpstr>
      <vt:lpstr>Первый раунд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Второй раунд «Скрытый элемент»</vt:lpstr>
      <vt:lpstr>Презентация PowerPoint</vt:lpstr>
      <vt:lpstr>Презентация PowerPoint</vt:lpstr>
      <vt:lpstr>Презентация PowerPoint</vt:lpstr>
      <vt:lpstr>Третий раунд «Откуда кадр»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Презентация-игра</dc:title>
  <dc:creator>Сухова Нина Алексеевна</dc:creator>
  <cp:lastModifiedBy>Иксанова Элла Борисовна</cp:lastModifiedBy>
  <cp:revision>79</cp:revision>
  <dcterms:created xsi:type="dcterms:W3CDTF">2022-03-25T10:39:11Z</dcterms:created>
  <dcterms:modified xsi:type="dcterms:W3CDTF">2022-04-15T11:39:01Z</dcterms:modified>
</cp:coreProperties>
</file>