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744" r:id="rId4"/>
  </p:sldMasterIdLst>
  <p:notesMasterIdLst>
    <p:notesMasterId r:id="rId26"/>
  </p:notesMasterIdLst>
  <p:handoutMasterIdLst>
    <p:handoutMasterId r:id="rId27"/>
  </p:handoutMasterIdLst>
  <p:sldIdLst>
    <p:sldId id="256" r:id="rId5"/>
    <p:sldId id="257" r:id="rId6"/>
    <p:sldId id="258" r:id="rId7"/>
    <p:sldId id="259" r:id="rId8"/>
    <p:sldId id="261" r:id="rId9"/>
    <p:sldId id="262" r:id="rId10"/>
    <p:sldId id="263" r:id="rId11"/>
    <p:sldId id="265" r:id="rId12"/>
    <p:sldId id="266" r:id="rId13"/>
    <p:sldId id="264" r:id="rId14"/>
    <p:sldId id="267" r:id="rId15"/>
    <p:sldId id="268" r:id="rId16"/>
    <p:sldId id="269" r:id="rId17"/>
    <p:sldId id="270" r:id="rId18"/>
    <p:sldId id="271" r:id="rId19"/>
    <p:sldId id="273" r:id="rId20"/>
    <p:sldId id="274" r:id="rId21"/>
    <p:sldId id="275" r:id="rId22"/>
    <p:sldId id="278" r:id="rId23"/>
    <p:sldId id="277" r:id="rId24"/>
    <p:sldId id="279" r:id="rId25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2974"/>
    <a:srgbClr val="893370"/>
    <a:srgbClr val="5929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5" autoAdjust="0"/>
    <p:restoredTop sz="94641" autoAdjust="0"/>
  </p:normalViewPr>
  <p:slideViewPr>
    <p:cSldViewPr snapToGrid="0" snapToObjects="1">
      <p:cViewPr varScale="1">
        <p:scale>
          <a:sx n="78" d="100"/>
          <a:sy n="78" d="100"/>
        </p:scale>
        <p:origin x="54" y="7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77" d="100"/>
          <a:sy n="77" d="100"/>
        </p:scale>
        <p:origin x="325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96CE4C60-6057-46D6-A5FF-00D8AB8AC8F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E876A49-CA08-43C3-8865-92E4A66BF7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AD0D56-D190-4F12-97EB-E600DA2C7AC1}" type="datetime1">
              <a:rPr lang="ru-RU" smtClean="0"/>
              <a:t>15.04.2022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84604E6-ED3B-49F7-9F62-9D9BF74F1A1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1FFA4E6-A295-4A8E-B4EE-EEA5D9ABD7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4BBA8D-50FB-4097-BAAC-42E682BBB8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0661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EFA3FA-379F-46C9-AE88-86CC6AC3C65B}" type="datetime1">
              <a:rPr lang="ru-RU" smtClean="0"/>
              <a:pPr/>
              <a:t>15.04.2022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4311EE-D3E2-4B2C-886A-E997919853A6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5895328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4311EE-D3E2-4B2C-886A-E997919853A6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2123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rtlCol="0"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rtlCol="0"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 rtlCol="0"/>
          <a:lstStyle/>
          <a:p>
            <a:pPr rtl="0"/>
            <a:fld id="{C1D05881-E268-4858-B78D-B33984B254C5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2023250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 anchor="ctr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E0C9481-8FC4-47B7-A3E3-75EF16199800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66546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rtlCol="0" anchor="b"/>
          <a:lstStyle>
            <a:lvl1pPr algn="l">
              <a:defRPr sz="4000" b="0" cap="all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7233BFC-8063-40D9-ACA4-B9FC6D08CAAA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074580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 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BBADB98-46CF-4CE0-BC14-FB6BCDEC249F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623104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rtlCol="0" anchor="t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rtlCol="0"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rtlCol="0" anchor="t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BD0744F-F4FD-4F94-9584-19B3ACF6B677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987299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 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3D8A4C-A50F-442F-AE56-916345D8E8D0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4" name="Нижний колонтитул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240550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 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7CE878-2078-4425-A27B-6F5802C286F2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293073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 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rtlCol="0" anchor="ctr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rtlCol="0"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E370006-E2FC-4766-A7E1-5F779DBE0517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40976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 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rtlCol="0" anchor="b">
            <a:normAutofit/>
          </a:bodyPr>
          <a:lstStyle>
            <a:lvl1pPr algn="l">
              <a:defRPr sz="2800" b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4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rtlCol="0"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7969C3-6696-41A6-A4FB-6F19D5FF6035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1790806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 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rtlCol="0" anchor="b">
            <a:normAutofit/>
          </a:bodyPr>
          <a:lstStyle>
            <a:lvl1pPr algn="l">
              <a:defRPr sz="2400" b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1DDB940-01DC-4AC5-8216-0A8C71B32B7E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386312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rtlCol="0" anchor="ctr">
            <a:normAutofit/>
          </a:bodyPr>
          <a:lstStyle>
            <a:lvl1pPr algn="l">
              <a:defRPr sz="3200" b="0" cap="none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3F037D2-0595-4316-AE6C-7072C108D198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4980088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Надпись 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ru-RU" sz="8000" noProof="0">
                <a:solidFill>
                  <a:schemeClr val="tx1"/>
                </a:solidFill>
                <a:effectLst/>
              </a:rPr>
              <a:t>»</a:t>
            </a:r>
          </a:p>
        </p:txBody>
      </p:sp>
      <p:sp>
        <p:nvSpPr>
          <p:cNvPr id="14" name="Надпись 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ru-RU" sz="8000" noProof="0">
                <a:solidFill>
                  <a:schemeClr val="tx1"/>
                </a:solidFill>
                <a:effectLst/>
              </a:rPr>
              <a:t>«</a:t>
            </a:r>
          </a:p>
        </p:txBody>
      </p:sp>
      <p:sp>
        <p:nvSpPr>
          <p:cNvPr id="16" name="Заголовок 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rtlCol="0"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0" name="Текст 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rtlCol="0"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rtlCol="0"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25B1558-9646-4A23-9775-8BBFAB3F173C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205053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rtlCol="0" anchor="b">
            <a:normAutofit/>
          </a:bodyPr>
          <a:lstStyle>
            <a:lvl1pPr algn="l">
              <a:defRPr sz="3200" b="0" cap="none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BD4D917-35DA-4BED-B3A7-8A3163C0AA32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178569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 с цита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Надпись 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ru-RU" sz="8000" noProof="0">
                <a:solidFill>
                  <a:schemeClr val="tx1"/>
                </a:solidFill>
                <a:effectLst/>
              </a:rPr>
              <a:t>»</a:t>
            </a:r>
          </a:p>
        </p:txBody>
      </p:sp>
      <p:sp>
        <p:nvSpPr>
          <p:cNvPr id="14" name="Надпись 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ru-RU" sz="8000" noProof="0">
                <a:solidFill>
                  <a:schemeClr val="tx1"/>
                </a:solidFill>
                <a:effectLst/>
              </a:rPr>
              <a:t>«</a:t>
            </a:r>
          </a:p>
        </p:txBody>
      </p:sp>
      <p:sp>
        <p:nvSpPr>
          <p:cNvPr id="16" name="Заголовок 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rtlCol="0"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0" name="Текст 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 rtl="0">
              <a:spcBef>
                <a:spcPct val="0"/>
              </a:spcBef>
              <a:buNone/>
            </a:pPr>
            <a:r>
              <a:rPr lang="ru-RU" noProof="0"/>
              <a:t>Образец текста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95FCF15-9560-4A96-9174-05821032194E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0441876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 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 rtl="0"/>
            <a:r>
              <a:rPr lang="ru-RU" noProof="0"/>
              <a:t>Образец заголовка</a:t>
            </a:r>
          </a:p>
        </p:txBody>
      </p:sp>
      <p:sp>
        <p:nvSpPr>
          <p:cNvPr id="10" name="Текст 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 rtl="0">
              <a:spcBef>
                <a:spcPct val="0"/>
              </a:spcBef>
              <a:buNone/>
            </a:pPr>
            <a:r>
              <a:rPr lang="ru-RU" noProof="0"/>
              <a:t>Образец текста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rtlCol="0"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5027AD8-4FCC-482E-8268-5A80B4208CCB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2859608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Заголовок 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A2AEB38-7064-4DDA-A0B1-3ACB4459D355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2021260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 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rtlCol="0" anchor="t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3E4C558-0B9A-4639-AFB8-A7352334CC2A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9E57DC2-970A-4B3E-BB1C-7A09969E49DF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47542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fld id="{485A63DF-07C7-4145-B820-6EFEA62A3C4D}" type="datetime1">
              <a:rPr lang="ru-RU" noProof="0" smtClean="0"/>
              <a:t>15.04.2022</a:t>
            </a:fld>
            <a:endParaRPr lang="ru-RU" noProof="0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 rtl="0"/>
            <a:fld id="{69E57DC2-970A-4B3E-BB1C-7A09969E49DF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6450657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4.jpeg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5" Type="http://schemas.openxmlformats.org/officeDocument/2006/relationships/image" Target="../media/image40.png"/><Relationship Id="rId10" Type="http://schemas.openxmlformats.org/officeDocument/2006/relationships/image" Target="../media/image45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 4" descr="ночное небо с горами далеко на горизонте">
            <a:extLst>
              <a:ext uri="{FF2B5EF4-FFF2-40B4-BE49-F238E27FC236}">
                <a16:creationId xmlns:a16="http://schemas.microsoft.com/office/drawing/2014/main" id="{7C454B0C-0819-4D56-9275-BCE254DA65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2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0"/>
            <a:ext cx="12191980" cy="685799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0C7600-5BA8-4A54-887F-74AF87750A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62399" y="3649287"/>
            <a:ext cx="8229581" cy="1326994"/>
          </a:xfrm>
        </p:spPr>
        <p:txBody>
          <a:bodyPr rtlCol="0">
            <a:normAutofit/>
          </a:bodyPr>
          <a:lstStyle/>
          <a:p>
            <a:pPr rtl="0"/>
            <a:r>
              <a:rPr lang="ru-RU" sz="4300" b="1" u="dbl" cap="sm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1">
                      <a:lumMod val="75000"/>
                    </a:schemeClr>
                  </a:solidFill>
                </a:uFill>
                <a:latin typeface="Comic Sans MS" panose="030F0702030302020204" pitchFamily="66" charset="0"/>
              </a:rPr>
              <a:t>Презентация-игра</a:t>
            </a: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id="{AE584786-6548-4BB4-95FD-977AD1F362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62398" y="5452533"/>
            <a:ext cx="8229581" cy="1405467"/>
          </a:xfrm>
        </p:spPr>
        <p:txBody>
          <a:bodyPr rtlCol="0">
            <a:normAutofit/>
          </a:bodyPr>
          <a:lstStyle/>
          <a:p>
            <a:pPr rtl="0"/>
            <a:r>
              <a:rPr lang="ru-RU" u="wavy" cap="sm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1">
                      <a:lumMod val="75000"/>
                    </a:schemeClr>
                  </a:solidFill>
                </a:uFill>
                <a:latin typeface="Comic Sans MS" panose="030F0702030302020204" pitchFamily="66" charset="0"/>
              </a:rPr>
              <a:t>Выполнила студентка 116бс группы</a:t>
            </a:r>
          </a:p>
          <a:p>
            <a:pPr rtl="0"/>
            <a:r>
              <a:rPr lang="ru-RU" u="wavy" cap="sm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1">
                      <a:lumMod val="75000"/>
                    </a:schemeClr>
                  </a:solidFill>
                </a:uFill>
                <a:latin typeface="Comic Sans MS" panose="030F0702030302020204" pitchFamily="66" charset="0"/>
              </a:rPr>
              <a:t>Смехова Юлия Михайловна</a:t>
            </a:r>
          </a:p>
        </p:txBody>
      </p:sp>
    </p:spTree>
    <p:extLst>
      <p:ext uri="{BB962C8B-B14F-4D97-AF65-F5344CB8AC3E}">
        <p14:creationId xmlns:p14="http://schemas.microsoft.com/office/powerpoint/2010/main" val="3417721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u="dbl" cap="sm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5">
                      <a:lumMod val="75000"/>
                    </a:schemeClr>
                  </a:solidFill>
                </a:uFill>
                <a:latin typeface="Comic Sans MS" panose="030F0702030302020204" pitchFamily="66" charset="0"/>
              </a:rPr>
              <a:t>Правила игры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801" y="1745673"/>
            <a:ext cx="10444941" cy="4062153"/>
          </a:xfrm>
        </p:spPr>
        <p:txBody>
          <a:bodyPr/>
          <a:lstStyle/>
          <a:p>
            <a:pPr>
              <a:spcAft>
                <a:spcPts val="0"/>
              </a:spcAft>
              <a:buClr>
                <a:schemeClr val="accent1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Перед тобой прекрасный сериал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предлагаю проверить свои знания его или узнать что-то новое о нём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spcAft>
                <a:spcPts val="0"/>
              </a:spcAft>
              <a:buClr>
                <a:schemeClr val="accent5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indent="0">
              <a:spcAft>
                <a:spcPts val="0"/>
              </a:spcAft>
              <a:buClr>
                <a:schemeClr val="accent1">
                  <a:lumMod val="75000"/>
                </a:schemeClr>
              </a:buClr>
              <a:buNone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Вам предстоит поиграть в игру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состоящую из нескольких этапов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marL="0" indent="0">
              <a:spcAft>
                <a:spcPts val="0"/>
              </a:spcAft>
              <a:buClr>
                <a:schemeClr val="accent1">
                  <a:lumMod val="75000"/>
                </a:schemeClr>
              </a:buClr>
              <a:buNone/>
            </a:pP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Надеюсь 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они Вам понравятся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правила довольно-таки кратки и понятны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[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будут написаны в левом верхнем углу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на каждом этапе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]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spcAft>
                <a:spcPts val="0"/>
              </a:spcAft>
              <a:buClr>
                <a:schemeClr val="accent5">
                  <a:lumMod val="60000"/>
                  <a:lumOff val="40000"/>
                </a:schemeClr>
              </a:buClr>
              <a:buFont typeface="Wingdings" panose="05000000000000000000" pitchFamily="2" charset="2"/>
              <a:buChar char="q"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0" indent="0">
              <a:spcAft>
                <a:spcPts val="0"/>
              </a:spcAft>
              <a:buClr>
                <a:schemeClr val="accent5">
                  <a:lumMod val="60000"/>
                  <a:lumOff val="40000"/>
                </a:schemeClr>
              </a:buClr>
              <a:buNone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Желаю вам проверить свои знания и успешно пройти игру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5750329" y="5311833"/>
            <a:ext cx="315884" cy="423949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hlinkClick r:id="rId2" action="ppaction://hlinksldjump"/>
          </p:cNvPr>
          <p:cNvSpPr txBox="1"/>
          <p:nvPr/>
        </p:nvSpPr>
        <p:spPr>
          <a:xfrm>
            <a:off x="4648892" y="5807826"/>
            <a:ext cx="2518757" cy="369332"/>
          </a:xfrm>
          <a:prstGeom prst="rect">
            <a:avLst/>
          </a:prstGeom>
          <a:solidFill>
            <a:srgbClr val="592965"/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Поехали</a:t>
            </a:r>
          </a:p>
        </p:txBody>
      </p:sp>
    </p:spTree>
    <p:extLst>
      <p:ext uri="{BB962C8B-B14F-4D97-AF65-F5344CB8AC3E}">
        <p14:creationId xmlns:p14="http://schemas.microsoft.com/office/powerpoint/2010/main" val="38525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u="wavyHeavy" cap="sm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1">
                      <a:lumMod val="75000"/>
                    </a:schemeClr>
                  </a:solidFill>
                </a:uFill>
                <a:latin typeface="Comic Sans MS" panose="030F0702030302020204" pitchFamily="66" charset="0"/>
              </a:rPr>
              <a:t>Итак</a:t>
            </a:r>
            <a:r>
              <a:rPr lang="en-US" sz="2800" u="wavyHeavy" cap="sm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1">
                      <a:lumMod val="75000"/>
                    </a:schemeClr>
                  </a:solidFill>
                </a:uFill>
                <a:latin typeface="Comic Sans MS" panose="030F0702030302020204" pitchFamily="66" charset="0"/>
              </a:rPr>
              <a:t>,</a:t>
            </a:r>
            <a:r>
              <a:rPr lang="ru-RU" sz="2800" u="wavyHeavy" cap="sm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1">
                      <a:lumMod val="75000"/>
                    </a:schemeClr>
                  </a:solidFill>
                </a:uFill>
                <a:latin typeface="Comic Sans MS" panose="030F0702030302020204" pitchFamily="66" charset="0"/>
              </a:rPr>
              <a:t> для начала познакомимся с </a:t>
            </a:r>
            <a:r>
              <a:rPr lang="ru-RU" sz="2800" u="wavyHeavy" cap="small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1">
                      <a:lumMod val="75000"/>
                    </a:schemeClr>
                  </a:solidFill>
                </a:uFill>
                <a:latin typeface="Comic Sans MS" panose="030F0702030302020204" pitchFamily="66" charset="0"/>
              </a:rPr>
              <a:t>сериальчиком</a:t>
            </a:r>
            <a:r>
              <a:rPr lang="en-US" sz="2800" u="wavyHeavy" cap="small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>
                  <a:solidFill>
                    <a:schemeClr val="accent1">
                      <a:lumMod val="75000"/>
                    </a:schemeClr>
                  </a:solidFill>
                </a:uFill>
                <a:latin typeface="Comic Sans MS" panose="030F0702030302020204" pitchFamily="66" charset="0"/>
              </a:rPr>
              <a:t>.</a:t>
            </a:r>
            <a:endParaRPr lang="ru-RU" sz="2800" u="wavyHeavy" cap="small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Fill>
                <a:solidFill>
                  <a:schemeClr val="accent1">
                    <a:lumMod val="75000"/>
                  </a:schemeClr>
                </a:solidFill>
              </a:u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Сезон 2 | Менталист вики | Fandom">
            <a:hlinkClick r:id="rId2" action="ppaction://hlinksldjump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8740" y="2065867"/>
            <a:ext cx="3045545" cy="4116246"/>
          </a:xfrm>
          <a:prstGeom prst="rect">
            <a:avLst/>
          </a:prstGeom>
          <a:ln w="889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 flipV="1">
            <a:off x="644548" y="3575304"/>
            <a:ext cx="2875892" cy="9326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 rot="20372898">
            <a:off x="1435608" y="3514439"/>
            <a:ext cx="27249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Нажми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43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1800" cap="small" dirty="0">
                <a:latin typeface="Comic Sans MS" panose="030F0702030302020204" pitchFamily="66" charset="0"/>
              </a:rPr>
              <a:t>«Менталист» </a:t>
            </a:r>
            <a:br>
              <a:rPr lang="ru-RU" sz="1800" cap="small" dirty="0">
                <a:latin typeface="Comic Sans MS" panose="030F0702030302020204" pitchFamily="66" charset="0"/>
              </a:rPr>
            </a:br>
            <a:r>
              <a:rPr lang="ru-RU" sz="1800" cap="small" dirty="0">
                <a:latin typeface="Comic Sans MS" panose="030F0702030302020204" pitchFamily="66" charset="0"/>
              </a:rPr>
              <a:t>— американский телевизионный сериал, который транслировался на телеканале «CBS» с 23 сентября 2008 года по 18 февраля 2015 года. </a:t>
            </a:r>
            <a:br>
              <a:rPr lang="ru-RU" sz="1800" cap="small" dirty="0">
                <a:latin typeface="Comic Sans MS" panose="030F0702030302020204" pitchFamily="66" charset="0"/>
              </a:rPr>
            </a:br>
            <a:endParaRPr lang="ru-RU" sz="1800" cap="small" dirty="0">
              <a:latin typeface="Comic Sans MS" panose="030F0702030302020204" pitchFamily="66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168" y="2415002"/>
            <a:ext cx="2847975" cy="3495675"/>
          </a:xfrm>
          <a:prstGeom prst="rect">
            <a:avLst/>
          </a:prstGeom>
          <a:ln w="889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3" name="TextBox 12">
            <a:hlinkClick r:id="rId3" action="ppaction://hlinksldjump"/>
          </p:cNvPr>
          <p:cNvSpPr txBox="1"/>
          <p:nvPr/>
        </p:nvSpPr>
        <p:spPr>
          <a:xfrm>
            <a:off x="7832578" y="4738254"/>
            <a:ext cx="2643447" cy="369332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Начнём</a:t>
            </a:r>
          </a:p>
        </p:txBody>
      </p:sp>
    </p:spTree>
    <p:extLst>
      <p:ext uri="{BB962C8B-B14F-4D97-AF65-F5344CB8AC3E}">
        <p14:creationId xmlns:p14="http://schemas.microsoft.com/office/powerpoint/2010/main" val="988221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503" y="91440"/>
            <a:ext cx="64922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этап игры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Проведём небольшой тест «истинный фанат сериала»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n-US" sz="1400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[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правильный ответ = звезда; неверный ответ = крестик</a:t>
            </a:r>
            <a:r>
              <a:rPr lang="en-US" sz="1400" dirty="0">
                <a:solidFill>
                  <a:schemeClr val="accent1">
                    <a:lumMod val="50000"/>
                  </a:schemeClr>
                </a:solidFill>
                <a:latin typeface="Comic Sans MS" panose="030F0702030302020204" pitchFamily="66" charset="0"/>
              </a:rPr>
              <a:t>]</a:t>
            </a:r>
            <a:endParaRPr lang="ru-RU" sz="1400" dirty="0">
              <a:solidFill>
                <a:schemeClr val="accent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50685" y="1124210"/>
            <a:ext cx="49543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Comic Sans MS" panose="030F0702030302020204" pitchFamily="66" charset="0"/>
              </a:rPr>
              <a:t>Какой слоган у сериала «Менталист»?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23700" y="2510443"/>
            <a:ext cx="3715791" cy="565265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/>
            </a:r>
            <a:br>
              <a:rPr lang="en-US" dirty="0"/>
            </a:b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«He reads between the lies»</a:t>
            </a:r>
            <a:endParaRPr lang="ru-RU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842951" y="3616036"/>
            <a:ext cx="3715792" cy="6026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"He reads people"</a:t>
            </a:r>
            <a:endParaRPr lang="ru-RU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658791" y="5904807"/>
            <a:ext cx="3715792" cy="6026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"He knows all your secrets"</a:t>
            </a:r>
            <a:endParaRPr lang="ru-RU" dirty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469475" y="4721628"/>
            <a:ext cx="3715792" cy="60267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"He sees people through"</a:t>
            </a:r>
            <a:endParaRPr lang="ru-RU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5-конечная звезда 9"/>
          <p:cNvSpPr/>
          <p:nvPr/>
        </p:nvSpPr>
        <p:spPr>
          <a:xfrm rot="19297967">
            <a:off x="382384" y="2302624"/>
            <a:ext cx="457202" cy="415637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множение 10"/>
          <p:cNvSpPr/>
          <p:nvPr/>
        </p:nvSpPr>
        <p:spPr>
          <a:xfrm>
            <a:off x="2598565" y="3960041"/>
            <a:ext cx="488772" cy="517334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8959" y="5138356"/>
            <a:ext cx="371888" cy="37188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0396" y="6321535"/>
            <a:ext cx="371888" cy="371888"/>
          </a:xfrm>
          <a:prstGeom prst="rect">
            <a:avLst/>
          </a:prstGeom>
        </p:spPr>
      </p:pic>
      <p:sp>
        <p:nvSpPr>
          <p:cNvPr id="15" name="Стрелка вправо 14">
            <a:hlinkClick r:id="rId3" action="ppaction://hlinksldjump"/>
          </p:cNvPr>
          <p:cNvSpPr/>
          <p:nvPr/>
        </p:nvSpPr>
        <p:spPr>
          <a:xfrm>
            <a:off x="11715345" y="6443162"/>
            <a:ext cx="476655" cy="371888"/>
          </a:xfrm>
          <a:prstGeom prst="rightArrow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 descr="Кто озвучивает Патрика Джейна в сериале Менталист | Кто озвучивал?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217" y="1579915"/>
            <a:ext cx="3321179" cy="2075737"/>
          </a:xfrm>
          <a:prstGeom prst="rect">
            <a:avLst/>
          </a:prstGeom>
          <a:ln w="127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29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53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0936" y="787940"/>
            <a:ext cx="56128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В поимке какого серийного убийцы помогал полиции главный герой сериала?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293795" y="1424713"/>
            <a:ext cx="2859931" cy="473903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Желтый Джек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287788" y="2250797"/>
            <a:ext cx="2919181" cy="573578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Красный Джон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002683" y="3275214"/>
            <a:ext cx="2935805" cy="61514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Синяя Борода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872153" y="4341195"/>
            <a:ext cx="2911484" cy="58825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Безумный Джон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670341" y="5286892"/>
            <a:ext cx="2510443" cy="598519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Андерсон Блэк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0351" y="2250797"/>
            <a:ext cx="4445211" cy="2495054"/>
          </a:xfrm>
          <a:prstGeom prst="rect">
            <a:avLst/>
          </a:prstGeom>
          <a:ln w="38100" cap="sq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Звезда: 5 точек 1">
            <a:extLst>
              <a:ext uri="{FF2B5EF4-FFF2-40B4-BE49-F238E27FC236}">
                <a16:creationId xmlns:a16="http://schemas.microsoft.com/office/drawing/2014/main" id="{971DDC7E-7918-4F94-8587-5123D0F1617A}"/>
              </a:ext>
            </a:extLst>
          </p:cNvPr>
          <p:cNvSpPr/>
          <p:nvPr/>
        </p:nvSpPr>
        <p:spPr>
          <a:xfrm rot="20170451">
            <a:off x="8079546" y="2524820"/>
            <a:ext cx="503339" cy="475301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нак умножения 5">
            <a:extLst>
              <a:ext uri="{FF2B5EF4-FFF2-40B4-BE49-F238E27FC236}">
                <a16:creationId xmlns:a16="http://schemas.microsoft.com/office/drawing/2014/main" id="{998F5587-5F34-4E2F-95AC-9CE97994F56A}"/>
              </a:ext>
            </a:extLst>
          </p:cNvPr>
          <p:cNvSpPr/>
          <p:nvPr/>
        </p:nvSpPr>
        <p:spPr>
          <a:xfrm>
            <a:off x="6096000" y="1594271"/>
            <a:ext cx="627529" cy="507472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5BEA9CF-82E9-47A1-AB39-3782EAF6BC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4828" y="5690322"/>
            <a:ext cx="426757" cy="39017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E79ED0A-674C-4196-98C2-BD5D126E16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5830" y="4734358"/>
            <a:ext cx="426757" cy="39017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7A2CC90-0276-4A69-8CBE-B7D9FC69C2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9304" y="3627866"/>
            <a:ext cx="426757" cy="390178"/>
          </a:xfrm>
          <a:prstGeom prst="rect">
            <a:avLst/>
          </a:prstGeom>
        </p:spPr>
      </p:pic>
      <p:pic>
        <p:nvPicPr>
          <p:cNvPr id="10" name="Рисунок 9">
            <a:hlinkClick r:id="rId4" action="ppaction://hlinksldjump"/>
            <a:extLst>
              <a:ext uri="{FF2B5EF4-FFF2-40B4-BE49-F238E27FC236}">
                <a16:creationId xmlns:a16="http://schemas.microsoft.com/office/drawing/2014/main" id="{C7CCBF9A-83AF-48AA-AFD1-9370B17771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93497" y="6431243"/>
            <a:ext cx="499915" cy="42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4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" grpId="0" animBg="1"/>
      <p:bldP spid="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rId2" action="ppaction://hlinksldjump"/>
            <a:extLst>
              <a:ext uri="{FF2B5EF4-FFF2-40B4-BE49-F238E27FC236}">
                <a16:creationId xmlns:a16="http://schemas.microsoft.com/office/drawing/2014/main" id="{F76D4D0C-904D-423C-A2C0-850BE0A12A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2085" y="6431243"/>
            <a:ext cx="499915" cy="4267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31F201D-EB53-4BCE-9105-BDEDBA547BA8}"/>
              </a:ext>
            </a:extLst>
          </p:cNvPr>
          <p:cNvSpPr txBox="1"/>
          <p:nvPr/>
        </p:nvSpPr>
        <p:spPr>
          <a:xfrm>
            <a:off x="3341856" y="2909099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 какого персонажа был «срисован» главный герой по словам самого создателя сериала?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E87E8C3B-8D25-41B6-8421-1F052B5E4697}"/>
              </a:ext>
            </a:extLst>
          </p:cNvPr>
          <p:cNvSpPr/>
          <p:nvPr/>
        </p:nvSpPr>
        <p:spPr>
          <a:xfrm>
            <a:off x="8448077" y="526629"/>
            <a:ext cx="2366682" cy="43480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</a:rPr>
              <a:t>Шерлок Холмс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4189306-F421-497F-9805-75B714962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3478" y="1052515"/>
            <a:ext cx="1549736" cy="18565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C60C2FE2-5803-4949-AAF1-C5D1E2A948A2}"/>
              </a:ext>
            </a:extLst>
          </p:cNvPr>
          <p:cNvSpPr/>
          <p:nvPr/>
        </p:nvSpPr>
        <p:spPr>
          <a:xfrm>
            <a:off x="1002068" y="1401355"/>
            <a:ext cx="2339788" cy="48409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</a:rPr>
              <a:t>Доктор Уатсон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A7E961C5-B87F-4C3A-8298-5798A28674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885" y="1922536"/>
            <a:ext cx="1238153" cy="18565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74BD2AB8-D4F6-41F0-831E-BCE9853FA230}"/>
              </a:ext>
            </a:extLst>
          </p:cNvPr>
          <p:cNvSpPr/>
          <p:nvPr/>
        </p:nvSpPr>
        <p:spPr>
          <a:xfrm>
            <a:off x="5600385" y="4240333"/>
            <a:ext cx="2528047" cy="466164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</a:rPr>
              <a:t>Эркюль Пуаро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4B47C9DB-FA1C-4B15-BFE7-99A26787EA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514" y="4910507"/>
            <a:ext cx="1188835" cy="17391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Знак умножения 13">
            <a:extLst>
              <a:ext uri="{FF2B5EF4-FFF2-40B4-BE49-F238E27FC236}">
                <a16:creationId xmlns:a16="http://schemas.microsoft.com/office/drawing/2014/main" id="{586E2C58-EF21-415F-9BB0-6BFFFAC35E1A}"/>
              </a:ext>
            </a:extLst>
          </p:cNvPr>
          <p:cNvSpPr/>
          <p:nvPr/>
        </p:nvSpPr>
        <p:spPr>
          <a:xfrm>
            <a:off x="6303678" y="4733409"/>
            <a:ext cx="591671" cy="59167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Звезда: 5 точек 14">
            <a:extLst>
              <a:ext uri="{FF2B5EF4-FFF2-40B4-BE49-F238E27FC236}">
                <a16:creationId xmlns:a16="http://schemas.microsoft.com/office/drawing/2014/main" id="{BBCDB3BD-DA32-45E7-AB99-EBB81A457C10}"/>
              </a:ext>
            </a:extLst>
          </p:cNvPr>
          <p:cNvSpPr/>
          <p:nvPr/>
        </p:nvSpPr>
        <p:spPr>
          <a:xfrm rot="2465927">
            <a:off x="10129743" y="1048499"/>
            <a:ext cx="466941" cy="423451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B3119526-F15F-49F5-960F-963DF1B89B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09647" y="1853451"/>
            <a:ext cx="438950" cy="4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29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rId2" action="ppaction://hlinksldjump"/>
            <a:extLst>
              <a:ext uri="{FF2B5EF4-FFF2-40B4-BE49-F238E27FC236}">
                <a16:creationId xmlns:a16="http://schemas.microsoft.com/office/drawing/2014/main" id="{3398E518-D0D2-4D23-8FDD-AC2C8BA116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2085" y="6431243"/>
            <a:ext cx="499915" cy="4267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3E1F5C7-AD67-45BE-970C-43197C20F708}"/>
              </a:ext>
            </a:extLst>
          </p:cNvPr>
          <p:cNvSpPr txBox="1"/>
          <p:nvPr/>
        </p:nvSpPr>
        <p:spPr>
          <a:xfrm>
            <a:off x="448234" y="701501"/>
            <a:ext cx="5062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Как называется чай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который пьёт Патрик?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08DB4BD0-D61C-489E-91C2-B3F81D7BDBBA}"/>
              </a:ext>
            </a:extLst>
          </p:cNvPr>
          <p:cNvSpPr/>
          <p:nvPr/>
        </p:nvSpPr>
        <p:spPr>
          <a:xfrm>
            <a:off x="5605164" y="1364974"/>
            <a:ext cx="4453236" cy="64633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Bubble tea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9F0152CA-9785-4D41-AC2E-B8C88FFFF5B4}"/>
              </a:ext>
            </a:extLst>
          </p:cNvPr>
          <p:cNvSpPr/>
          <p:nvPr/>
        </p:nvSpPr>
        <p:spPr>
          <a:xfrm>
            <a:off x="811498" y="2461880"/>
            <a:ext cx="4435857" cy="64633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Улун</a:t>
            </a: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AB1187CC-C16D-4F5C-8E01-5370152412C9}"/>
              </a:ext>
            </a:extLst>
          </p:cNvPr>
          <p:cNvSpPr/>
          <p:nvPr/>
        </p:nvSpPr>
        <p:spPr>
          <a:xfrm>
            <a:off x="5651799" y="3754542"/>
            <a:ext cx="4359965" cy="64633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Лапсанг Сушонг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52348817-E5D6-42E1-A5C2-CB0C9B16E2BC}"/>
              </a:ext>
            </a:extLst>
          </p:cNvPr>
          <p:cNvSpPr/>
          <p:nvPr/>
        </p:nvSpPr>
        <p:spPr>
          <a:xfrm>
            <a:off x="1086173" y="5105471"/>
            <a:ext cx="4161182" cy="64633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Каркаде</a:t>
            </a:r>
          </a:p>
        </p:txBody>
      </p:sp>
      <p:pic>
        <p:nvPicPr>
          <p:cNvPr id="1026" name="Picture 2" descr="We drown in bubble tea(s) and comfort food at our favourite eateries such a...">
            <a:extLst>
              <a:ext uri="{FF2B5EF4-FFF2-40B4-BE49-F238E27FC236}">
                <a16:creationId xmlns:a16="http://schemas.microsoft.com/office/drawing/2014/main" id="{58AF9999-5AEF-49EB-9C16-666005D2C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235" y="2089828"/>
            <a:ext cx="2333374" cy="13125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Знак умножения 11">
            <a:extLst>
              <a:ext uri="{FF2B5EF4-FFF2-40B4-BE49-F238E27FC236}">
                <a16:creationId xmlns:a16="http://schemas.microsoft.com/office/drawing/2014/main" id="{4298E41B-1AD5-4962-AEEC-A5F62F61EBE0}"/>
              </a:ext>
            </a:extLst>
          </p:cNvPr>
          <p:cNvSpPr/>
          <p:nvPr/>
        </p:nvSpPr>
        <p:spPr>
          <a:xfrm rot="20792309">
            <a:off x="6551302" y="2895600"/>
            <a:ext cx="786689" cy="646331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6ADA4953-BACE-4419-890B-082DD677D0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4646" y="4530794"/>
            <a:ext cx="1371600" cy="1371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Звезда: 5 точек 12">
            <a:extLst>
              <a:ext uri="{FF2B5EF4-FFF2-40B4-BE49-F238E27FC236}">
                <a16:creationId xmlns:a16="http://schemas.microsoft.com/office/drawing/2014/main" id="{C819C289-DC4C-4325-98CA-61DBB1B3C97D}"/>
              </a:ext>
            </a:extLst>
          </p:cNvPr>
          <p:cNvSpPr/>
          <p:nvPr/>
        </p:nvSpPr>
        <p:spPr>
          <a:xfrm rot="19091782">
            <a:off x="6618882" y="4429899"/>
            <a:ext cx="655320" cy="646331"/>
          </a:xfrm>
          <a:prstGeom prst="star5">
            <a:avLst>
              <a:gd name="adj" fmla="val 16515"/>
              <a:gd name="hf" fmla="val 105146"/>
              <a:gd name="vf" fmla="val 110557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030" name="Picture 6" descr="Чай улун для похудения, отзывы о китайском молочном чайном напитке.">
            <a:extLst>
              <a:ext uri="{FF2B5EF4-FFF2-40B4-BE49-F238E27FC236}">
                <a16:creationId xmlns:a16="http://schemas.microsoft.com/office/drawing/2014/main" id="{FBC27B09-C734-4E43-AD07-BAE2CFBE19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7" y="3218765"/>
            <a:ext cx="1450283" cy="14502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33E1473-D6E1-47E7-844F-3D2605AD73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67720" y="4171200"/>
            <a:ext cx="573074" cy="548688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7AD16FD-1E62-4F77-BAED-E8E1C4215A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40794" y="5788463"/>
            <a:ext cx="1399124" cy="9323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620801B-D95C-4D42-A4B4-737664EC569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06324" y="6309312"/>
            <a:ext cx="573074" cy="548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32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rId2" action="ppaction://hlinksldjump"/>
            <a:extLst>
              <a:ext uri="{FF2B5EF4-FFF2-40B4-BE49-F238E27FC236}">
                <a16:creationId xmlns:a16="http://schemas.microsoft.com/office/drawing/2014/main" id="{1954097D-587A-4C95-B02A-2AAFE564E8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2085" y="6431243"/>
            <a:ext cx="499915" cy="4267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651251-9B71-4519-919F-813ED3036FAF}"/>
              </a:ext>
            </a:extLst>
          </p:cNvPr>
          <p:cNvSpPr txBox="1"/>
          <p:nvPr/>
        </p:nvSpPr>
        <p:spPr>
          <a:xfrm>
            <a:off x="2270760" y="3534310"/>
            <a:ext cx="701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Кем работал Патрик в </a:t>
            </a:r>
            <a:r>
              <a: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</a:rPr>
              <a:t>Калифорнийского Бюро Расследований (КБР)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7550FA0-C3C0-42A9-BD65-5AF7851277FB}"/>
              </a:ext>
            </a:extLst>
          </p:cNvPr>
          <p:cNvSpPr/>
          <p:nvPr/>
        </p:nvSpPr>
        <p:spPr>
          <a:xfrm>
            <a:off x="8427720" y="2282633"/>
            <a:ext cx="3596640" cy="64633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Помощник агента Лисбон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E64E2F67-781A-490F-B83F-A86E7F3002FF}"/>
              </a:ext>
            </a:extLst>
          </p:cNvPr>
          <p:cNvSpPr/>
          <p:nvPr/>
        </p:nvSpPr>
        <p:spPr>
          <a:xfrm>
            <a:off x="883920" y="1472416"/>
            <a:ext cx="3688080" cy="64633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Независимым консультантом</a:t>
            </a: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1867D689-1DEC-4286-9D7D-97A6787A82A3}"/>
              </a:ext>
            </a:extLst>
          </p:cNvPr>
          <p:cNvSpPr/>
          <p:nvPr/>
        </p:nvSpPr>
        <p:spPr>
          <a:xfrm>
            <a:off x="3825240" y="4934631"/>
            <a:ext cx="3596640" cy="646331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Медиумом КБР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4EC2B78-792D-44CD-A5AE-343A1A9E51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933" y="5715316"/>
            <a:ext cx="1781254" cy="10019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FEC5E049-6C14-4BF3-B109-CCC97B886542}"/>
              </a:ext>
            </a:extLst>
          </p:cNvPr>
          <p:cNvSpPr/>
          <p:nvPr/>
        </p:nvSpPr>
        <p:spPr>
          <a:xfrm>
            <a:off x="4572000" y="6286928"/>
            <a:ext cx="533400" cy="415490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2" name="Picture 4" descr="50. Патрик Джейн Менталист. ">
            <a:extLst>
              <a:ext uri="{FF2B5EF4-FFF2-40B4-BE49-F238E27FC236}">
                <a16:creationId xmlns:a16="http://schemas.microsoft.com/office/drawing/2014/main" id="{2E43AABC-E556-422A-8C12-6FF0E1D30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5880" y="3054956"/>
            <a:ext cx="1577340" cy="10515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4C7A38F-4164-4AB3-878E-DF4C603D7A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45880" y="3783400"/>
            <a:ext cx="371888" cy="323116"/>
          </a:xfrm>
          <a:prstGeom prst="rect">
            <a:avLst/>
          </a:prstGeom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DB2F52B4-7DEF-4C6F-8384-721039894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780" y="2286246"/>
            <a:ext cx="1713295" cy="11427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Звезда: 5 точек 10">
            <a:extLst>
              <a:ext uri="{FF2B5EF4-FFF2-40B4-BE49-F238E27FC236}">
                <a16:creationId xmlns:a16="http://schemas.microsoft.com/office/drawing/2014/main" id="{052951C8-BCDC-438F-BA06-129AC71384F9}"/>
              </a:ext>
            </a:extLst>
          </p:cNvPr>
          <p:cNvSpPr/>
          <p:nvPr/>
        </p:nvSpPr>
        <p:spPr>
          <a:xfrm rot="19626175">
            <a:off x="1512929" y="2908473"/>
            <a:ext cx="633066" cy="646331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41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1" grpId="0" animBg="1"/>
      <p:bldP spid="1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72D94E6-C9D6-4B88-8C0C-A7D2CDFBD007}"/>
              </a:ext>
            </a:extLst>
          </p:cNvPr>
          <p:cNvSpPr txBox="1"/>
          <p:nvPr/>
        </p:nvSpPr>
        <p:spPr>
          <a:xfrm>
            <a:off x="0" y="0"/>
            <a:ext cx="5235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ru-RU" dirty="0">
                <a:latin typeface="Comic Sans MS" panose="030F0702030302020204" pitchFamily="66" charset="0"/>
              </a:rPr>
              <a:t> этап игры</a:t>
            </a:r>
          </a:p>
          <a:p>
            <a:r>
              <a:rPr lang="ru-RU" dirty="0">
                <a:latin typeface="Comic Sans MS" panose="030F0702030302020204" pitchFamily="66" charset="0"/>
              </a:rPr>
              <a:t>Помоги выявить убийцу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D40C48D-A5FA-45D1-BD8C-FA03C9CAF864}"/>
              </a:ext>
            </a:extLst>
          </p:cNvPr>
          <p:cNvSpPr txBox="1"/>
          <p:nvPr/>
        </p:nvSpPr>
        <p:spPr>
          <a:xfrm>
            <a:off x="0" y="628402"/>
            <a:ext cx="5549153" cy="92333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В данном деле есть два подозреваемых и нам необходимо выявить настоящего убийцу</a:t>
            </a:r>
            <a:r>
              <a:rPr lang="en-US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чтобы не посадить за решётку невиновного</a:t>
            </a:r>
            <a:r>
              <a:rPr lang="en-US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ru-RU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46E4855-F139-4B4D-9C26-3FFA17EFF1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6639" y="117475"/>
            <a:ext cx="1491010" cy="22402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0E61E77D-5E0F-49CF-99D8-FA5CCE1C37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53" y="1703354"/>
            <a:ext cx="1491010" cy="22349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F158F34-A74E-4DF8-8696-2FA48AD0B10F}"/>
              </a:ext>
            </a:extLst>
          </p:cNvPr>
          <p:cNvSpPr txBox="1"/>
          <p:nvPr/>
        </p:nvSpPr>
        <p:spPr>
          <a:xfrm>
            <a:off x="8059271" y="332129"/>
            <a:ext cx="4132729" cy="2492990"/>
          </a:xfrm>
          <a:prstGeom prst="rect">
            <a:avLst/>
          </a:prstGeom>
          <a:noFill/>
          <a:ln w="28575" cap="flat" cmpd="sng" algn="ctr">
            <a:solidFill>
              <a:schemeClr val="accent2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Стив Джонс</a:t>
            </a:r>
          </a:p>
          <a:p>
            <a:r>
              <a:rPr lang="ru-RU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29 лет</a:t>
            </a:r>
          </a:p>
          <a:p>
            <a:r>
              <a:rPr lang="ru-RU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Является супругом убитой жертвы</a:t>
            </a:r>
            <a:r>
              <a:rPr lang="en-US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на момент убийства есть алиби: был на встрече с инвестором в ресторане с 12:00 до 15:35</a:t>
            </a:r>
            <a:r>
              <a:rPr lang="en-US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но он отлучался в туалет по словам собеседника и застрял там на 45 минут</a:t>
            </a:r>
            <a:r>
              <a:rPr lang="en-US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lang="ru-RU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По времени успевает доехать до дома и убить жену</a:t>
            </a:r>
            <a:r>
              <a:rPr lang="en-US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но утверждает что он этого не делал</a:t>
            </a:r>
            <a:r>
              <a:rPr lang="en-US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ru-RU" sz="1200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ru-RU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Была любовница</a:t>
            </a:r>
            <a:r>
              <a:rPr lang="en-US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но она находится в другой стране и её алиби подтвердилось</a:t>
            </a:r>
            <a:r>
              <a:rPr lang="en-US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ru-RU" sz="1200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ru-RU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За неделю до убийства сильно поругался с убитой из-за несостыковок в работе</a:t>
            </a:r>
            <a:r>
              <a:rPr lang="en-US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lang="ru-RU" sz="1200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Бизнес у него общий с женой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02F68C-AE51-4A9F-B629-6116BE651BA6}"/>
              </a:ext>
            </a:extLst>
          </p:cNvPr>
          <p:cNvSpPr txBox="1"/>
          <p:nvPr/>
        </p:nvSpPr>
        <p:spPr>
          <a:xfrm>
            <a:off x="1622618" y="1823471"/>
            <a:ext cx="4392705" cy="1938992"/>
          </a:xfrm>
          <a:prstGeom prst="rect">
            <a:avLst/>
          </a:prstGeom>
          <a:noFill/>
          <a:ln w="28575" cap="flat" cmpd="sng" algn="ctr">
            <a:solidFill>
              <a:schemeClr val="accent2"/>
            </a:solidFill>
            <a:prstDash val="sys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ru-RU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Майкл Рубенс</a:t>
            </a:r>
          </a:p>
          <a:p>
            <a:r>
              <a:rPr lang="ru-RU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23 года</a:t>
            </a:r>
          </a:p>
          <a:p>
            <a:r>
              <a:rPr lang="ru-RU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Был тайным любовником убитой</a:t>
            </a:r>
            <a:r>
              <a:rPr lang="en-US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,</a:t>
            </a:r>
            <a:r>
              <a:rPr lang="ru-RU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 в последнее время был груб с ней из-за её бизнеса</a:t>
            </a:r>
            <a:r>
              <a:rPr lang="en-US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  <a:r>
              <a:rPr lang="ru-RU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Был скрытый мотив для соблазна жены Стива Джонсона</a:t>
            </a:r>
            <a:r>
              <a:rPr lang="en-US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,</a:t>
            </a:r>
            <a:r>
              <a:rPr lang="ru-RU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 хотел повлиять на её решение в плане переписи бизнеса не него</a:t>
            </a:r>
            <a:r>
              <a:rPr lang="en-US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  <a:endParaRPr lang="ru-RU" sz="1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ru-RU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По своим словам находился дома на момент убийства говоря</a:t>
            </a:r>
            <a:r>
              <a:rPr lang="en-US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,</a:t>
            </a:r>
            <a:r>
              <a:rPr lang="ru-RU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 что это может подтвердить соседка</a:t>
            </a:r>
            <a:r>
              <a:rPr lang="en-US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,</a:t>
            </a:r>
            <a:r>
              <a:rPr lang="ru-RU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 но она слегка слепа и нельзя на 100% опираться на её показания</a:t>
            </a:r>
            <a:r>
              <a:rPr lang="en-US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  <a:r>
              <a:rPr lang="ru-RU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61E23CF-3D2D-46D6-9047-FC6BB039C01F}"/>
              </a:ext>
            </a:extLst>
          </p:cNvPr>
          <p:cNvSpPr txBox="1"/>
          <p:nvPr/>
        </p:nvSpPr>
        <p:spPr>
          <a:xfrm>
            <a:off x="2463996" y="4515568"/>
            <a:ext cx="8166847" cy="1477328"/>
          </a:xfrm>
          <a:prstGeom prst="rect">
            <a:avLst/>
          </a:prstGeom>
          <a:noFill/>
          <a:ln w="28575" cap="flat" cmpd="sng" algn="ctr">
            <a:solidFill>
              <a:schemeClr val="accent1"/>
            </a:solidFill>
            <a:prstDash val="sys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Сведения </a:t>
            </a:r>
            <a:r>
              <a:rPr lang="ru-RU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по делу Маргарет Джонс:</a:t>
            </a:r>
          </a:p>
          <a:p>
            <a:r>
              <a:rPr lang="ru-RU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Убитая: Маргарет Джонс; 35 лет; убита в собственном доме выстрелом в голову; выявлено</a:t>
            </a:r>
            <a:r>
              <a:rPr lang="en-US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что убитая была в алкогольном опьянении и убийцу впустила сама в дом (следов взлома или лазейки в него не было)</a:t>
            </a:r>
            <a:r>
              <a:rPr lang="en-US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убийство было совершенно между 12:30  и 15:00</a:t>
            </a:r>
            <a:r>
              <a:rPr lang="en-US" dirty="0">
                <a:solidFill>
                  <a:schemeClr val="tx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ru-RU" dirty="0">
              <a:solidFill>
                <a:schemeClr val="tx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8" name="Рисунок 7">
            <a:hlinkClick r:id="rId4" action="ppaction://hlinksldjump"/>
            <a:extLst>
              <a:ext uri="{FF2B5EF4-FFF2-40B4-BE49-F238E27FC236}">
                <a16:creationId xmlns:a16="http://schemas.microsoft.com/office/drawing/2014/main" id="{59E3890A-9A3C-4AC0-A785-682420898D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92085" y="6431243"/>
            <a:ext cx="499915" cy="42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33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D2C7297-22B2-44B0-AF94-60168846D7D3}"/>
              </a:ext>
            </a:extLst>
          </p:cNvPr>
          <p:cNvSpPr txBox="1"/>
          <p:nvPr/>
        </p:nvSpPr>
        <p:spPr>
          <a:xfrm>
            <a:off x="257136" y="6280275"/>
            <a:ext cx="4347882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Комментарий Патрика (менталиста)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C782CA0-153F-495A-82E1-A1D898747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094" y="3798305"/>
            <a:ext cx="1696786" cy="25478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hlinkClick r:id="rId3" action="ppaction://hlinksldjump"/>
            <a:extLst>
              <a:ext uri="{FF2B5EF4-FFF2-40B4-BE49-F238E27FC236}">
                <a16:creationId xmlns:a16="http://schemas.microsoft.com/office/drawing/2014/main" id="{D28A176D-7425-456A-BF57-E02C7B5A72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85562" y="6431243"/>
            <a:ext cx="499915" cy="42675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C34E71-884C-432E-8183-F72EAB595F8C}"/>
              </a:ext>
            </a:extLst>
          </p:cNvPr>
          <p:cNvSpPr txBox="1"/>
          <p:nvPr/>
        </p:nvSpPr>
        <p:spPr>
          <a:xfrm>
            <a:off x="367550" y="344557"/>
            <a:ext cx="4577344" cy="2031325"/>
          </a:xfrm>
          <a:prstGeom prst="rect">
            <a:avLst/>
          </a:prstGeom>
          <a:noFill/>
          <a:ln w="28575" cap="flat" cmpd="sng" algn="ctr">
            <a:solidFill>
              <a:schemeClr val="accent2"/>
            </a:solidFill>
            <a:prstDash val="sys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«Майкл Рубенс – молодой и интересный парень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пошедший не той дорогой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Он был неискренен с убитой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но он слишком слаб морально чтобы выстрелить смотря в глаза ей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Но из списка подозреваемых его пока нельзя убирать»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86BABE7-3E72-4244-97E1-5A31E727B87E}"/>
              </a:ext>
            </a:extLst>
          </p:cNvPr>
          <p:cNvSpPr txBox="1"/>
          <p:nvPr/>
        </p:nvSpPr>
        <p:spPr>
          <a:xfrm>
            <a:off x="7150832" y="1799460"/>
            <a:ext cx="4577343" cy="1754326"/>
          </a:xfrm>
          <a:prstGeom prst="rect">
            <a:avLst/>
          </a:prstGeom>
          <a:noFill/>
          <a:ln w="28575" cap="flat" cmpd="sng" algn="ctr">
            <a:solidFill>
              <a:schemeClr val="accent1"/>
            </a:solidFill>
            <a:prstDash val="sys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«Стив Джонс – умён и хитёр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 но не сильно смел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 Тем более не собирался уходить от убитой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 несмотря на наличие любовницы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 Коварен и готов пойти на всё ради достижения своих целей»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9DAA110-3CA8-4C7E-A939-3356478ABB8F}"/>
              </a:ext>
            </a:extLst>
          </p:cNvPr>
          <p:cNvSpPr txBox="1"/>
          <p:nvPr/>
        </p:nvSpPr>
        <p:spPr>
          <a:xfrm>
            <a:off x="2431077" y="4316866"/>
            <a:ext cx="8786190" cy="1200329"/>
          </a:xfrm>
          <a:prstGeom prst="rect">
            <a:avLst/>
          </a:prstGeom>
          <a:noFill/>
          <a:ln w="38100" cap="flat" cmpd="sng" algn="ctr">
            <a:solidFill>
              <a:schemeClr val="accent5"/>
            </a:solidFill>
            <a:prstDash val="sys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«Но у меня есть идея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 ели ты мне доверишься мы поймаем убийцу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ru-RU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Собери всех свидетелей и подозреваемых завтра на месте преступления</a:t>
            </a:r>
            <a:r>
              <a:rPr 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schemeClr val="tx1"/>
                </a:solidFill>
                <a:latin typeface="Comic Sans MS" panose="030F0702030302020204" pitchFamily="66" charset="0"/>
              </a:rPr>
              <a:t> в 12:35 и предоставь мне возможность показать шоу»</a:t>
            </a:r>
          </a:p>
        </p:txBody>
      </p:sp>
    </p:spTree>
    <p:extLst>
      <p:ext uri="{BB962C8B-B14F-4D97-AF65-F5344CB8AC3E}">
        <p14:creationId xmlns:p14="http://schemas.microsoft.com/office/powerpoint/2010/main" val="231905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hlinkClick r:id="rId2" action="ppaction://hlinksldjump"/>
            <a:extLst>
              <a:ext uri="{FF2B5EF4-FFF2-40B4-BE49-F238E27FC236}">
                <a16:creationId xmlns:a16="http://schemas.microsoft.com/office/drawing/2014/main" id="{3291D32E-D720-4042-820B-EA249A748C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2085" y="6431243"/>
            <a:ext cx="499915" cy="42675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75179F5-B678-48EE-8EB0-4BEB889D3735}"/>
              </a:ext>
            </a:extLst>
          </p:cNvPr>
          <p:cNvSpPr txBox="1"/>
          <p:nvPr/>
        </p:nvSpPr>
        <p:spPr>
          <a:xfrm>
            <a:off x="4121427" y="158162"/>
            <a:ext cx="3366052" cy="369332"/>
          </a:xfrm>
          <a:prstGeom prst="rect">
            <a:avLst/>
          </a:prstGeom>
          <a:noFill/>
          <a:ln w="38100" cap="flat" cmpd="sng" algn="ctr">
            <a:solidFill>
              <a:schemeClr val="accent5"/>
            </a:solidFill>
            <a:prstDash val="sys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«Начнём шоу» - Патрик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0CE681-9F3F-4133-A42F-F8ABEA2B8739}"/>
              </a:ext>
            </a:extLst>
          </p:cNvPr>
          <p:cNvSpPr txBox="1"/>
          <p:nvPr/>
        </p:nvSpPr>
        <p:spPr>
          <a:xfrm>
            <a:off x="647522" y="1186761"/>
            <a:ext cx="5936974" cy="1754326"/>
          </a:xfrm>
          <a:prstGeom prst="rect">
            <a:avLst/>
          </a:prstGeom>
          <a:noFill/>
          <a:ln w="28575">
            <a:solidFill>
              <a:srgbClr val="002060"/>
            </a:solidFill>
            <a:prstDash val="dash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u="sng" dirty="0">
                <a:latin typeface="Comic Sans MS" panose="030F0702030302020204" pitchFamily="66" charset="0"/>
              </a:rPr>
              <a:t>На месте присутствуют</a:t>
            </a:r>
            <a:r>
              <a:rPr lang="ru-RU" dirty="0">
                <a:latin typeface="Comic Sans MS" panose="030F0702030302020204" pitchFamily="66" charset="0"/>
              </a:rPr>
              <a:t>:</a:t>
            </a:r>
          </a:p>
          <a:p>
            <a:r>
              <a:rPr lang="ru-RU" dirty="0">
                <a:latin typeface="Comic Sans MS" panose="030F0702030302020204" pitchFamily="66" charset="0"/>
              </a:rPr>
              <a:t>Муж убитой- Стив Джонс </a:t>
            </a:r>
          </a:p>
          <a:p>
            <a:r>
              <a:rPr lang="ru-RU" dirty="0">
                <a:latin typeface="Comic Sans MS" panose="030F0702030302020204" pitchFamily="66" charset="0"/>
              </a:rPr>
              <a:t>Любовник убитой-Майкл Рубенс </a:t>
            </a:r>
          </a:p>
          <a:p>
            <a:r>
              <a:rPr lang="ru-RU" dirty="0">
                <a:latin typeface="Comic Sans MS" panose="030F0702030302020204" pitchFamily="66" charset="0"/>
              </a:rPr>
              <a:t>Жена любовника- Джессика Рубенс</a:t>
            </a:r>
          </a:p>
          <a:p>
            <a:r>
              <a:rPr lang="ru-RU" dirty="0">
                <a:latin typeface="Comic Sans MS" panose="030F0702030302020204" pitchFamily="66" charset="0"/>
              </a:rPr>
              <a:t>Любовница мужа- Айва Майкельсон </a:t>
            </a:r>
          </a:p>
          <a:p>
            <a:r>
              <a:rPr lang="ru-RU" dirty="0">
                <a:latin typeface="Comic Sans MS" panose="030F0702030302020204" pitchFamily="66" charset="0"/>
              </a:rPr>
              <a:t>Дом-работница</a:t>
            </a:r>
            <a:r>
              <a:rPr lang="en-US" dirty="0">
                <a:latin typeface="Comic Sans MS" panose="030F0702030302020204" pitchFamily="66" charset="0"/>
              </a:rPr>
              <a:t>,</a:t>
            </a:r>
            <a:r>
              <a:rPr lang="ru-RU" dirty="0">
                <a:latin typeface="Comic Sans MS" panose="030F0702030302020204" pitchFamily="66" charset="0"/>
              </a:rPr>
              <a:t> нашедшая убитую -  Миссис Роман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BDA4B7-3745-40A4-B386-C7D63620C03A}"/>
              </a:ext>
            </a:extLst>
          </p:cNvPr>
          <p:cNvSpPr txBox="1"/>
          <p:nvPr/>
        </p:nvSpPr>
        <p:spPr>
          <a:xfrm>
            <a:off x="3352800" y="3156916"/>
            <a:ext cx="7315200" cy="1754326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«Итак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об этом не было сказано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но в данном деле у нас есть прорыв и мы нашли улику которая приведёт нас прямо к убийце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но наш криворукий друг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агент Чо потерял её в этом доме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Но думаю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к завтрашнему утру мы её найдём и схватим убийцу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Так что жду вас завтра в 10:45 тут же»</a:t>
            </a:r>
          </a:p>
          <a:p>
            <a:pPr algn="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Патрик</a:t>
            </a:r>
          </a:p>
        </p:txBody>
      </p:sp>
      <p:pic>
        <p:nvPicPr>
          <p:cNvPr id="3074" name="Picture 2" descr="Фото: Менталист / Кадр из сериала &amp;quot;Менталист&amp;quot; (2008) #1100694.">
            <a:extLst>
              <a:ext uri="{FF2B5EF4-FFF2-40B4-BE49-F238E27FC236}">
                <a16:creationId xmlns:a16="http://schemas.microsoft.com/office/drawing/2014/main" id="{4F6F6B6F-F2F0-4893-A1F8-2B3B668E39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113" y="4596474"/>
            <a:ext cx="2922104" cy="19480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580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4439320-201A-4971-91D3-305FBCE28AA1}"/>
              </a:ext>
            </a:extLst>
          </p:cNvPr>
          <p:cNvSpPr txBox="1"/>
          <p:nvPr/>
        </p:nvSpPr>
        <p:spPr>
          <a:xfrm>
            <a:off x="253625" y="251791"/>
            <a:ext cx="4943061" cy="1477328"/>
          </a:xfrm>
          <a:prstGeom prst="rect">
            <a:avLst/>
          </a:prstGeom>
          <a:noFill/>
          <a:ln w="28575">
            <a:solidFill>
              <a:srgbClr val="202974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ru-RU" dirty="0">
                <a:latin typeface="Comic Sans MS" panose="030F0702030302020204" pitchFamily="66" charset="0"/>
              </a:rPr>
              <a:t>«Сегодня у нас наметилось ночное дежурство у дома убитой</a:t>
            </a:r>
            <a:r>
              <a:rPr lang="en-US" dirty="0">
                <a:latin typeface="Comic Sans MS" panose="030F0702030302020204" pitchFamily="66" charset="0"/>
              </a:rPr>
              <a:t>,</a:t>
            </a:r>
            <a:r>
              <a:rPr lang="ru-RU" dirty="0">
                <a:latin typeface="Comic Sans MS" panose="030F0702030302020204" pitchFamily="66" charset="0"/>
              </a:rPr>
              <a:t> пойду схожу нам за чаем и едой</a:t>
            </a:r>
            <a:r>
              <a:rPr lang="en-US" dirty="0">
                <a:latin typeface="Comic Sans MS" panose="030F0702030302020204" pitchFamily="66" charset="0"/>
              </a:rPr>
              <a:t>.</a:t>
            </a:r>
            <a:r>
              <a:rPr lang="ru-RU" dirty="0">
                <a:latin typeface="Comic Sans MS" panose="030F0702030302020204" pitchFamily="66" charset="0"/>
              </a:rPr>
              <a:t>Обещаю убийца не заставит себя ждать»</a:t>
            </a:r>
          </a:p>
          <a:p>
            <a:pPr algn="r"/>
            <a:r>
              <a:rPr lang="ru-RU" dirty="0">
                <a:latin typeface="Comic Sans MS" panose="030F0702030302020204" pitchFamily="66" charset="0"/>
              </a:rPr>
              <a:t>Патрик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B870034-4743-4F2F-A109-45C7DF0ED79A}"/>
              </a:ext>
            </a:extLst>
          </p:cNvPr>
          <p:cNvSpPr txBox="1"/>
          <p:nvPr/>
        </p:nvSpPr>
        <p:spPr>
          <a:xfrm>
            <a:off x="6096000" y="2215608"/>
            <a:ext cx="4161182" cy="1477328"/>
          </a:xfrm>
          <a:prstGeom prst="rect">
            <a:avLst/>
          </a:prstGeom>
          <a:noFill/>
          <a:ln w="28575">
            <a:solidFill>
              <a:schemeClr val="accent1">
                <a:lumMod val="40000"/>
                <a:lumOff val="6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Comic Sans MS" panose="030F0702030302020204" pitchFamily="66" charset="0"/>
              </a:rPr>
              <a:t>03:45</a:t>
            </a:r>
          </a:p>
          <a:p>
            <a:r>
              <a:rPr lang="ru-RU" dirty="0">
                <a:latin typeface="Comic Sans MS" panose="030F0702030302020204" pitchFamily="66" charset="0"/>
              </a:rPr>
              <a:t>«Проснись</a:t>
            </a:r>
            <a:r>
              <a:rPr lang="en-US" dirty="0">
                <a:latin typeface="Comic Sans MS" panose="030F0702030302020204" pitchFamily="66" charset="0"/>
              </a:rPr>
              <a:t>,</a:t>
            </a:r>
            <a:r>
              <a:rPr lang="ru-RU" dirty="0">
                <a:latin typeface="Comic Sans MS" panose="030F0702030302020204" pitchFamily="66" charset="0"/>
              </a:rPr>
              <a:t>кто-то пробрался в дом</a:t>
            </a:r>
            <a:r>
              <a:rPr lang="en-US" dirty="0">
                <a:latin typeface="Comic Sans MS" panose="030F0702030302020204" pitchFamily="66" charset="0"/>
              </a:rPr>
              <a:t>,</a:t>
            </a:r>
            <a:r>
              <a:rPr lang="ru-RU" dirty="0">
                <a:latin typeface="Comic Sans MS" panose="030F0702030302020204" pitchFamily="66" charset="0"/>
              </a:rPr>
              <a:t> снизу</a:t>
            </a:r>
            <a:r>
              <a:rPr lang="en-US" dirty="0">
                <a:latin typeface="Comic Sans MS" panose="030F0702030302020204" pitchFamily="66" charset="0"/>
              </a:rPr>
              <a:t>,</a:t>
            </a:r>
            <a:r>
              <a:rPr lang="ru-RU" dirty="0">
                <a:latin typeface="Comic Sans MS" panose="030F0702030302020204" pitchFamily="66" charset="0"/>
              </a:rPr>
              <a:t> я его слышал</a:t>
            </a:r>
            <a:r>
              <a:rPr lang="en-US" dirty="0">
                <a:latin typeface="Comic Sans MS" panose="030F0702030302020204" pitchFamily="66" charset="0"/>
              </a:rPr>
              <a:t>.</a:t>
            </a:r>
            <a:r>
              <a:rPr lang="ru-RU" dirty="0">
                <a:latin typeface="Comic Sans MS" panose="030F0702030302020204" pitchFamily="66" charset="0"/>
              </a:rPr>
              <a:t>Тихо</a:t>
            </a:r>
            <a:r>
              <a:rPr lang="en-US" dirty="0">
                <a:latin typeface="Comic Sans MS" panose="030F0702030302020204" pitchFamily="66" charset="0"/>
              </a:rPr>
              <a:t>,</a:t>
            </a:r>
            <a:r>
              <a:rPr lang="ru-RU" dirty="0">
                <a:latin typeface="Comic Sans MS" panose="030F0702030302020204" pitchFamily="66" charset="0"/>
              </a:rPr>
              <a:t> он ищет нашу улику в гостиной ха-ха»</a:t>
            </a:r>
          </a:p>
          <a:p>
            <a:pPr algn="r"/>
            <a:r>
              <a:rPr lang="ru-RU" dirty="0">
                <a:latin typeface="Comic Sans MS" panose="030F0702030302020204" pitchFamily="66" charset="0"/>
              </a:rPr>
              <a:t>Патрик</a:t>
            </a:r>
          </a:p>
        </p:txBody>
      </p:sp>
      <p:sp>
        <p:nvSpPr>
          <p:cNvPr id="5" name="TextBox 4">
            <a:hlinkClick r:id="rId2" action="ppaction://hlinksldjump"/>
            <a:extLst>
              <a:ext uri="{FF2B5EF4-FFF2-40B4-BE49-F238E27FC236}">
                <a16:creationId xmlns:a16="http://schemas.microsoft.com/office/drawing/2014/main" id="{E01C4D0F-AC21-4293-BF83-181F9E03389F}"/>
              </a:ext>
            </a:extLst>
          </p:cNvPr>
          <p:cNvSpPr txBox="1"/>
          <p:nvPr/>
        </p:nvSpPr>
        <p:spPr>
          <a:xfrm>
            <a:off x="1428475" y="4507645"/>
            <a:ext cx="4161182" cy="923330"/>
          </a:xfrm>
          <a:prstGeom prst="rect">
            <a:avLst/>
          </a:prstGeom>
          <a:noFill/>
          <a:ln w="28575">
            <a:solidFill>
              <a:schemeClr val="accent1">
                <a:lumMod val="40000"/>
                <a:lumOff val="60000"/>
              </a:schemeClr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ru-RU" dirty="0">
                <a:latin typeface="Comic Sans MS" panose="030F0702030302020204" pitchFamily="66" charset="0"/>
              </a:rPr>
              <a:t>«Только давай без стрельбы</a:t>
            </a:r>
            <a:r>
              <a:rPr lang="en-US" dirty="0">
                <a:latin typeface="Comic Sans MS" panose="030F0702030302020204" pitchFamily="66" charset="0"/>
              </a:rPr>
              <a:t>,</a:t>
            </a:r>
            <a:r>
              <a:rPr lang="ru-RU" dirty="0">
                <a:latin typeface="Comic Sans MS" panose="030F0702030302020204" pitchFamily="66" charset="0"/>
              </a:rPr>
              <a:t> поспокойнее</a:t>
            </a:r>
            <a:r>
              <a:rPr lang="en-US" dirty="0">
                <a:latin typeface="Comic Sans MS" panose="030F0702030302020204" pitchFamily="66" charset="0"/>
              </a:rPr>
              <a:t>.</a:t>
            </a:r>
            <a:endParaRPr lang="ru-RU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 </a:t>
            </a:r>
            <a:r>
              <a:rPr lang="ru-RU" dirty="0">
                <a:latin typeface="Comic Sans MS" panose="030F0702030302020204" pitchFamily="66" charset="0"/>
              </a:rPr>
              <a:t>Вон он</a:t>
            </a:r>
            <a:r>
              <a:rPr lang="en-US" dirty="0">
                <a:latin typeface="Comic Sans MS" panose="030F0702030302020204" pitchFamily="66" charset="0"/>
              </a:rPr>
              <a:t>,</a:t>
            </a:r>
            <a:r>
              <a:rPr lang="ru-RU" dirty="0">
                <a:latin typeface="Comic Sans MS" panose="030F0702030302020204" pitchFamily="66" charset="0"/>
              </a:rPr>
              <a:t> тише»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F2F2A78-9A5A-43A8-B747-9E3329B68F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869" y="1388797"/>
            <a:ext cx="2939774" cy="16536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The Mentalist 3x04 / The Red Carpet Treatment / trophée par me. ">
            <a:extLst>
              <a:ext uri="{FF2B5EF4-FFF2-40B4-BE49-F238E27FC236}">
                <a16:creationId xmlns:a16="http://schemas.microsoft.com/office/drawing/2014/main" id="{3A20F628-19A4-4269-BBED-4C0250E9F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9831" y="3398024"/>
            <a:ext cx="2547177" cy="14327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F8D59F89-D5E5-4D6C-B358-A37DF3ABA8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3278" y="5231296"/>
            <a:ext cx="1938729" cy="12920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 стрелкой 5"/>
          <p:cNvCxnSpPr/>
          <p:nvPr/>
        </p:nvCxnSpPr>
        <p:spPr>
          <a:xfrm flipH="1">
            <a:off x="5369671" y="251791"/>
            <a:ext cx="1280160" cy="5267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 rot="20431051">
            <a:off x="5510952" y="197149"/>
            <a:ext cx="1170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Нажми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5678424" y="1729119"/>
            <a:ext cx="1261872" cy="3465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 rot="993136">
            <a:off x="5882785" y="1741229"/>
            <a:ext cx="1527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Нажми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 flipH="1">
            <a:off x="4507992" y="3194344"/>
            <a:ext cx="1588009" cy="9542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 rot="19726363">
            <a:off x="4524573" y="3322543"/>
            <a:ext cx="18949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Поехали дальше</a:t>
            </a:r>
            <a:endParaRPr lang="ru-RU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42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2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hlinkClick r:id="rId2" action="ppaction://hlinksldjump"/>
            <a:extLst>
              <a:ext uri="{FF2B5EF4-FFF2-40B4-BE49-F238E27FC236}">
                <a16:creationId xmlns:a16="http://schemas.microsoft.com/office/drawing/2014/main" id="{959DEF0C-FEDD-46A2-B184-5344C4CF1C33}"/>
              </a:ext>
            </a:extLst>
          </p:cNvPr>
          <p:cNvSpPr/>
          <p:nvPr/>
        </p:nvSpPr>
        <p:spPr>
          <a:xfrm>
            <a:off x="4465983" y="5925691"/>
            <a:ext cx="3578087" cy="569843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«Ты пойман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</a:p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Теперь время допроса»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8722EBC-ACAC-4153-BDCF-73704E74FB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892553"/>
            <a:ext cx="8077200" cy="457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0982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25CF4FE-F6BC-4FBB-BD45-3276AC9561F4}"/>
              </a:ext>
            </a:extLst>
          </p:cNvPr>
          <p:cNvSpPr txBox="1"/>
          <p:nvPr/>
        </p:nvSpPr>
        <p:spPr>
          <a:xfrm>
            <a:off x="200616" y="274320"/>
            <a:ext cx="5684520" cy="923330"/>
          </a:xfrm>
          <a:prstGeom prst="rect">
            <a:avLst/>
          </a:prstGeom>
          <a:noFill/>
          <a:ln w="38100" cap="flat" cmpd="sng" algn="ctr">
            <a:solidFill>
              <a:srgbClr val="20297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Чтобы помочь расколоть убийцу во время допроса мне понадобится твоя помощь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395909A-B2C3-435F-AD4F-CE37B715A620}"/>
              </a:ext>
            </a:extLst>
          </p:cNvPr>
          <p:cNvSpPr txBox="1"/>
          <p:nvPr/>
        </p:nvSpPr>
        <p:spPr>
          <a:xfrm>
            <a:off x="4345896" y="1414641"/>
            <a:ext cx="3078480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Вот твоё задание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EA56A26-9FBA-4AF3-868C-6B38819A0687}"/>
              </a:ext>
            </a:extLst>
          </p:cNvPr>
          <p:cNvSpPr txBox="1"/>
          <p:nvPr/>
        </p:nvSpPr>
        <p:spPr>
          <a:xfrm>
            <a:off x="2715216" y="2185630"/>
            <a:ext cx="633984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Собери пазл и узнай кто-же оказался убийцей </a:t>
            </a:r>
          </a:p>
        </p:txBody>
      </p:sp>
      <p:sp>
        <p:nvSpPr>
          <p:cNvPr id="2" name="TextBox 1">
            <a:hlinkClick r:id="rId2" action="ppaction://hlinksldjump"/>
            <a:extLst>
              <a:ext uri="{FF2B5EF4-FFF2-40B4-BE49-F238E27FC236}">
                <a16:creationId xmlns:a16="http://schemas.microsoft.com/office/drawing/2014/main" id="{02648A82-B2F9-48AB-9CC5-EF04A70396F1}"/>
              </a:ext>
            </a:extLst>
          </p:cNvPr>
          <p:cNvSpPr txBox="1"/>
          <p:nvPr/>
        </p:nvSpPr>
        <p:spPr>
          <a:xfrm>
            <a:off x="4537434" y="4110605"/>
            <a:ext cx="2695404" cy="3693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Вперёд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8121535" y="598516"/>
            <a:ext cx="1953490" cy="599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 rot="20545763">
            <a:off x="8127657" y="661308"/>
            <a:ext cx="17290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Нажми</a:t>
            </a:r>
            <a:endParaRPr lang="ru-RU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891418" y="1499061"/>
            <a:ext cx="2225855" cy="5541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02846">
            <a:off x="1213119" y="1219493"/>
            <a:ext cx="1743607" cy="823031"/>
          </a:xfrm>
          <a:prstGeom prst="rect">
            <a:avLst/>
          </a:prstGeom>
        </p:spPr>
      </p:pic>
      <p:cxnSp>
        <p:nvCxnSpPr>
          <p:cNvPr id="21" name="Прямая со стрелкой 20"/>
          <p:cNvCxnSpPr/>
          <p:nvPr/>
        </p:nvCxnSpPr>
        <p:spPr>
          <a:xfrm>
            <a:off x="5818909" y="2753293"/>
            <a:ext cx="0" cy="12079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198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 animBg="1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228A9F1-97FF-4DBA-AEDE-212A0F73CC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0000" b="55265"/>
          <a:stretch>
            <a:fillRect/>
          </a:stretch>
        </p:blipFill>
        <p:spPr>
          <a:xfrm>
            <a:off x="8110330" y="4080777"/>
            <a:ext cx="3075698" cy="1835465"/>
          </a:xfrm>
          <a:custGeom>
            <a:avLst/>
            <a:gdLst>
              <a:gd name="connsiteX0" fmla="*/ 0 w 3075698"/>
              <a:gd name="connsiteY0" fmla="*/ 0 h 1835465"/>
              <a:gd name="connsiteX1" fmla="*/ 3075698 w 3075698"/>
              <a:gd name="connsiteY1" fmla="*/ 0 h 1835465"/>
              <a:gd name="connsiteX2" fmla="*/ 3075698 w 3075698"/>
              <a:gd name="connsiteY2" fmla="*/ 1835465 h 1835465"/>
              <a:gd name="connsiteX3" fmla="*/ 0 w 3075698"/>
              <a:gd name="connsiteY3" fmla="*/ 1835465 h 1835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75698" h="1835465">
                <a:moveTo>
                  <a:pt x="0" y="0"/>
                </a:moveTo>
                <a:lnTo>
                  <a:pt x="3075698" y="0"/>
                </a:lnTo>
                <a:lnTo>
                  <a:pt x="3075698" y="1835465"/>
                </a:lnTo>
                <a:lnTo>
                  <a:pt x="0" y="1835465"/>
                </a:lnTo>
                <a:close/>
              </a:path>
            </a:pathLst>
          </a:cu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E2EF0A-9798-4C90-8682-768BB7F5E1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4735" r="50000"/>
          <a:stretch>
            <a:fillRect/>
          </a:stretch>
        </p:blipFill>
        <p:spPr>
          <a:xfrm>
            <a:off x="0" y="4590501"/>
            <a:ext cx="3075698" cy="2267499"/>
          </a:xfrm>
          <a:custGeom>
            <a:avLst/>
            <a:gdLst>
              <a:gd name="connsiteX0" fmla="*/ 0 w 3075698"/>
              <a:gd name="connsiteY0" fmla="*/ 0 h 2267499"/>
              <a:gd name="connsiteX1" fmla="*/ 3075698 w 3075698"/>
              <a:gd name="connsiteY1" fmla="*/ 0 h 2267499"/>
              <a:gd name="connsiteX2" fmla="*/ 3075698 w 3075698"/>
              <a:gd name="connsiteY2" fmla="*/ 2267499 h 2267499"/>
              <a:gd name="connsiteX3" fmla="*/ 0 w 3075698"/>
              <a:gd name="connsiteY3" fmla="*/ 2267499 h 2267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75698" h="2267499">
                <a:moveTo>
                  <a:pt x="0" y="0"/>
                </a:moveTo>
                <a:lnTo>
                  <a:pt x="3075698" y="0"/>
                </a:lnTo>
                <a:lnTo>
                  <a:pt x="3075698" y="2267499"/>
                </a:lnTo>
                <a:lnTo>
                  <a:pt x="0" y="2267499"/>
                </a:lnTo>
                <a:close/>
              </a:path>
            </a:pathLst>
          </a:cu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02A8989-8BED-4243-95E9-DF2A1B074ED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000" t="44735"/>
          <a:stretch>
            <a:fillRect/>
          </a:stretch>
        </p:blipFill>
        <p:spPr>
          <a:xfrm>
            <a:off x="9122004" y="-25460"/>
            <a:ext cx="3075698" cy="2267498"/>
          </a:xfrm>
          <a:custGeom>
            <a:avLst/>
            <a:gdLst>
              <a:gd name="connsiteX0" fmla="*/ 0 w 3075698"/>
              <a:gd name="connsiteY0" fmla="*/ 0 h 2267498"/>
              <a:gd name="connsiteX1" fmla="*/ 3075698 w 3075698"/>
              <a:gd name="connsiteY1" fmla="*/ 0 h 2267498"/>
              <a:gd name="connsiteX2" fmla="*/ 3075698 w 3075698"/>
              <a:gd name="connsiteY2" fmla="*/ 2267498 h 2267498"/>
              <a:gd name="connsiteX3" fmla="*/ 0 w 3075698"/>
              <a:gd name="connsiteY3" fmla="*/ 2267498 h 2267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75698" h="2267498">
                <a:moveTo>
                  <a:pt x="0" y="0"/>
                </a:moveTo>
                <a:lnTo>
                  <a:pt x="3075698" y="0"/>
                </a:lnTo>
                <a:lnTo>
                  <a:pt x="3075698" y="2267498"/>
                </a:lnTo>
                <a:lnTo>
                  <a:pt x="0" y="2267498"/>
                </a:lnTo>
                <a:close/>
              </a:path>
            </a:pathLst>
          </a:cu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72E949E-7978-44A6-A188-F485C3ADE70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000" b="55265"/>
          <a:stretch>
            <a:fillRect/>
          </a:stretch>
        </p:blipFill>
        <p:spPr>
          <a:xfrm>
            <a:off x="-105092" y="24020"/>
            <a:ext cx="3075699" cy="1835465"/>
          </a:xfrm>
          <a:custGeom>
            <a:avLst/>
            <a:gdLst>
              <a:gd name="connsiteX0" fmla="*/ 0 w 3075699"/>
              <a:gd name="connsiteY0" fmla="*/ 0 h 1835465"/>
              <a:gd name="connsiteX1" fmla="*/ 3075699 w 3075699"/>
              <a:gd name="connsiteY1" fmla="*/ 0 h 1835465"/>
              <a:gd name="connsiteX2" fmla="*/ 3075699 w 3075699"/>
              <a:gd name="connsiteY2" fmla="*/ 1835465 h 1835465"/>
              <a:gd name="connsiteX3" fmla="*/ 0 w 3075699"/>
              <a:gd name="connsiteY3" fmla="*/ 1835465 h 1835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75699" h="1835465">
                <a:moveTo>
                  <a:pt x="0" y="0"/>
                </a:moveTo>
                <a:lnTo>
                  <a:pt x="3075699" y="0"/>
                </a:lnTo>
                <a:lnTo>
                  <a:pt x="3075699" y="1835465"/>
                </a:lnTo>
                <a:lnTo>
                  <a:pt x="0" y="1835465"/>
                </a:lnTo>
                <a:close/>
              </a:path>
            </a:pathLst>
          </a:cu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9C202F10-B772-481A-B525-247B1169F70A}"/>
              </a:ext>
            </a:extLst>
          </p:cNvPr>
          <p:cNvSpPr/>
          <p:nvPr/>
        </p:nvSpPr>
        <p:spPr>
          <a:xfrm>
            <a:off x="2970607" y="1813279"/>
            <a:ext cx="6151397" cy="4102968"/>
          </a:xfrm>
          <a:prstGeom prst="rect">
            <a:avLst/>
          </a:prstGeom>
          <a:noFill/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7C1F56FA-6C9D-4DAB-A7F0-48683206631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0273" b="51985"/>
          <a:stretch>
            <a:fillRect/>
          </a:stretch>
        </p:blipFill>
        <p:spPr>
          <a:xfrm rot="20402256">
            <a:off x="2519594" y="1599789"/>
            <a:ext cx="2839161" cy="1835465"/>
          </a:xfrm>
          <a:custGeom>
            <a:avLst/>
            <a:gdLst>
              <a:gd name="connsiteX0" fmla="*/ 0 w 3324928"/>
              <a:gd name="connsiteY0" fmla="*/ 0 h 2149504"/>
              <a:gd name="connsiteX1" fmla="*/ 3324928 w 3324928"/>
              <a:gd name="connsiteY1" fmla="*/ 0 h 2149504"/>
              <a:gd name="connsiteX2" fmla="*/ 3324928 w 3324928"/>
              <a:gd name="connsiteY2" fmla="*/ 2149504 h 2149504"/>
              <a:gd name="connsiteX3" fmla="*/ 0 w 3324928"/>
              <a:gd name="connsiteY3" fmla="*/ 2149504 h 2149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4928" h="2149504">
                <a:moveTo>
                  <a:pt x="0" y="0"/>
                </a:moveTo>
                <a:lnTo>
                  <a:pt x="3324928" y="0"/>
                </a:lnTo>
                <a:lnTo>
                  <a:pt x="3324928" y="2149504"/>
                </a:lnTo>
                <a:lnTo>
                  <a:pt x="0" y="2149504"/>
                </a:lnTo>
                <a:close/>
              </a:path>
            </a:pathLst>
          </a:cu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9381869A-5083-44F9-903E-F50C793B9EF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8015" r="49727"/>
          <a:stretch>
            <a:fillRect/>
          </a:stretch>
        </p:blipFill>
        <p:spPr>
          <a:xfrm rot="1068278">
            <a:off x="6963473" y="4454891"/>
            <a:ext cx="2293712" cy="1588007"/>
          </a:xfrm>
          <a:custGeom>
            <a:avLst/>
            <a:gdLst>
              <a:gd name="connsiteX0" fmla="*/ 0 w 3361465"/>
              <a:gd name="connsiteY0" fmla="*/ 0 h 2327245"/>
              <a:gd name="connsiteX1" fmla="*/ 3361465 w 3361465"/>
              <a:gd name="connsiteY1" fmla="*/ 0 h 2327245"/>
              <a:gd name="connsiteX2" fmla="*/ 3361465 w 3361465"/>
              <a:gd name="connsiteY2" fmla="*/ 2327245 h 2327245"/>
              <a:gd name="connsiteX3" fmla="*/ 0 w 3361465"/>
              <a:gd name="connsiteY3" fmla="*/ 2327245 h 2327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61465" h="2327245">
                <a:moveTo>
                  <a:pt x="0" y="0"/>
                </a:moveTo>
                <a:lnTo>
                  <a:pt x="3361465" y="0"/>
                </a:lnTo>
                <a:lnTo>
                  <a:pt x="3361465" y="2327245"/>
                </a:lnTo>
                <a:lnTo>
                  <a:pt x="0" y="2327245"/>
                </a:lnTo>
                <a:close/>
              </a:path>
            </a:pathLst>
          </a:cu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1A69BAC2-362C-4843-9A1F-39D20100516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0273" t="48015"/>
          <a:stretch>
            <a:fillRect/>
          </a:stretch>
        </p:blipFill>
        <p:spPr>
          <a:xfrm rot="20776220">
            <a:off x="2061801" y="4458204"/>
            <a:ext cx="2259316" cy="1581382"/>
          </a:xfrm>
          <a:custGeom>
            <a:avLst/>
            <a:gdLst>
              <a:gd name="connsiteX0" fmla="*/ 0 w 3324928"/>
              <a:gd name="connsiteY0" fmla="*/ 0 h 2327245"/>
              <a:gd name="connsiteX1" fmla="*/ 3324928 w 3324928"/>
              <a:gd name="connsiteY1" fmla="*/ 0 h 2327245"/>
              <a:gd name="connsiteX2" fmla="*/ 3324928 w 3324928"/>
              <a:gd name="connsiteY2" fmla="*/ 2327245 h 2327245"/>
              <a:gd name="connsiteX3" fmla="*/ 0 w 3324928"/>
              <a:gd name="connsiteY3" fmla="*/ 2327245 h 2327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24928" h="2327245">
                <a:moveTo>
                  <a:pt x="0" y="0"/>
                </a:moveTo>
                <a:lnTo>
                  <a:pt x="3324928" y="0"/>
                </a:lnTo>
                <a:lnTo>
                  <a:pt x="3324928" y="2327245"/>
                </a:lnTo>
                <a:lnTo>
                  <a:pt x="0" y="2327245"/>
                </a:lnTo>
                <a:close/>
              </a:path>
            </a:pathLst>
          </a:cu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852DDB80-E3F0-47F4-978B-B2F7958724E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49727" b="51985"/>
          <a:stretch>
            <a:fillRect/>
          </a:stretch>
        </p:blipFill>
        <p:spPr>
          <a:xfrm rot="1715548">
            <a:off x="7302873" y="899160"/>
            <a:ext cx="2693951" cy="1722659"/>
          </a:xfrm>
          <a:custGeom>
            <a:avLst/>
            <a:gdLst>
              <a:gd name="connsiteX0" fmla="*/ 0 w 3361465"/>
              <a:gd name="connsiteY0" fmla="*/ 0 h 2149504"/>
              <a:gd name="connsiteX1" fmla="*/ 3361465 w 3361465"/>
              <a:gd name="connsiteY1" fmla="*/ 0 h 2149504"/>
              <a:gd name="connsiteX2" fmla="*/ 3361465 w 3361465"/>
              <a:gd name="connsiteY2" fmla="*/ 2149504 h 2149504"/>
              <a:gd name="connsiteX3" fmla="*/ 0 w 3361465"/>
              <a:gd name="connsiteY3" fmla="*/ 2149504 h 2149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361465" h="2149504">
                <a:moveTo>
                  <a:pt x="0" y="0"/>
                </a:moveTo>
                <a:lnTo>
                  <a:pt x="3361465" y="0"/>
                </a:lnTo>
                <a:lnTo>
                  <a:pt x="3361465" y="2149504"/>
                </a:lnTo>
                <a:lnTo>
                  <a:pt x="0" y="2149504"/>
                </a:lnTo>
                <a:close/>
              </a:path>
            </a:pathLst>
          </a:custGeom>
        </p:spPr>
      </p:pic>
      <p:sp>
        <p:nvSpPr>
          <p:cNvPr id="32" name="Стрелка: вправо 31">
            <a:hlinkClick r:id="rId4" action="ppaction://hlinksldjump"/>
            <a:extLst>
              <a:ext uri="{FF2B5EF4-FFF2-40B4-BE49-F238E27FC236}">
                <a16:creationId xmlns:a16="http://schemas.microsoft.com/office/drawing/2014/main" id="{0DD03690-4C79-4164-B76F-FCF627598E29}"/>
              </a:ext>
            </a:extLst>
          </p:cNvPr>
          <p:cNvSpPr/>
          <p:nvPr/>
        </p:nvSpPr>
        <p:spPr>
          <a:xfrm rot="5400000">
            <a:off x="6054918" y="6333373"/>
            <a:ext cx="480112" cy="3835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622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0.00671 L 2.08333E-6 0.12639 C 2.08333E-6 0.18611 0.1388 0.26088 0.25195 0.26088 L 0.50456 0.26088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21" y="1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1532E-17 -2.96296E-6 L -0.42044 -0.3305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29" y="-1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42 0.08472 L 0.11862 0.08472 C 0.17513 0.08472 0.24479 0.02315 0.24479 -0.02616 L 0.24479 -0.13611 " pathEditMode="relative" rAng="0" ptsTypes="AA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4" y="-1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4.07407E-6 L -0.25221 0.5370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17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C1C1DA2-434C-4E81-86BB-6B197E48047A}"/>
              </a:ext>
            </a:extLst>
          </p:cNvPr>
          <p:cNvSpPr txBox="1"/>
          <p:nvPr/>
        </p:nvSpPr>
        <p:spPr>
          <a:xfrm>
            <a:off x="3145536" y="521208"/>
            <a:ext cx="5550408" cy="369332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Поздравляю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мы поймали убийцу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61456" y="1471353"/>
            <a:ext cx="9318568" cy="1477328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/>
            <a:r>
              <a:rPr lang="ru-RU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Наш убийца - любовница мужа</a:t>
            </a:r>
          </a:p>
          <a:p>
            <a:pPr lvl="0"/>
            <a:r>
              <a:rPr lang="ru-RU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Айва Майкельсон</a:t>
            </a:r>
            <a:r>
              <a:rPr lang="en-U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25 лет</a:t>
            </a:r>
            <a:r>
              <a:rPr lang="en-U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ru-RU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lvl="0"/>
            <a:r>
              <a:rPr lang="ru-RU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Молодая студента</a:t>
            </a:r>
            <a:r>
              <a:rPr lang="en-U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находящееся на практике в компании Джонс</a:t>
            </a:r>
            <a:r>
              <a:rPr lang="en-U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ru-RU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lvl="0"/>
            <a:r>
              <a:rPr lang="ru-RU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Мотив: она молода и глупа</a:t>
            </a:r>
            <a:r>
              <a:rPr lang="en-U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в мужа убитой была влюблена в по уши</a:t>
            </a:r>
            <a:r>
              <a:rPr lang="en-U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что  и привело к данным действиям</a:t>
            </a:r>
            <a:r>
              <a:rPr lang="en-US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ru-RU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0940" y="3419610"/>
            <a:ext cx="4119649" cy="2701539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softEdge rad="112500"/>
          </a:effectLst>
        </p:spPr>
      </p:pic>
      <p:sp>
        <p:nvSpPr>
          <p:cNvPr id="4" name="Стрелка вправо 3">
            <a:hlinkClick r:id="rId3" action="ppaction://hlinksldjump"/>
          </p:cNvPr>
          <p:cNvSpPr/>
          <p:nvPr/>
        </p:nvSpPr>
        <p:spPr>
          <a:xfrm>
            <a:off x="11672047" y="6472518"/>
            <a:ext cx="519953" cy="38548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923544" y="146304"/>
            <a:ext cx="1938112" cy="559570"/>
          </a:xfrm>
          <a:prstGeom prst="straightConnector1">
            <a:avLst/>
          </a:prstGeom>
          <a:ln>
            <a:solidFill>
              <a:schemeClr val="accent5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 rot="1011367">
            <a:off x="1591056" y="226807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Comic Sans MS" panose="030F0702030302020204" pitchFamily="66" charset="0"/>
              </a:rPr>
              <a:t>Нажми</a:t>
            </a:r>
            <a:endParaRPr lang="ru-RU" sz="1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215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5483" y="2814917"/>
            <a:ext cx="114479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Дополнительный уровень</a:t>
            </a:r>
          </a:p>
        </p:txBody>
      </p:sp>
      <p:sp>
        <p:nvSpPr>
          <p:cNvPr id="4" name="TextBox 3">
            <a:hlinkClick r:id="rId2" action="ppaction://hlinksldjump"/>
            <a:extLst>
              <a:ext uri="{FF2B5EF4-FFF2-40B4-BE49-F238E27FC236}">
                <a16:creationId xmlns:a16="http://schemas.microsoft.com/office/drawing/2014/main" id="{F97A5089-B5AD-4223-B551-8CCEC663B5C4}"/>
              </a:ext>
            </a:extLst>
          </p:cNvPr>
          <p:cNvSpPr txBox="1"/>
          <p:nvPr/>
        </p:nvSpPr>
        <p:spPr>
          <a:xfrm>
            <a:off x="9607826" y="6412393"/>
            <a:ext cx="2473035" cy="36933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Пропустить</a:t>
            </a:r>
          </a:p>
        </p:txBody>
      </p:sp>
      <p:sp>
        <p:nvSpPr>
          <p:cNvPr id="5" name="TextBox 4">
            <a:hlinkClick r:id="rId3" action="ppaction://hlinksldjump"/>
            <a:extLst>
              <a:ext uri="{FF2B5EF4-FFF2-40B4-BE49-F238E27FC236}">
                <a16:creationId xmlns:a16="http://schemas.microsoft.com/office/drawing/2014/main" id="{92328412-3277-414D-9FFF-648D550522F9}"/>
              </a:ext>
            </a:extLst>
          </p:cNvPr>
          <p:cNvSpPr txBox="1"/>
          <p:nvPr/>
        </p:nvSpPr>
        <p:spPr>
          <a:xfrm>
            <a:off x="111139" y="6410733"/>
            <a:ext cx="2473035" cy="36933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Поехали!!!</a:t>
            </a:r>
          </a:p>
        </p:txBody>
      </p:sp>
    </p:spTree>
    <p:extLst>
      <p:ext uri="{BB962C8B-B14F-4D97-AF65-F5344CB8AC3E}">
        <p14:creationId xmlns:p14="http://schemas.microsoft.com/office/powerpoint/2010/main" val="2565062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14AF20A-7320-4588-B8CA-761C3C8702E3}"/>
              </a:ext>
            </a:extLst>
          </p:cNvPr>
          <p:cNvSpPr txBox="1"/>
          <p:nvPr/>
        </p:nvSpPr>
        <p:spPr>
          <a:xfrm>
            <a:off x="2160105" y="2756452"/>
            <a:ext cx="7500730" cy="92333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Напоследок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соберёшь пазл?)</a:t>
            </a:r>
          </a:p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В честь завершения игры</a:t>
            </a:r>
          </a:p>
          <a:p>
            <a:pPr algn="ctr"/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Если да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то вперёд!!!</a:t>
            </a:r>
          </a:p>
        </p:txBody>
      </p:sp>
      <p:sp>
        <p:nvSpPr>
          <p:cNvPr id="3" name="TextBox 2">
            <a:hlinkClick r:id="rId2" action="ppaction://hlinksldjump"/>
            <a:extLst>
              <a:ext uri="{FF2B5EF4-FFF2-40B4-BE49-F238E27FC236}">
                <a16:creationId xmlns:a16="http://schemas.microsoft.com/office/drawing/2014/main" id="{6C74BE04-6AC5-4EB1-8922-46CCC41A551B}"/>
              </a:ext>
            </a:extLst>
          </p:cNvPr>
          <p:cNvSpPr txBox="1"/>
          <p:nvPr/>
        </p:nvSpPr>
        <p:spPr>
          <a:xfrm>
            <a:off x="4956313" y="4563070"/>
            <a:ext cx="1775791" cy="592025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Стрелка: вправо 3">
            <a:hlinkClick r:id="rId2" action="ppaction://hlinksldjump"/>
            <a:extLst>
              <a:ext uri="{FF2B5EF4-FFF2-40B4-BE49-F238E27FC236}">
                <a16:creationId xmlns:a16="http://schemas.microsoft.com/office/drawing/2014/main" id="{E7EABE01-8261-4174-B61B-C93C9E2EC9F3}"/>
              </a:ext>
            </a:extLst>
          </p:cNvPr>
          <p:cNvSpPr/>
          <p:nvPr/>
        </p:nvSpPr>
        <p:spPr>
          <a:xfrm>
            <a:off x="5320747" y="4640421"/>
            <a:ext cx="1046921" cy="437322"/>
          </a:xfrm>
          <a:prstGeom prst="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783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TextBox 18"/>
          <p:cNvSpPr txBox="1"/>
          <p:nvPr/>
        </p:nvSpPr>
        <p:spPr>
          <a:xfrm>
            <a:off x="0" y="19455"/>
            <a:ext cx="12192000" cy="6858000"/>
          </a:xfrm>
          <a:prstGeom prst="rect">
            <a:avLst/>
          </a:prstGeom>
          <a:ln w="76200">
            <a:noFill/>
          </a:ln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867" y="2631173"/>
            <a:ext cx="4200508" cy="182895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07" y="2242145"/>
            <a:ext cx="5011346" cy="1828959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2244" y="3645320"/>
            <a:ext cx="5035732" cy="182895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0062" y="4071104"/>
            <a:ext cx="5047926" cy="276782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433" y="-540799"/>
            <a:ext cx="4170025" cy="2292295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8606" y="3588827"/>
            <a:ext cx="5035732" cy="2761727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576" y="757591"/>
            <a:ext cx="4194412" cy="1835055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9109" y="-289541"/>
            <a:ext cx="5864860" cy="2304488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9405" y="5085251"/>
            <a:ext cx="4194412" cy="2304488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613" y="4772489"/>
            <a:ext cx="4194412" cy="229839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BEE572B-5C50-4C43-89B8-8F5A8EFC48F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590327" y="2276756"/>
            <a:ext cx="5011346" cy="230448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BCC1E94-5EC8-46E9-AC39-D5B4EB6B7A6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46309" y="-46996"/>
            <a:ext cx="5041829" cy="184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56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08 -0.01412 L -0.57578 -0.37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5" y="-18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81481E-6 L 0.25169 -0.3226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78" y="-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30078 -0.528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39" y="-2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7037E-7 L -0.5358 -0.4118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97" y="-2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4.44444E-6 L 0.01954 0.2650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7" y="1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42 -0.00278 L 0.60938 -0.3409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948" y="-1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-2.96296E-6 L -0.60365 0.391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182" y="19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4.44444E-6 L 0.29545 0.4782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66" y="2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48 -0.03264 L 0.66797 -0.2379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018" y="-1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396 -0.01297 L -0.35638 -0.0125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28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93 0.10139 L -0.0293 0.3513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1 -0.00462 L -0.00013 0.75764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" y="3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5A94529-BD2A-4537-91A8-3FC7CC0FC0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07" y="344556"/>
            <a:ext cx="3858969" cy="51484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E19F940-FB09-4513-8E87-6DDA305C12B5}"/>
              </a:ext>
            </a:extLst>
          </p:cNvPr>
          <p:cNvSpPr txBox="1"/>
          <p:nvPr/>
        </p:nvSpPr>
        <p:spPr>
          <a:xfrm>
            <a:off x="5010463" y="2244436"/>
            <a:ext cx="5993867" cy="1200329"/>
          </a:xfrm>
          <a:prstGeom prst="rect">
            <a:avLst/>
          </a:prstGeom>
          <a:noFill/>
          <a:ln w="57150" cap="flat" cmpd="sng" algn="ctr">
            <a:gradFill>
              <a:gsLst>
                <a:gs pos="4000">
                  <a:schemeClr val="accent1">
                    <a:lumMod val="75000"/>
                  </a:schemeClr>
                </a:gs>
                <a:gs pos="32000">
                  <a:schemeClr val="accent1">
                    <a:lumMod val="50000"/>
                  </a:schemeClr>
                </a:gs>
                <a:gs pos="94000">
                  <a:schemeClr val="accent5">
                    <a:lumMod val="66000"/>
                  </a:schemeClr>
                </a:gs>
                <a:gs pos="61000">
                  <a:schemeClr val="accent5">
                    <a:lumMod val="50000"/>
                  </a:schemeClr>
                </a:gs>
              </a:gsLst>
              <a:lin ang="5400000" scaled="1"/>
            </a:gra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Спасибо тебе за сотрудничество и помощь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,</a:t>
            </a:r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мой милый друг!!!</a:t>
            </a:r>
          </a:p>
          <a:p>
            <a:pPr algn="ctr"/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Вновь мы раскрыли дело и поймали убийцу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ru-RU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Без тебя бы мы не справились</a:t>
            </a:r>
            <a:r>
              <a:rPr lang="en-US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</a:t>
            </a:r>
            <a:endParaRPr lang="ru-RU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415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а">
  <a:themeElements>
    <a:clrScheme name="Celestial">
      <a:dk1>
        <a:sysClr val="windowText" lastClr="000000"/>
      </a:dk1>
      <a:lt1>
        <a:sysClr val="window" lastClr="FFFFFF"/>
      </a:lt1>
      <a:dk2>
        <a:srgbClr val="3F296A"/>
      </a:dk2>
      <a:lt2>
        <a:srgbClr val="EBEBEB"/>
      </a:lt2>
      <a:accent1>
        <a:srgbClr val="E84574"/>
      </a:accent1>
      <a:accent2>
        <a:srgbClr val="798FF2"/>
      </a:accent2>
      <a:accent3>
        <a:srgbClr val="95C369"/>
      </a:accent3>
      <a:accent4>
        <a:srgbClr val="EE875A"/>
      </a:accent4>
      <a:accent5>
        <a:srgbClr val="C363E8"/>
      </a:accent5>
      <a:accent6>
        <a:srgbClr val="6AADC8"/>
      </a:accent6>
      <a:hlink>
        <a:srgbClr val="FE80C7"/>
      </a:hlink>
      <a:folHlink>
        <a:srgbClr val="FBA3EC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61DDDE80-2DFA-4F2A-B66F-72059846BDA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0F1DF1E-36E3-406C-8CF7-DB13BB64708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85274BF-C111-4B7A-8D90-F7666D37C131}">
  <ds:schemaRefs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terms/"/>
    <ds:schemaRef ds:uri="http://schemas.microsoft.com/office/2006/metadata/properties"/>
    <ds:schemaRef ds:uri="http://purl.org/dc/dcmitype/"/>
    <ds:schemaRef ds:uri="http://purl.org/dc/elements/1.1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310845B-7F19-4A9A-BEE4-BEF0501E1A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Оформление Будущее</Template>
  <TotalTime>0</TotalTime>
  <Words>865</Words>
  <Application>Microsoft Office PowerPoint</Application>
  <PresentationFormat>Широкоэкранный</PresentationFormat>
  <Paragraphs>108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Comic Sans MS</vt:lpstr>
      <vt:lpstr>Wingdings</vt:lpstr>
      <vt:lpstr>Небеса</vt:lpstr>
      <vt:lpstr>Презентация-игра</vt:lpstr>
      <vt:lpstr>Правила игры</vt:lpstr>
      <vt:lpstr>Итак, для начала познакомимся с сериальчиком.</vt:lpstr>
      <vt:lpstr>«Менталист»  — американский телевизионный сериал, который транслировался на телеканале «CBS» с 23 сентября 2008 года по 18 февраля 2015 года.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2022-03-25T12:34:46Z</dcterms:created>
  <dcterms:modified xsi:type="dcterms:W3CDTF">2022-04-15T11:39:48Z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