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13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80048"/>
    <a:srgbClr val="660066"/>
    <a:srgbClr val="282008"/>
    <a:srgbClr val="010001"/>
    <a:srgbClr val="0E0A0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80" d="100"/>
          <a:sy n="80" d="100"/>
        </p:scale>
        <p:origin x="102" y="75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6F02F22-FFCE-4E84-88A0-D55013F4D755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56EC6D5-DC77-4F1C-B5F1-20D347FDBED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488824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58984" y="1792224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5923F103-BC34-4FE4-A40E-EDDEECFDA5D0}" type="datetimeFigureOut">
              <a:rPr lang="en-US" dirty="0"/>
              <a:pPr/>
              <a:t>4/15/2022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51976" y="3227832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C9CA7B-DFD4-44B5-8C60-D14B8CD1FB59}" type="datetimeFigureOut">
              <a:rPr lang="en-US" dirty="0"/>
              <a:t>4/15/2022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677645"/>
            <a:ext cx="4351025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4E6425-0181-43F2-84FC-787E803FD2F8}" type="datetimeFigureOut">
              <a:rPr lang="en-US" dirty="0"/>
              <a:t>4/15/2022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DB8791-F1B0-41E7-B7FD-A781E65C4266}" type="datetimeFigureOut">
              <a:rPr lang="en-US" dirty="0"/>
              <a:t>4/15/2022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179762"/>
            <a:ext cx="4825159" cy="28400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D63B2-E120-4ED8-B27B-C685F510A5FE}" type="datetimeFigureOut">
              <a:rPr lang="en-US" dirty="0"/>
              <a:t>4/15/2022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18ACC-A947-437B-A130-35BD54FDF1E9}" type="datetimeFigureOut">
              <a:rPr lang="en-US" dirty="0"/>
              <a:t>4/15/2022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8D7E02-BCB8-4D50-A234-369438C08659}" type="datetimeFigureOut">
              <a:rPr lang="en-US" dirty="0"/>
              <a:t>4/15/2022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6" cy="4572000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86A4C-8E40-4F87-A4F0-01A0687C5742}" type="datetimeFigureOut">
              <a:rPr lang="en-US" dirty="0"/>
              <a:t>4/15/2022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693333"/>
            <a:ext cx="3865134" cy="1735667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marL="0" lvl="0" indent="0" algn="ctr">
              <a:buNone/>
            </a:pPr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72C73-2D91-4E12-BA25-F0AA0C03599B}" type="datetimeFigureOut">
              <a:rPr lang="en-US" dirty="0"/>
              <a:t>4/15/2022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4969927"/>
            <a:ext cx="8825659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4" y="685800"/>
            <a:ext cx="8825659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536665"/>
            <a:ext cx="8825658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A1CC3-2375-41D4-9E03-427CAF2A4C1A}" type="datetimeFigureOut">
              <a:rPr lang="en-US" dirty="0"/>
              <a:t>4/15/2022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8798" y="1063417"/>
            <a:ext cx="8831816" cy="1372986"/>
          </a:xfrm>
        </p:spPr>
        <p:txBody>
          <a:bodyPr/>
          <a:lstStyle>
            <a:lvl1pPr>
              <a:defRPr sz="4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16868-8199-4C2C-A5B1-63AEE139F88E}" type="datetimeFigureOut">
              <a:rPr lang="en-US" dirty="0"/>
              <a:t>4/15/2022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7" name="Rectangle 1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Oval 24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6" name="TextBox 15"/>
          <p:cNvSpPr txBox="1"/>
          <p:nvPr/>
        </p:nvSpPr>
        <p:spPr bwMode="gray">
          <a:xfrm>
            <a:off x="881566" y="607336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884458" y="2613787"/>
            <a:ext cx="6527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2134"/>
            <a:ext cx="8453906" cy="2696632"/>
          </a:xfrm>
        </p:spPr>
        <p:txBody>
          <a:bodyPr/>
          <a:lstStyle>
            <a:lvl1pPr>
              <a:defRPr sz="4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3121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9"/>
            <a:ext cx="9244897" cy="997857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9FF7F-6988-44CC-821B-644E70CD2F73}" type="datetimeFigureOut">
              <a:rPr lang="en-US" dirty="0"/>
              <a:t>4/15/2022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9" name="Rectangle 1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4967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2C299-16B2-4475-990D-751901EACC14}" type="datetimeFigureOut">
              <a:rPr lang="en-US" dirty="0"/>
              <a:t>4/15/2022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2"/>
            <a:ext cx="314187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3" y="3179764"/>
            <a:ext cx="314187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700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3"/>
            <a:ext cx="314700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8135" y="2603501"/>
            <a:ext cx="314573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8329" y="3179762"/>
            <a:ext cx="3145536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E86839-B9D8-4651-8783-F325ECE74E65}" type="datetimeFigureOut">
              <a:rPr lang="en-US" dirty="0"/>
              <a:t>4/15/2022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6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4"/>
            <a:ext cx="3050438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2" y="2603500"/>
            <a:ext cx="2691243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70172" y="5109105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2775" y="4532845"/>
            <a:ext cx="30510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2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2775" y="5109104"/>
            <a:ext cx="3051096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484F64-32F6-45C5-931F-ADC1662401D0}" type="datetimeFigureOut">
              <a:rPr lang="en-US" dirty="0"/>
              <a:t>4/15/2022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561111" y="6391838"/>
            <a:ext cx="3644282" cy="30480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95439" y="6391838"/>
            <a:ext cx="990599" cy="304799"/>
          </a:xfrm>
        </p:spPr>
        <p:txBody>
          <a:bodyPr/>
          <a:lstStyle/>
          <a:p>
            <a:fld id="{53086D93-FCAC-47E0-A2EE-787E62CA814C}" type="datetimeFigureOut">
              <a:rPr lang="en-US" dirty="0"/>
              <a:t>4/15/2022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 bwMode="gray"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78467"/>
            <a:ext cx="1409965" cy="4748590"/>
          </a:xfrm>
        </p:spPr>
        <p:txBody>
          <a:bodyPr vert="eaVert" anchor="b" anchorCtr="0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7"/>
            <a:ext cx="6256025" cy="474859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53104" y="6391838"/>
            <a:ext cx="992135" cy="304799"/>
          </a:xfrm>
        </p:spPr>
        <p:txBody>
          <a:bodyPr/>
          <a:lstStyle/>
          <a:p>
            <a:fld id="{CDA879A6-0FD0-4734-A311-86BFCA472E6E}" type="datetimeFigureOut">
              <a:rPr lang="en-US" dirty="0"/>
              <a:t>4/15/2022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3104" y="6391838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2BE451C3-0FF4-47C4-B829-773ADF60F88C}" type="datetimeFigureOut">
              <a:rPr lang="en-US" dirty="0"/>
              <a:t>4/15/2022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1" name="Rectangle 2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73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8" r:id="rId9"/>
    <p:sldLayoutId id="2147483667" r:id="rId10"/>
    <p:sldLayoutId id="2147483661" r:id="rId11"/>
    <p:sldLayoutId id="2147483672" r:id="rId12"/>
    <p:sldLayoutId id="2147483662" r:id="rId13"/>
    <p:sldLayoutId id="2147483669" r:id="rId14"/>
    <p:sldLayoutId id="2147483670" r:id="rId15"/>
    <p:sldLayoutId id="2147483658" r:id="rId16"/>
    <p:sldLayoutId id="2147483659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6.xml"/><Relationship Id="rId3" Type="http://schemas.openxmlformats.org/officeDocument/2006/relationships/slide" Target="slide7.xml"/><Relationship Id="rId7" Type="http://schemas.openxmlformats.org/officeDocument/2006/relationships/slide" Target="slide9.xml"/><Relationship Id="rId2" Type="http://schemas.openxmlformats.org/officeDocument/2006/relationships/slide" Target="slide3.xml"/><Relationship Id="rId1" Type="http://schemas.openxmlformats.org/officeDocument/2006/relationships/slideLayout" Target="../slideLayouts/slideLayout1.xml"/><Relationship Id="rId6" Type="http://schemas.openxmlformats.org/officeDocument/2006/relationships/slide" Target="slide5.xml"/><Relationship Id="rId5" Type="http://schemas.openxmlformats.org/officeDocument/2006/relationships/slide" Target="slide8.xml"/><Relationship Id="rId4" Type="http://schemas.openxmlformats.org/officeDocument/2006/relationships/slide" Target="slide4.xml"/><Relationship Id="rId9" Type="http://schemas.openxmlformats.org/officeDocument/2006/relationships/slide" Target="slide10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s://ru.wikipedia.org/wiki/%D0%9A%D0%BE%D0%BB%D0%BE%D0%B2%D1%80%D0%B0%D1%82_(%D1%81%D0%B8%D0%BC%D0%B2%D0%BE%D0%BB)" TargetMode="External"/><Relationship Id="rId3" Type="http://schemas.openxmlformats.org/officeDocument/2006/relationships/hyperlink" Target="https://yandex.ru/images/search?text=%D1%80%D0%B8%D0%BC%D1%81%D0%BA%D0%B0%D1%8F%20%D0%B1%D0%B8%D1%82%D0%B2%D0%B0&amp;from=tabbar" TargetMode="External"/><Relationship Id="rId7" Type="http://schemas.openxmlformats.org/officeDocument/2006/relationships/hyperlink" Target="https://histrf.ru/read/articles/shchit-na-vratakh-tsarghrada-vizantiiskii-triumf-oliegha-vieshchiegho?" TargetMode="External"/><Relationship Id="rId2" Type="http://schemas.openxmlformats.org/officeDocument/2006/relationships/hyperlink" Target="https://yandex.ru/images/search?text=%D0%B1%D0%BE%D0%B3%20%D0%BC%D0%B0%D1%80%D1%81%20%D0%B2%20%D0%B4%D1%80%D0%B5%D0%B2%D0%BD%D0%B5%D0%BC%20%D1%80%D0%B8%D0%BC%D0%B5&amp;from=tabbar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ru.wikipedia.org/wiki/%D0%9D%D0%B5%D0%B2%D1%81%D0%BA%D0%B0%D1%8F_%D0%B1%D0%B8%D1%82%D0%B2%D0%B0" TargetMode="External"/><Relationship Id="rId5" Type="http://schemas.openxmlformats.org/officeDocument/2006/relationships/hyperlink" Target="https://ru.wikipedia.org/wiki/%D0%98%D1%81%D1%82%D0%BE%D1%80%D0%B8%D1%8F_%D0%94%D1%80%D0%B5%D0%B2%D0%BD%D0%B5%D0%B9_%D0%A0%D1%83%D1%81%D0%B8" TargetMode="External"/><Relationship Id="rId10" Type="http://schemas.openxmlformats.org/officeDocument/2006/relationships/slide" Target="slide2.xml"/><Relationship Id="rId4" Type="http://schemas.openxmlformats.org/officeDocument/2006/relationships/hyperlink" Target="https://yandex.ru/search/?text=%D0%B1%D0%B8%D1%82%D0%B2%D0%B0+%D0%BF%D1%80%D0%B8+%D0%BA%D0%B0%D0%BD%D0%BD%D0%B0%D1%85&amp;lr=213&amp;clid=2411725&amp;src=suggest_Pers" TargetMode="External"/><Relationship Id="rId9" Type="http://schemas.openxmlformats.org/officeDocument/2006/relationships/hyperlink" Target="https://ru.wikipedia.org/wiki/%D0%A0%D0%B8%D0%BC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53397" y="5835534"/>
            <a:ext cx="6314700" cy="534785"/>
          </a:xfrm>
        </p:spPr>
        <p:txBody>
          <a:bodyPr/>
          <a:lstStyle/>
          <a:p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Выполнил учащийся 216к2 Ситников Дмитрий</a:t>
            </a:r>
            <a:endParaRPr lang="ru-RU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668628" y="2097740"/>
            <a:ext cx="1101584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8800" dirty="0" smtClean="0">
                <a:solidFill>
                  <a:schemeClr val="bg1"/>
                </a:solidFill>
              </a:rPr>
              <a:t>С</a:t>
            </a:r>
            <a:endParaRPr lang="ru-RU" sz="8800" dirty="0">
              <a:solidFill>
                <a:schemeClr val="bg1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507541" y="2106704"/>
            <a:ext cx="787289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8800" dirty="0">
                <a:solidFill>
                  <a:schemeClr val="bg1"/>
                </a:solidFill>
              </a:rPr>
              <a:t>В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899279" y="2097740"/>
            <a:ext cx="843501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8800" dirty="0" smtClean="0">
                <a:solidFill>
                  <a:schemeClr val="bg1"/>
                </a:solidFill>
              </a:rPr>
              <a:t>Я</a:t>
            </a:r>
            <a:endParaRPr lang="ru-RU" sz="8800" dirty="0">
              <a:solidFill>
                <a:schemeClr val="bg1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410763" y="2097740"/>
            <a:ext cx="1019831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8800" dirty="0" smtClean="0">
                <a:solidFill>
                  <a:srgbClr val="FFC000"/>
                </a:solidFill>
              </a:rPr>
              <a:t>И</a:t>
            </a:r>
            <a:endParaRPr lang="ru-RU" sz="8800" dirty="0">
              <a:solidFill>
                <a:srgbClr val="FFC000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144640" y="2088776"/>
            <a:ext cx="705642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8800" dirty="0" smtClean="0">
                <a:solidFill>
                  <a:schemeClr val="bg1"/>
                </a:solidFill>
              </a:rPr>
              <a:t>Г</a:t>
            </a:r>
            <a:endParaRPr lang="ru-RU" sz="8800" dirty="0">
              <a:solidFill>
                <a:schemeClr val="bg1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5669258" y="2070846"/>
            <a:ext cx="853119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8800" dirty="0" smtClean="0">
                <a:solidFill>
                  <a:schemeClr val="bg1"/>
                </a:solidFill>
              </a:rPr>
              <a:t>Р</a:t>
            </a:r>
            <a:endParaRPr lang="ru-RU" sz="8800" dirty="0">
              <a:solidFill>
                <a:schemeClr val="bg1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234555" y="2052916"/>
            <a:ext cx="1019831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8800" dirty="0" smtClean="0">
                <a:solidFill>
                  <a:schemeClr val="bg1"/>
                </a:solidFill>
              </a:rPr>
              <a:t>А</a:t>
            </a:r>
            <a:endParaRPr lang="ru-RU" sz="8800" dirty="0">
              <a:solidFill>
                <a:schemeClr val="bg1"/>
              </a:solidFill>
            </a:endParaRPr>
          </a:p>
        </p:txBody>
      </p:sp>
      <p:sp>
        <p:nvSpPr>
          <p:cNvPr id="21" name="Блок-схема: сопоставление 20"/>
          <p:cNvSpPr/>
          <p:nvPr/>
        </p:nvSpPr>
        <p:spPr>
          <a:xfrm>
            <a:off x="7183685" y="2340275"/>
            <a:ext cx="621337" cy="871832"/>
          </a:xfrm>
          <a:prstGeom prst="flowChartCollate">
            <a:avLst/>
          </a:prstGeom>
          <a:solidFill>
            <a:srgbClr val="FFC000"/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2" name="Знак запрета 21"/>
          <p:cNvSpPr/>
          <p:nvPr/>
        </p:nvSpPr>
        <p:spPr>
          <a:xfrm>
            <a:off x="3211465" y="2418499"/>
            <a:ext cx="779610" cy="793608"/>
          </a:xfrm>
          <a:prstGeom prst="noSmoking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31" name="Блок-схема: сопоставление 30"/>
          <p:cNvSpPr/>
          <p:nvPr/>
        </p:nvSpPr>
        <p:spPr>
          <a:xfrm>
            <a:off x="1319285" y="2394063"/>
            <a:ext cx="621337" cy="871832"/>
          </a:xfrm>
          <a:prstGeom prst="flowChartCollate">
            <a:avLst/>
          </a:prstGeom>
          <a:solidFill>
            <a:srgbClr val="FFC000"/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7233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500"/>
                            </p:stCondLst>
                            <p:childTnLst>
                              <p:par>
                                <p:cTn id="39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5" grpId="0"/>
      <p:bldP spid="16" grpId="0"/>
      <p:bldP spid="17" grpId="0"/>
      <p:bldP spid="18" grpId="0"/>
      <p:bldP spid="19" grpId="0"/>
      <p:bldP spid="21" grpId="0" animBg="1"/>
      <p:bldP spid="22" grpId="0" animBg="1"/>
      <p:bldP spid="3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90451" y="473826"/>
            <a:ext cx="5120640" cy="2834639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490451" y="3308465"/>
            <a:ext cx="5120640" cy="307571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2061555" y="1706479"/>
            <a:ext cx="16979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Древняя Русь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061554" y="4476988"/>
            <a:ext cx="17427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Древний Рим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7182194" y="465515"/>
            <a:ext cx="1571107" cy="284295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/>
          <p:cNvSpPr/>
          <p:nvPr/>
        </p:nvSpPr>
        <p:spPr>
          <a:xfrm>
            <a:off x="7182195" y="3318425"/>
            <a:ext cx="1571107" cy="306575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ямоугольник 13"/>
          <p:cNvSpPr/>
          <p:nvPr/>
        </p:nvSpPr>
        <p:spPr>
          <a:xfrm>
            <a:off x="8753302" y="3318425"/>
            <a:ext cx="2951018" cy="3064446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TextBox 14"/>
          <p:cNvSpPr txBox="1"/>
          <p:nvPr/>
        </p:nvSpPr>
        <p:spPr>
          <a:xfrm>
            <a:off x="5923385" y="1475645"/>
            <a:ext cx="10141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chemeClr val="bg1"/>
                </a:solidFill>
                <a:hlinkClick r:id="rId2" action="ppaction://hlinksldjump"/>
              </a:rPr>
              <a:t>200</a:t>
            </a:r>
            <a:endParaRPr lang="ru-RU" sz="2400" dirty="0">
              <a:solidFill>
                <a:schemeClr val="bg1"/>
              </a:solidFill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5960898" y="4533389"/>
            <a:ext cx="69442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>
                <a:solidFill>
                  <a:schemeClr val="bg1"/>
                </a:solidFill>
                <a:hlinkClick r:id="rId3" action="ppaction://hlinksldjump"/>
              </a:rPr>
              <a:t>200</a:t>
            </a:r>
            <a:endParaRPr lang="ru-RU" sz="2400" dirty="0">
              <a:solidFill>
                <a:schemeClr val="bg1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7626616" y="1465685"/>
            <a:ext cx="6944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>
                <a:solidFill>
                  <a:schemeClr val="bg1"/>
                </a:solidFill>
                <a:hlinkClick r:id="rId4" action="ppaction://hlinksldjump"/>
              </a:rPr>
              <a:t>400</a:t>
            </a:r>
            <a:endParaRPr lang="ru-RU" sz="2400" dirty="0">
              <a:solidFill>
                <a:schemeClr val="bg1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7704077" y="4586837"/>
            <a:ext cx="6944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>
                <a:solidFill>
                  <a:schemeClr val="bg1"/>
                </a:solidFill>
                <a:hlinkClick r:id="rId5" action="ppaction://hlinksldjump"/>
              </a:rPr>
              <a:t>400</a:t>
            </a:r>
            <a:endParaRPr lang="ru-RU" sz="2400" dirty="0">
              <a:solidFill>
                <a:schemeClr val="bg1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9069186" y="1475646"/>
            <a:ext cx="6944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>
                <a:solidFill>
                  <a:schemeClr val="bg1"/>
                </a:solidFill>
                <a:hlinkClick r:id="rId6" action="ppaction://hlinksldjump"/>
              </a:rPr>
              <a:t>600</a:t>
            </a:r>
            <a:endParaRPr lang="ru-RU" sz="2400" dirty="0">
              <a:solidFill>
                <a:schemeClr val="bg1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9127376" y="4659868"/>
            <a:ext cx="6944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>
                <a:solidFill>
                  <a:schemeClr val="bg1"/>
                </a:solidFill>
                <a:hlinkClick r:id="rId7" action="ppaction://hlinksldjump"/>
              </a:rPr>
              <a:t>600</a:t>
            </a:r>
            <a:endParaRPr lang="ru-RU" sz="2400" dirty="0">
              <a:solidFill>
                <a:schemeClr val="bg1"/>
              </a:solidFill>
            </a:endParaRPr>
          </a:p>
        </p:txBody>
      </p:sp>
      <p:cxnSp>
        <p:nvCxnSpPr>
          <p:cNvPr id="3" name="Прямая соединительная линия 2"/>
          <p:cNvCxnSpPr/>
          <p:nvPr/>
        </p:nvCxnSpPr>
        <p:spPr>
          <a:xfrm>
            <a:off x="10256767" y="465514"/>
            <a:ext cx="0" cy="5918661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10402717" y="1475645"/>
            <a:ext cx="6944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>
                <a:solidFill>
                  <a:schemeClr val="bg1"/>
                </a:solidFill>
                <a:hlinkClick r:id="rId8" action="ppaction://hlinksldjump"/>
              </a:rPr>
              <a:t>800</a:t>
            </a:r>
            <a:endParaRPr lang="ru-RU" sz="2400" dirty="0">
              <a:solidFill>
                <a:schemeClr val="bg1"/>
              </a:solidFill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10581649" y="4659867"/>
            <a:ext cx="69442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>
                <a:solidFill>
                  <a:schemeClr val="bg1"/>
                </a:solidFill>
                <a:hlinkClick r:id="rId9" action="ppaction://hlinksldjump"/>
              </a:rPr>
              <a:t>800</a:t>
            </a:r>
            <a:endParaRPr lang="ru-RU" sz="2400" dirty="0">
              <a:solidFill>
                <a:schemeClr val="bg1"/>
              </a:solidFill>
            </a:endParaRPr>
          </a:p>
        </p:txBody>
      </p:sp>
      <p:cxnSp>
        <p:nvCxnSpPr>
          <p:cNvPr id="9" name="Прямая соединительная линия 8"/>
          <p:cNvCxnSpPr/>
          <p:nvPr/>
        </p:nvCxnSpPr>
        <p:spPr>
          <a:xfrm>
            <a:off x="5611091" y="3318425"/>
            <a:ext cx="1853738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Двойная волна 1">
            <a:hlinkClick r:id="" action="ppaction://hlinkshowjump?jump=endshow" highlightClick="1"/>
          </p:cNvPr>
          <p:cNvSpPr/>
          <p:nvPr/>
        </p:nvSpPr>
        <p:spPr>
          <a:xfrm>
            <a:off x="4883416" y="6421030"/>
            <a:ext cx="2743200" cy="358588"/>
          </a:xfrm>
          <a:prstGeom prst="doubleWave">
            <a:avLst/>
          </a:prstGeom>
          <a:solidFill>
            <a:srgbClr val="480048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ЗАВЕРШИТЬ ИГРУ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62260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473312" y="487063"/>
            <a:ext cx="10682368" cy="1732435"/>
          </a:xfrm>
        </p:spPr>
        <p:txBody>
          <a:bodyPr/>
          <a:lstStyle/>
          <a:p>
            <a:r>
              <a:rPr lang="ru-RU" dirty="0" smtClean="0"/>
              <a:t>В КАКОМ ГОДУ РУСЬ ПРИНЯЛА КРЕЩЕНИЕ?</a:t>
            </a:r>
            <a:endParaRPr lang="ru-RU" dirty="0"/>
          </a:p>
        </p:txBody>
      </p:sp>
      <p:sp>
        <p:nvSpPr>
          <p:cNvPr id="3" name="Блок-схема: процесс 2"/>
          <p:cNvSpPr/>
          <p:nvPr/>
        </p:nvSpPr>
        <p:spPr>
          <a:xfrm>
            <a:off x="989214" y="5037512"/>
            <a:ext cx="1097280" cy="473826"/>
          </a:xfrm>
          <a:prstGeom prst="flowChartProcess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1488г.</a:t>
            </a:r>
            <a:endParaRPr lang="ru-RU" dirty="0"/>
          </a:p>
        </p:txBody>
      </p:sp>
      <p:sp>
        <p:nvSpPr>
          <p:cNvPr id="5" name="Блок-схема: процесс 4"/>
          <p:cNvSpPr/>
          <p:nvPr/>
        </p:nvSpPr>
        <p:spPr>
          <a:xfrm>
            <a:off x="2964873" y="5037512"/>
            <a:ext cx="1097280" cy="473826"/>
          </a:xfrm>
          <a:prstGeom prst="flowChartProcess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1337г.</a:t>
            </a:r>
            <a:endParaRPr lang="ru-RU" dirty="0"/>
          </a:p>
        </p:txBody>
      </p:sp>
      <p:sp>
        <p:nvSpPr>
          <p:cNvPr id="6" name="Блок-схема: процесс 5"/>
          <p:cNvSpPr/>
          <p:nvPr/>
        </p:nvSpPr>
        <p:spPr>
          <a:xfrm>
            <a:off x="4940532" y="5037512"/>
            <a:ext cx="1097280" cy="473826"/>
          </a:xfrm>
          <a:prstGeom prst="flowChartProcess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988г.</a:t>
            </a:r>
            <a:endParaRPr lang="ru-RU" dirty="0"/>
          </a:p>
        </p:txBody>
      </p:sp>
      <p:sp>
        <p:nvSpPr>
          <p:cNvPr id="7" name="Блок-схема: процесс 6"/>
          <p:cNvSpPr/>
          <p:nvPr/>
        </p:nvSpPr>
        <p:spPr>
          <a:xfrm>
            <a:off x="6916191" y="5037512"/>
            <a:ext cx="1097280" cy="473826"/>
          </a:xfrm>
          <a:prstGeom prst="flowChartProcess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228г.</a:t>
            </a:r>
            <a:endParaRPr lang="ru-RU" dirty="0"/>
          </a:p>
        </p:txBody>
      </p:sp>
      <p:pic>
        <p:nvPicPr>
          <p:cNvPr id="1026" name="Picture 2" descr="В Киеве насторожились из-за приближения 1031-летия крещения Руси 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654" y="2219498"/>
            <a:ext cx="6047717" cy="26230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Овальная выноска 7"/>
          <p:cNvSpPr/>
          <p:nvPr/>
        </p:nvSpPr>
        <p:spPr>
          <a:xfrm>
            <a:off x="8904320" y="2650942"/>
            <a:ext cx="1835398" cy="648802"/>
          </a:xfrm>
          <a:prstGeom prst="wedgeEllipseCallout">
            <a:avLst>
              <a:gd name="adj1" fmla="val 1625"/>
              <a:gd name="adj2" fmla="val -47687"/>
            </a:avLst>
          </a:prstGeom>
          <a:solidFill>
            <a:srgbClr val="00B050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ВЕРНО</a:t>
            </a:r>
            <a:endParaRPr lang="ru-RU" dirty="0"/>
          </a:p>
        </p:txBody>
      </p:sp>
      <p:sp>
        <p:nvSpPr>
          <p:cNvPr id="10" name="Овальная выноска 9"/>
          <p:cNvSpPr/>
          <p:nvPr/>
        </p:nvSpPr>
        <p:spPr>
          <a:xfrm>
            <a:off x="8904320" y="2036943"/>
            <a:ext cx="1763682" cy="613999"/>
          </a:xfrm>
          <a:prstGeom prst="wedgeEllipseCallout">
            <a:avLst>
              <a:gd name="adj1" fmla="val 1422"/>
              <a:gd name="adj2" fmla="val -39434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НЕВЕРНО</a:t>
            </a:r>
            <a:endParaRPr lang="ru-RU" dirty="0"/>
          </a:p>
        </p:txBody>
      </p:sp>
      <p:sp>
        <p:nvSpPr>
          <p:cNvPr id="21" name="Овальная выноска 20"/>
          <p:cNvSpPr/>
          <p:nvPr/>
        </p:nvSpPr>
        <p:spPr>
          <a:xfrm>
            <a:off x="8976036" y="3299744"/>
            <a:ext cx="1763682" cy="613999"/>
          </a:xfrm>
          <a:prstGeom prst="wedgeEllipseCallout">
            <a:avLst>
              <a:gd name="adj1" fmla="val 1422"/>
              <a:gd name="adj2" fmla="val -39434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НЕВЕРНО</a:t>
            </a:r>
            <a:endParaRPr lang="ru-RU" dirty="0"/>
          </a:p>
        </p:txBody>
      </p:sp>
      <p:sp>
        <p:nvSpPr>
          <p:cNvPr id="22" name="Овальная выноска 21"/>
          <p:cNvSpPr/>
          <p:nvPr/>
        </p:nvSpPr>
        <p:spPr>
          <a:xfrm>
            <a:off x="8993967" y="3925853"/>
            <a:ext cx="1763682" cy="613999"/>
          </a:xfrm>
          <a:prstGeom prst="wedgeEllipseCallout">
            <a:avLst>
              <a:gd name="adj1" fmla="val 1422"/>
              <a:gd name="adj2" fmla="val -39434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НЕВЕРНО</a:t>
            </a:r>
            <a:endParaRPr lang="ru-RU" dirty="0"/>
          </a:p>
        </p:txBody>
      </p:sp>
      <p:sp>
        <p:nvSpPr>
          <p:cNvPr id="2" name="Выгнутая вправо стрелка 1">
            <a:hlinkClick r:id="rId3" action="ppaction://hlinksldjump"/>
          </p:cNvPr>
          <p:cNvSpPr/>
          <p:nvPr/>
        </p:nvSpPr>
        <p:spPr>
          <a:xfrm>
            <a:off x="10734501" y="5620098"/>
            <a:ext cx="842358" cy="631767"/>
          </a:xfrm>
          <a:prstGeom prst="curvedLeft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4529933"/>
      </p:ext>
    </p:extLst>
  </p:cSld>
  <p:clrMapOvr>
    <a:masterClrMapping/>
  </p:clrMapOvr>
  <p:transition spd="slow" advClick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0"/>
                            </p:stCondLst>
                            <p:childTnLst>
                              <p:par>
                                <p:cTn id="1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7000"/>
                            </p:stCondLst>
                            <p:childTnLst>
                              <p:par>
                                <p:cTn id="23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"/>
                            </p:stCondLst>
                            <p:childTnLst>
                              <p:par>
                                <p:cTn id="40" presetID="42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"/>
                            </p:stCondLst>
                            <p:childTnLst>
                              <p:par>
                                <p:cTn id="54" presetID="42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>
                      <p:stCondLst>
                        <p:cond delay="0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00"/>
                            </p:stCondLst>
                            <p:childTnLst>
                              <p:par>
                                <p:cTn id="68" presetID="21" presetClass="exit" presetSubtype="1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71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2" fill="hold">
                      <p:stCondLst>
                        <p:cond delay="0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500"/>
                            </p:stCondLst>
                            <p:childTnLst>
                              <p:par>
                                <p:cTn id="80" presetID="42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4" grpId="0"/>
      <p:bldP spid="3" grpId="0" animBg="1"/>
      <p:bldP spid="5" grpId="0" animBg="1"/>
      <p:bldP spid="6" grpId="0" animBg="1"/>
      <p:bldP spid="7" grpId="0" animBg="1"/>
      <p:bldP spid="8" grpId="0" animBg="1"/>
      <p:bldP spid="8" grpId="1" animBg="1"/>
      <p:bldP spid="10" grpId="0" animBg="1"/>
      <p:bldP spid="10" grpId="1" animBg="1"/>
      <p:bldP spid="21" grpId="0" animBg="1"/>
      <p:bldP spid="21" grpId="1" animBg="1"/>
      <p:bldP spid="22" grpId="0" animBg="1"/>
      <p:bldP spid="22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491567" y="477121"/>
            <a:ext cx="8939304" cy="1952314"/>
          </a:xfrm>
        </p:spPr>
        <p:txBody>
          <a:bodyPr/>
          <a:lstStyle/>
          <a:p>
            <a:r>
              <a:rPr lang="ru-RU" dirty="0" smtClean="0"/>
              <a:t>В каком году произошла Невская битва?</a:t>
            </a:r>
            <a:endParaRPr lang="ru-RU" dirty="0"/>
          </a:p>
        </p:txBody>
      </p:sp>
      <p:sp>
        <p:nvSpPr>
          <p:cNvPr id="6" name="Блок-схема: процесс 5"/>
          <p:cNvSpPr/>
          <p:nvPr/>
        </p:nvSpPr>
        <p:spPr>
          <a:xfrm>
            <a:off x="989214" y="5037512"/>
            <a:ext cx="1097280" cy="473826"/>
          </a:xfrm>
          <a:prstGeom prst="flowChartProcess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1127г.</a:t>
            </a:r>
            <a:endParaRPr lang="ru-RU" dirty="0"/>
          </a:p>
        </p:txBody>
      </p:sp>
      <p:sp>
        <p:nvSpPr>
          <p:cNvPr id="7" name="Блок-схема: процесс 6"/>
          <p:cNvSpPr/>
          <p:nvPr/>
        </p:nvSpPr>
        <p:spPr>
          <a:xfrm>
            <a:off x="2871803" y="5037512"/>
            <a:ext cx="1097280" cy="473826"/>
          </a:xfrm>
          <a:prstGeom prst="flowChartProcess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1240г.</a:t>
            </a:r>
            <a:endParaRPr lang="ru-RU" dirty="0"/>
          </a:p>
        </p:txBody>
      </p:sp>
      <p:sp>
        <p:nvSpPr>
          <p:cNvPr id="8" name="Блок-схема: процесс 7"/>
          <p:cNvSpPr/>
          <p:nvPr/>
        </p:nvSpPr>
        <p:spPr>
          <a:xfrm>
            <a:off x="4754392" y="5037512"/>
            <a:ext cx="1097280" cy="473826"/>
          </a:xfrm>
          <a:prstGeom prst="flowChartProcess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1380г.</a:t>
            </a:r>
            <a:endParaRPr lang="ru-RU" dirty="0"/>
          </a:p>
        </p:txBody>
      </p:sp>
      <p:sp>
        <p:nvSpPr>
          <p:cNvPr id="9" name="Блок-схема: процесс 8"/>
          <p:cNvSpPr/>
          <p:nvPr/>
        </p:nvSpPr>
        <p:spPr>
          <a:xfrm>
            <a:off x="6636981" y="5037512"/>
            <a:ext cx="1097280" cy="473826"/>
          </a:xfrm>
          <a:prstGeom prst="flowChartProcess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1235г.</a:t>
            </a:r>
            <a:endParaRPr lang="ru-RU" dirty="0"/>
          </a:p>
        </p:txBody>
      </p:sp>
      <p:pic>
        <p:nvPicPr>
          <p:cNvPr id="2050" name="Picture 2" descr="https://cdnimg.rg.ru/pril/article/208/42/99/Dioram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922" y="2347299"/>
            <a:ext cx="7795135" cy="25474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Овальная выноска 10"/>
          <p:cNvSpPr/>
          <p:nvPr/>
        </p:nvSpPr>
        <p:spPr>
          <a:xfrm>
            <a:off x="9178639" y="3013280"/>
            <a:ext cx="1835398" cy="648802"/>
          </a:xfrm>
          <a:prstGeom prst="wedgeEllipseCallout">
            <a:avLst>
              <a:gd name="adj1" fmla="val 1625"/>
              <a:gd name="adj2" fmla="val -47687"/>
            </a:avLst>
          </a:prstGeom>
          <a:solidFill>
            <a:srgbClr val="00B050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ВЕРНО</a:t>
            </a:r>
            <a:endParaRPr lang="ru-RU" dirty="0"/>
          </a:p>
        </p:txBody>
      </p:sp>
      <p:sp>
        <p:nvSpPr>
          <p:cNvPr id="12" name="Овальная выноска 11"/>
          <p:cNvSpPr/>
          <p:nvPr/>
        </p:nvSpPr>
        <p:spPr>
          <a:xfrm>
            <a:off x="9214497" y="2377453"/>
            <a:ext cx="1763682" cy="613999"/>
          </a:xfrm>
          <a:prstGeom prst="wedgeEllipseCallout">
            <a:avLst>
              <a:gd name="adj1" fmla="val 1422"/>
              <a:gd name="adj2" fmla="val -39434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НЕВЕРНО</a:t>
            </a:r>
            <a:endParaRPr lang="ru-RU" dirty="0"/>
          </a:p>
        </p:txBody>
      </p:sp>
      <p:sp>
        <p:nvSpPr>
          <p:cNvPr id="13" name="Овальная выноска 12"/>
          <p:cNvSpPr/>
          <p:nvPr/>
        </p:nvSpPr>
        <p:spPr>
          <a:xfrm>
            <a:off x="9250355" y="3665688"/>
            <a:ext cx="1763682" cy="613999"/>
          </a:xfrm>
          <a:prstGeom prst="wedgeEllipseCallout">
            <a:avLst>
              <a:gd name="adj1" fmla="val 1422"/>
              <a:gd name="adj2" fmla="val -39434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НЕВЕРНО</a:t>
            </a:r>
            <a:endParaRPr lang="ru-RU" dirty="0"/>
          </a:p>
        </p:txBody>
      </p:sp>
      <p:sp>
        <p:nvSpPr>
          <p:cNvPr id="14" name="Овальная выноска 13"/>
          <p:cNvSpPr/>
          <p:nvPr/>
        </p:nvSpPr>
        <p:spPr>
          <a:xfrm>
            <a:off x="9250355" y="4280908"/>
            <a:ext cx="1763682" cy="613999"/>
          </a:xfrm>
          <a:prstGeom prst="wedgeEllipseCallout">
            <a:avLst>
              <a:gd name="adj1" fmla="val 1422"/>
              <a:gd name="adj2" fmla="val -39434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НЕВЕРНО</a:t>
            </a:r>
            <a:endParaRPr lang="ru-RU" dirty="0"/>
          </a:p>
        </p:txBody>
      </p:sp>
      <p:sp>
        <p:nvSpPr>
          <p:cNvPr id="15" name="Выгнутая вправо стрелка 14">
            <a:hlinkClick r:id="rId3" action="ppaction://hlinksldjump"/>
          </p:cNvPr>
          <p:cNvSpPr/>
          <p:nvPr/>
        </p:nvSpPr>
        <p:spPr>
          <a:xfrm>
            <a:off x="10734501" y="5620098"/>
            <a:ext cx="842358" cy="631767"/>
          </a:xfrm>
          <a:prstGeom prst="curvedLeft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8709389"/>
      </p:ext>
    </p:extLst>
  </p:cSld>
  <p:clrMapOvr>
    <a:masterClrMapping/>
  </p:clrMapOvr>
  <p:transition spd="slow" advClick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500"/>
                            </p:stCondLst>
                            <p:childTnLst>
                              <p:par>
                                <p:cTn id="1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500"/>
                            </p:stCondLst>
                            <p:childTnLst>
                              <p:par>
                                <p:cTn id="23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7500"/>
                            </p:stCondLst>
                            <p:childTnLst>
                              <p:par>
                                <p:cTn id="27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42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"/>
                            </p:stCondLst>
                            <p:childTnLst>
                              <p:par>
                                <p:cTn id="53" presetID="42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00"/>
                            </p:stCondLst>
                            <p:childTnLst>
                              <p:par>
                                <p:cTn id="67" presetID="42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"/>
                            </p:stCondLst>
                            <p:childTnLst>
                              <p:par>
                                <p:cTn id="81" presetID="42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4" grpId="0"/>
      <p:bldP spid="6" grpId="0" animBg="1"/>
      <p:bldP spid="7" grpId="0" animBg="1"/>
      <p:bldP spid="8" grpId="0" animBg="1"/>
      <p:bldP spid="9" grpId="0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456686" y="1080654"/>
            <a:ext cx="9402208" cy="980903"/>
          </a:xfrm>
        </p:spPr>
        <p:txBody>
          <a:bodyPr/>
          <a:lstStyle/>
          <a:p>
            <a:r>
              <a:rPr lang="ru-RU" dirty="0" smtClean="0"/>
              <a:t>Что означал этот знак у славян на Руси?</a:t>
            </a:r>
            <a:endParaRPr lang="ru-RU" dirty="0"/>
          </a:p>
        </p:txBody>
      </p:sp>
      <p:pic>
        <p:nvPicPr>
          <p:cNvPr id="3074" name="Picture 2" descr="Славянский оберег &amp;quot;Коловрат&amp;quot; 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814" y="1986742"/>
            <a:ext cx="6145219" cy="31172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Блок-схема: процесс 6"/>
          <p:cNvSpPr/>
          <p:nvPr/>
        </p:nvSpPr>
        <p:spPr>
          <a:xfrm>
            <a:off x="839585" y="5411584"/>
            <a:ext cx="1097280" cy="473826"/>
          </a:xfrm>
          <a:prstGeom prst="flowChartProcess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Солнце</a:t>
            </a:r>
            <a:endParaRPr lang="ru-RU" dirty="0"/>
          </a:p>
        </p:txBody>
      </p:sp>
      <p:sp>
        <p:nvSpPr>
          <p:cNvPr id="8" name="Блок-схема: процесс 7"/>
          <p:cNvSpPr/>
          <p:nvPr/>
        </p:nvSpPr>
        <p:spPr>
          <a:xfrm>
            <a:off x="2610196" y="5411584"/>
            <a:ext cx="1097280" cy="473826"/>
          </a:xfrm>
          <a:prstGeom prst="flowChartProcess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Небо</a:t>
            </a:r>
            <a:endParaRPr lang="ru-RU" dirty="0"/>
          </a:p>
        </p:txBody>
      </p:sp>
      <p:sp>
        <p:nvSpPr>
          <p:cNvPr id="9" name="Блок-схема: процесс 8"/>
          <p:cNvSpPr/>
          <p:nvPr/>
        </p:nvSpPr>
        <p:spPr>
          <a:xfrm>
            <a:off x="4380807" y="5411584"/>
            <a:ext cx="1296786" cy="473826"/>
          </a:xfrm>
          <a:prstGeom prst="flowChartProcess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Свобода</a:t>
            </a:r>
            <a:endParaRPr lang="ru-RU" dirty="0"/>
          </a:p>
        </p:txBody>
      </p:sp>
      <p:sp>
        <p:nvSpPr>
          <p:cNvPr id="10" name="Блок-схема: процесс 9"/>
          <p:cNvSpPr/>
          <p:nvPr/>
        </p:nvSpPr>
        <p:spPr>
          <a:xfrm>
            <a:off x="6350924" y="5411584"/>
            <a:ext cx="1097280" cy="473826"/>
          </a:xfrm>
          <a:prstGeom prst="flowChartProcess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Зло</a:t>
            </a:r>
            <a:endParaRPr lang="ru-RU" dirty="0"/>
          </a:p>
        </p:txBody>
      </p:sp>
      <p:sp>
        <p:nvSpPr>
          <p:cNvPr id="11" name="Овальная выноска 10"/>
          <p:cNvSpPr/>
          <p:nvPr/>
        </p:nvSpPr>
        <p:spPr>
          <a:xfrm>
            <a:off x="9314250" y="3950003"/>
            <a:ext cx="1763682" cy="613999"/>
          </a:xfrm>
          <a:prstGeom prst="wedgeEllipseCallout">
            <a:avLst>
              <a:gd name="adj1" fmla="val 1422"/>
              <a:gd name="adj2" fmla="val -39434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НЕВЕРНО</a:t>
            </a:r>
            <a:endParaRPr lang="ru-RU" dirty="0"/>
          </a:p>
        </p:txBody>
      </p:sp>
      <p:sp>
        <p:nvSpPr>
          <p:cNvPr id="12" name="Овальная выноска 11"/>
          <p:cNvSpPr/>
          <p:nvPr/>
        </p:nvSpPr>
        <p:spPr>
          <a:xfrm>
            <a:off x="9214497" y="2675556"/>
            <a:ext cx="1763682" cy="613999"/>
          </a:xfrm>
          <a:prstGeom prst="wedgeEllipseCallout">
            <a:avLst>
              <a:gd name="adj1" fmla="val 1422"/>
              <a:gd name="adj2" fmla="val -39434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НЕВЕРНО</a:t>
            </a:r>
            <a:endParaRPr lang="ru-RU" dirty="0"/>
          </a:p>
        </p:txBody>
      </p:sp>
      <p:sp>
        <p:nvSpPr>
          <p:cNvPr id="13" name="Овальная выноска 12"/>
          <p:cNvSpPr/>
          <p:nvPr/>
        </p:nvSpPr>
        <p:spPr>
          <a:xfrm>
            <a:off x="9314250" y="3305038"/>
            <a:ext cx="1763682" cy="613999"/>
          </a:xfrm>
          <a:prstGeom prst="wedgeEllipseCallout">
            <a:avLst>
              <a:gd name="adj1" fmla="val 1422"/>
              <a:gd name="adj2" fmla="val -39434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НЕВЕРНО</a:t>
            </a:r>
            <a:endParaRPr lang="ru-RU" dirty="0"/>
          </a:p>
        </p:txBody>
      </p:sp>
      <p:sp>
        <p:nvSpPr>
          <p:cNvPr id="14" name="Овальная выноска 13"/>
          <p:cNvSpPr/>
          <p:nvPr/>
        </p:nvSpPr>
        <p:spPr>
          <a:xfrm>
            <a:off x="9178639" y="2011271"/>
            <a:ext cx="1835398" cy="648802"/>
          </a:xfrm>
          <a:prstGeom prst="wedgeEllipseCallout">
            <a:avLst>
              <a:gd name="adj1" fmla="val 1625"/>
              <a:gd name="adj2" fmla="val -47687"/>
            </a:avLst>
          </a:prstGeom>
          <a:solidFill>
            <a:srgbClr val="00B050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ВЕРНО</a:t>
            </a:r>
            <a:endParaRPr lang="ru-RU" dirty="0"/>
          </a:p>
        </p:txBody>
      </p:sp>
      <p:sp>
        <p:nvSpPr>
          <p:cNvPr id="15" name="Выгнутая вправо стрелка 14">
            <a:hlinkClick r:id="rId3" action="ppaction://hlinksldjump"/>
          </p:cNvPr>
          <p:cNvSpPr/>
          <p:nvPr/>
        </p:nvSpPr>
        <p:spPr>
          <a:xfrm>
            <a:off x="10734501" y="5620098"/>
            <a:ext cx="842358" cy="631767"/>
          </a:xfrm>
          <a:prstGeom prst="curvedLeft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7899807"/>
      </p:ext>
    </p:extLst>
  </p:cSld>
  <p:clrMapOvr>
    <a:masterClrMapping/>
  </p:clrMapOvr>
  <p:transition spd="slow" advClick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500"/>
                            </p:stCondLst>
                            <p:childTnLst>
                              <p:par>
                                <p:cTn id="1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500"/>
                            </p:stCondLst>
                            <p:childTnLst>
                              <p:par>
                                <p:cTn id="23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7500"/>
                            </p:stCondLst>
                            <p:childTnLst>
                              <p:par>
                                <p:cTn id="27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42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"/>
                            </p:stCondLst>
                            <p:childTnLst>
                              <p:par>
                                <p:cTn id="53" presetID="42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00"/>
                            </p:stCondLst>
                            <p:childTnLst>
                              <p:par>
                                <p:cTn id="67" presetID="42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"/>
                            </p:stCondLst>
                            <p:childTnLst>
                              <p:par>
                                <p:cTn id="81" presetID="42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4" grpId="0"/>
      <p:bldP spid="7" grpId="0" animBg="1"/>
      <p:bldP spid="8" grpId="0" animBg="1"/>
      <p:bldP spid="9" grpId="0" animBg="1"/>
      <p:bldP spid="10" grpId="0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481624" y="486655"/>
            <a:ext cx="9826158" cy="1524616"/>
          </a:xfrm>
        </p:spPr>
        <p:txBody>
          <a:bodyPr/>
          <a:lstStyle/>
          <a:p>
            <a:r>
              <a:rPr lang="ru-RU" dirty="0" smtClean="0"/>
              <a:t>Какой князь прибил свой щит к воротам Царьграда</a:t>
            </a:r>
            <a:endParaRPr lang="ru-RU" dirty="0"/>
          </a:p>
        </p:txBody>
      </p:sp>
      <p:pic>
        <p:nvPicPr>
          <p:cNvPr id="4098" name="Picture 2" descr="Князь Олег прибивает щит на врата Царьграда. 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118" t="-14466" r="2118" b="7013"/>
          <a:stretch/>
        </p:blipFill>
        <p:spPr bwMode="auto">
          <a:xfrm>
            <a:off x="380017" y="1505556"/>
            <a:ext cx="7433945" cy="32347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Блок-схема: процесс 6"/>
          <p:cNvSpPr/>
          <p:nvPr/>
        </p:nvSpPr>
        <p:spPr>
          <a:xfrm>
            <a:off x="556953" y="5411584"/>
            <a:ext cx="1379912" cy="473826"/>
          </a:xfrm>
          <a:prstGeom prst="flowChartProcess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Владимир</a:t>
            </a:r>
            <a:endParaRPr lang="ru-RU" dirty="0"/>
          </a:p>
        </p:txBody>
      </p:sp>
      <p:sp>
        <p:nvSpPr>
          <p:cNvPr id="8" name="Блок-схема: процесс 7"/>
          <p:cNvSpPr/>
          <p:nvPr/>
        </p:nvSpPr>
        <p:spPr>
          <a:xfrm>
            <a:off x="6159731" y="5346466"/>
            <a:ext cx="1097280" cy="473826"/>
          </a:xfrm>
          <a:prstGeom prst="flowChartProcess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Иван</a:t>
            </a:r>
            <a:endParaRPr lang="ru-RU" dirty="0"/>
          </a:p>
        </p:txBody>
      </p:sp>
      <p:sp>
        <p:nvSpPr>
          <p:cNvPr id="9" name="Блок-схема: процесс 8"/>
          <p:cNvSpPr/>
          <p:nvPr/>
        </p:nvSpPr>
        <p:spPr>
          <a:xfrm>
            <a:off x="4386349" y="5386644"/>
            <a:ext cx="1097280" cy="473826"/>
          </a:xfrm>
          <a:prstGeom prst="flowChartProcess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Олег</a:t>
            </a:r>
            <a:endParaRPr lang="ru-RU" dirty="0"/>
          </a:p>
        </p:txBody>
      </p:sp>
      <p:sp>
        <p:nvSpPr>
          <p:cNvPr id="10" name="Блок-схема: процесс 9"/>
          <p:cNvSpPr/>
          <p:nvPr/>
        </p:nvSpPr>
        <p:spPr>
          <a:xfrm>
            <a:off x="2612967" y="5411584"/>
            <a:ext cx="1097280" cy="473826"/>
          </a:xfrm>
          <a:prstGeom prst="flowChartProcess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Игорь</a:t>
            </a:r>
            <a:endParaRPr lang="ru-RU" dirty="0"/>
          </a:p>
        </p:txBody>
      </p:sp>
      <p:sp>
        <p:nvSpPr>
          <p:cNvPr id="11" name="Овальная выноска 10"/>
          <p:cNvSpPr/>
          <p:nvPr/>
        </p:nvSpPr>
        <p:spPr>
          <a:xfrm>
            <a:off x="9178639" y="2011271"/>
            <a:ext cx="1835398" cy="648802"/>
          </a:xfrm>
          <a:prstGeom prst="wedgeEllipseCallout">
            <a:avLst>
              <a:gd name="adj1" fmla="val 1625"/>
              <a:gd name="adj2" fmla="val -47687"/>
            </a:avLst>
          </a:prstGeom>
          <a:solidFill>
            <a:srgbClr val="00B050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ВЕРНО</a:t>
            </a:r>
            <a:endParaRPr lang="ru-RU" dirty="0"/>
          </a:p>
        </p:txBody>
      </p:sp>
      <p:sp>
        <p:nvSpPr>
          <p:cNvPr id="12" name="Овальная выноска 11"/>
          <p:cNvSpPr/>
          <p:nvPr/>
        </p:nvSpPr>
        <p:spPr>
          <a:xfrm>
            <a:off x="9250355" y="2660073"/>
            <a:ext cx="1763682" cy="613999"/>
          </a:xfrm>
          <a:prstGeom prst="wedgeEllipseCallout">
            <a:avLst>
              <a:gd name="adj1" fmla="val 1422"/>
              <a:gd name="adj2" fmla="val -39434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НЕВЕРНО</a:t>
            </a:r>
            <a:endParaRPr lang="ru-RU" dirty="0"/>
          </a:p>
        </p:txBody>
      </p:sp>
      <p:sp>
        <p:nvSpPr>
          <p:cNvPr id="13" name="Овальная выноска 12"/>
          <p:cNvSpPr/>
          <p:nvPr/>
        </p:nvSpPr>
        <p:spPr>
          <a:xfrm>
            <a:off x="9317875" y="3308209"/>
            <a:ext cx="1763682" cy="613999"/>
          </a:xfrm>
          <a:prstGeom prst="wedgeEllipseCallout">
            <a:avLst>
              <a:gd name="adj1" fmla="val 1422"/>
              <a:gd name="adj2" fmla="val -39434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НЕВЕРНО</a:t>
            </a:r>
            <a:endParaRPr lang="ru-RU" dirty="0"/>
          </a:p>
        </p:txBody>
      </p:sp>
      <p:sp>
        <p:nvSpPr>
          <p:cNvPr id="14" name="Овальная выноска 13"/>
          <p:cNvSpPr/>
          <p:nvPr/>
        </p:nvSpPr>
        <p:spPr>
          <a:xfrm>
            <a:off x="9317875" y="3956345"/>
            <a:ext cx="1763682" cy="613999"/>
          </a:xfrm>
          <a:prstGeom prst="wedgeEllipseCallout">
            <a:avLst>
              <a:gd name="adj1" fmla="val 1422"/>
              <a:gd name="adj2" fmla="val -39434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НЕВЕРНО</a:t>
            </a:r>
            <a:endParaRPr lang="ru-RU" dirty="0"/>
          </a:p>
        </p:txBody>
      </p:sp>
      <p:sp>
        <p:nvSpPr>
          <p:cNvPr id="15" name="Выгнутая вправо стрелка 14">
            <a:hlinkClick r:id="rId3" action="ppaction://hlinksldjump"/>
          </p:cNvPr>
          <p:cNvSpPr/>
          <p:nvPr/>
        </p:nvSpPr>
        <p:spPr>
          <a:xfrm>
            <a:off x="10734501" y="5620098"/>
            <a:ext cx="842358" cy="631767"/>
          </a:xfrm>
          <a:prstGeom prst="curvedLeft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3120225"/>
      </p:ext>
    </p:extLst>
  </p:cSld>
  <p:clrMapOvr>
    <a:masterClrMapping/>
  </p:clrMapOvr>
  <p:transition spd="slow" advClick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0"/>
                            </p:stCondLst>
                            <p:childTnLst>
                              <p:par>
                                <p:cTn id="1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7000"/>
                            </p:stCondLst>
                            <p:childTnLst>
                              <p:par>
                                <p:cTn id="23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9000"/>
                            </p:stCondLst>
                            <p:childTnLst>
                              <p:par>
                                <p:cTn id="27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42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500"/>
                            </p:stCondLst>
                            <p:childTnLst>
                              <p:par>
                                <p:cTn id="53" presetID="42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00"/>
                            </p:stCondLst>
                            <p:childTnLst>
                              <p:par>
                                <p:cTn id="67" presetID="42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"/>
                            </p:stCondLst>
                            <p:childTnLst>
                              <p:par>
                                <p:cTn id="81" presetID="42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4" grpId="0"/>
      <p:bldP spid="7" grpId="0" animBg="1"/>
      <p:bldP spid="8" grpId="0" animBg="1"/>
      <p:bldP spid="9" grpId="0" animBg="1"/>
      <p:bldP spid="10" grpId="0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495306" y="488796"/>
            <a:ext cx="8825658" cy="1689139"/>
          </a:xfrm>
        </p:spPr>
        <p:txBody>
          <a:bodyPr/>
          <a:lstStyle/>
          <a:p>
            <a:r>
              <a:rPr lang="ru-RU" dirty="0" smtClean="0"/>
              <a:t>В каком году состоялась битва при Каннах?</a:t>
            </a:r>
            <a:endParaRPr lang="ru-RU" dirty="0"/>
          </a:p>
        </p:txBody>
      </p:sp>
      <p:pic>
        <p:nvPicPr>
          <p:cNvPr id="5122" name="Picture 2" descr="В Битве за Канны Ганнибал Барка выступил против римской армии, почти вдвое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306" y="2100629"/>
            <a:ext cx="5999324" cy="29016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Блок-схема: процесс 4"/>
          <p:cNvSpPr/>
          <p:nvPr/>
        </p:nvSpPr>
        <p:spPr>
          <a:xfrm>
            <a:off x="556953" y="5411584"/>
            <a:ext cx="1379912" cy="473826"/>
          </a:xfrm>
          <a:prstGeom prst="flowChartProcess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216г </a:t>
            </a:r>
            <a:r>
              <a:rPr lang="ru-RU" dirty="0" err="1" smtClean="0"/>
              <a:t>д.н.э</a:t>
            </a:r>
            <a:endParaRPr lang="ru-RU" dirty="0"/>
          </a:p>
        </p:txBody>
      </p:sp>
      <p:sp>
        <p:nvSpPr>
          <p:cNvPr id="6" name="Блок-схема: процесс 5"/>
          <p:cNvSpPr/>
          <p:nvPr/>
        </p:nvSpPr>
        <p:spPr>
          <a:xfrm>
            <a:off x="2596342" y="5411584"/>
            <a:ext cx="1379912" cy="473826"/>
          </a:xfrm>
          <a:prstGeom prst="flowChartProcess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187г </a:t>
            </a:r>
            <a:r>
              <a:rPr lang="ru-RU" dirty="0" err="1" smtClean="0"/>
              <a:t>д.н.э</a:t>
            </a:r>
            <a:endParaRPr lang="ru-RU" dirty="0"/>
          </a:p>
        </p:txBody>
      </p:sp>
      <p:sp>
        <p:nvSpPr>
          <p:cNvPr id="7" name="Блок-схема: процесс 6"/>
          <p:cNvSpPr/>
          <p:nvPr/>
        </p:nvSpPr>
        <p:spPr>
          <a:xfrm>
            <a:off x="4635731" y="5411584"/>
            <a:ext cx="1379912" cy="473826"/>
          </a:xfrm>
          <a:prstGeom prst="flowChartProcess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232г </a:t>
            </a:r>
            <a:r>
              <a:rPr lang="ru-RU" dirty="0" err="1" smtClean="0"/>
              <a:t>д.н.э</a:t>
            </a:r>
            <a:endParaRPr lang="ru-RU" dirty="0"/>
          </a:p>
        </p:txBody>
      </p:sp>
      <p:sp>
        <p:nvSpPr>
          <p:cNvPr id="8" name="Блок-схема: процесс 7"/>
          <p:cNvSpPr/>
          <p:nvPr/>
        </p:nvSpPr>
        <p:spPr>
          <a:xfrm>
            <a:off x="6675120" y="5411584"/>
            <a:ext cx="1379912" cy="473826"/>
          </a:xfrm>
          <a:prstGeom prst="flowChartProcess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198г. </a:t>
            </a:r>
            <a:r>
              <a:rPr lang="ru-RU" dirty="0" err="1"/>
              <a:t>д</a:t>
            </a:r>
            <a:r>
              <a:rPr lang="ru-RU" dirty="0" err="1" smtClean="0"/>
              <a:t>.н.э</a:t>
            </a:r>
            <a:endParaRPr lang="ru-RU" dirty="0"/>
          </a:p>
        </p:txBody>
      </p:sp>
      <p:sp>
        <p:nvSpPr>
          <p:cNvPr id="9" name="Овальная выноска 8"/>
          <p:cNvSpPr/>
          <p:nvPr/>
        </p:nvSpPr>
        <p:spPr>
          <a:xfrm>
            <a:off x="9253453" y="1678762"/>
            <a:ext cx="1835398" cy="648802"/>
          </a:xfrm>
          <a:prstGeom prst="wedgeEllipseCallout">
            <a:avLst>
              <a:gd name="adj1" fmla="val 1625"/>
              <a:gd name="adj2" fmla="val -47687"/>
            </a:avLst>
          </a:prstGeom>
          <a:solidFill>
            <a:srgbClr val="00B050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ВЕРНО</a:t>
            </a:r>
            <a:endParaRPr lang="ru-RU" dirty="0"/>
          </a:p>
        </p:txBody>
      </p:sp>
      <p:sp>
        <p:nvSpPr>
          <p:cNvPr id="10" name="Овальная выноска 9"/>
          <p:cNvSpPr/>
          <p:nvPr/>
        </p:nvSpPr>
        <p:spPr>
          <a:xfrm>
            <a:off x="9408297" y="2327564"/>
            <a:ext cx="1763682" cy="613999"/>
          </a:xfrm>
          <a:prstGeom prst="wedgeEllipseCallout">
            <a:avLst>
              <a:gd name="adj1" fmla="val 1422"/>
              <a:gd name="adj2" fmla="val -39434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НЕВЕРНО</a:t>
            </a:r>
            <a:endParaRPr lang="ru-RU" dirty="0"/>
          </a:p>
        </p:txBody>
      </p:sp>
      <p:sp>
        <p:nvSpPr>
          <p:cNvPr id="11" name="Овальная выноска 10"/>
          <p:cNvSpPr/>
          <p:nvPr/>
        </p:nvSpPr>
        <p:spPr>
          <a:xfrm>
            <a:off x="9408297" y="2941563"/>
            <a:ext cx="1763682" cy="613999"/>
          </a:xfrm>
          <a:prstGeom prst="wedgeEllipseCallout">
            <a:avLst>
              <a:gd name="adj1" fmla="val 1422"/>
              <a:gd name="adj2" fmla="val -39434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НЕВЕРНО</a:t>
            </a:r>
            <a:endParaRPr lang="ru-RU" dirty="0"/>
          </a:p>
        </p:txBody>
      </p:sp>
      <p:sp>
        <p:nvSpPr>
          <p:cNvPr id="12" name="Овальная выноска 11"/>
          <p:cNvSpPr/>
          <p:nvPr/>
        </p:nvSpPr>
        <p:spPr>
          <a:xfrm>
            <a:off x="9499737" y="3590365"/>
            <a:ext cx="1763682" cy="613999"/>
          </a:xfrm>
          <a:prstGeom prst="wedgeEllipseCallout">
            <a:avLst>
              <a:gd name="adj1" fmla="val 1422"/>
              <a:gd name="adj2" fmla="val -39434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НЕВЕРНО</a:t>
            </a:r>
            <a:endParaRPr lang="ru-RU" dirty="0"/>
          </a:p>
        </p:txBody>
      </p:sp>
      <p:sp>
        <p:nvSpPr>
          <p:cNvPr id="13" name="Выгнутая вправо стрелка 12">
            <a:hlinkClick r:id="rId3" action="ppaction://hlinksldjump"/>
          </p:cNvPr>
          <p:cNvSpPr/>
          <p:nvPr/>
        </p:nvSpPr>
        <p:spPr>
          <a:xfrm>
            <a:off x="10734501" y="5620098"/>
            <a:ext cx="842358" cy="631767"/>
          </a:xfrm>
          <a:prstGeom prst="curvedLeft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6814547"/>
      </p:ext>
    </p:extLst>
  </p:cSld>
  <p:clrMapOvr>
    <a:masterClrMapping/>
  </p:clrMapOvr>
  <p:transition spd="slow" advClick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0"/>
                            </p:stCondLst>
                            <p:childTnLst>
                              <p:par>
                                <p:cTn id="1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7000"/>
                            </p:stCondLst>
                            <p:childTnLst>
                              <p:par>
                                <p:cTn id="23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9000"/>
                            </p:stCondLst>
                            <p:childTnLst>
                              <p:par>
                                <p:cTn id="27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42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"/>
                            </p:stCondLst>
                            <p:childTnLst>
                              <p:par>
                                <p:cTn id="53" presetID="42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00"/>
                            </p:stCondLst>
                            <p:childTnLst>
                              <p:par>
                                <p:cTn id="67" presetID="42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"/>
                            </p:stCondLst>
                            <p:childTnLst>
                              <p:par>
                                <p:cTn id="81" presetID="42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  <p:bldP spid="6" grpId="0" animBg="1"/>
      <p:bldP spid="7" grpId="0" animBg="1"/>
      <p:bldP spid="8" grpId="0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473311" y="470439"/>
            <a:ext cx="8825658" cy="1524616"/>
          </a:xfrm>
        </p:spPr>
        <p:txBody>
          <a:bodyPr/>
          <a:lstStyle/>
          <a:p>
            <a:r>
              <a:rPr lang="ru-RU" dirty="0" smtClean="0"/>
              <a:t>На каком берегу реки возник город Рим?</a:t>
            </a:r>
            <a:endParaRPr lang="ru-RU" dirty="0"/>
          </a:p>
        </p:txBody>
      </p:sp>
      <p:pic>
        <p:nvPicPr>
          <p:cNvPr id="1026" name="Picture 2" descr="Река в Риме на карте. 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311" y="1854829"/>
            <a:ext cx="6135307" cy="29945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Блок-схема: процесс 6"/>
          <p:cNvSpPr/>
          <p:nvPr/>
        </p:nvSpPr>
        <p:spPr>
          <a:xfrm>
            <a:off x="556953" y="5411584"/>
            <a:ext cx="1379912" cy="473826"/>
          </a:xfrm>
          <a:prstGeom prst="flowChartProcess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Нил</a:t>
            </a:r>
            <a:endParaRPr lang="ru-RU" dirty="0"/>
          </a:p>
        </p:txBody>
      </p:sp>
      <p:sp>
        <p:nvSpPr>
          <p:cNvPr id="8" name="Блок-схема: процесс 7"/>
          <p:cNvSpPr/>
          <p:nvPr/>
        </p:nvSpPr>
        <p:spPr>
          <a:xfrm>
            <a:off x="2546466" y="5411584"/>
            <a:ext cx="1379912" cy="473826"/>
          </a:xfrm>
          <a:prstGeom prst="flowChartProcess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Нева</a:t>
            </a:r>
            <a:endParaRPr lang="ru-RU" dirty="0"/>
          </a:p>
        </p:txBody>
      </p:sp>
      <p:sp>
        <p:nvSpPr>
          <p:cNvPr id="9" name="Блок-схема: процесс 8"/>
          <p:cNvSpPr/>
          <p:nvPr/>
        </p:nvSpPr>
        <p:spPr>
          <a:xfrm>
            <a:off x="4535979" y="5411584"/>
            <a:ext cx="1379912" cy="473826"/>
          </a:xfrm>
          <a:prstGeom prst="flowChartProcess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Тибр</a:t>
            </a:r>
            <a:endParaRPr lang="ru-RU" dirty="0"/>
          </a:p>
        </p:txBody>
      </p:sp>
      <p:sp>
        <p:nvSpPr>
          <p:cNvPr id="10" name="Блок-схема: процесс 9"/>
          <p:cNvSpPr/>
          <p:nvPr/>
        </p:nvSpPr>
        <p:spPr>
          <a:xfrm>
            <a:off x="6525492" y="5411584"/>
            <a:ext cx="1379912" cy="473826"/>
          </a:xfrm>
          <a:prstGeom prst="flowChartProcess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Амазонка</a:t>
            </a:r>
            <a:endParaRPr lang="ru-RU" dirty="0"/>
          </a:p>
        </p:txBody>
      </p:sp>
      <p:sp>
        <p:nvSpPr>
          <p:cNvPr id="11" name="Овальная выноска 10"/>
          <p:cNvSpPr/>
          <p:nvPr/>
        </p:nvSpPr>
        <p:spPr>
          <a:xfrm>
            <a:off x="9253453" y="1678762"/>
            <a:ext cx="1835398" cy="648802"/>
          </a:xfrm>
          <a:prstGeom prst="wedgeEllipseCallout">
            <a:avLst>
              <a:gd name="adj1" fmla="val 1625"/>
              <a:gd name="adj2" fmla="val -47687"/>
            </a:avLst>
          </a:prstGeom>
          <a:solidFill>
            <a:srgbClr val="00B050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ВЕРНО</a:t>
            </a:r>
            <a:endParaRPr lang="ru-RU" dirty="0"/>
          </a:p>
        </p:txBody>
      </p:sp>
      <p:sp>
        <p:nvSpPr>
          <p:cNvPr id="12" name="Овальная выноска 11"/>
          <p:cNvSpPr/>
          <p:nvPr/>
        </p:nvSpPr>
        <p:spPr>
          <a:xfrm>
            <a:off x="9408297" y="2327564"/>
            <a:ext cx="1763682" cy="613999"/>
          </a:xfrm>
          <a:prstGeom prst="wedgeEllipseCallout">
            <a:avLst>
              <a:gd name="adj1" fmla="val 1422"/>
              <a:gd name="adj2" fmla="val -39434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НЕВЕРНО</a:t>
            </a:r>
            <a:endParaRPr lang="ru-RU" dirty="0"/>
          </a:p>
        </p:txBody>
      </p:sp>
      <p:sp>
        <p:nvSpPr>
          <p:cNvPr id="13" name="Овальная выноска 12"/>
          <p:cNvSpPr/>
          <p:nvPr/>
        </p:nvSpPr>
        <p:spPr>
          <a:xfrm>
            <a:off x="9429609" y="2941563"/>
            <a:ext cx="1763682" cy="613999"/>
          </a:xfrm>
          <a:prstGeom prst="wedgeEllipseCallout">
            <a:avLst>
              <a:gd name="adj1" fmla="val 1422"/>
              <a:gd name="adj2" fmla="val -39434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НЕВЕРНО</a:t>
            </a:r>
            <a:endParaRPr lang="ru-RU" dirty="0"/>
          </a:p>
        </p:txBody>
      </p:sp>
      <p:sp>
        <p:nvSpPr>
          <p:cNvPr id="14" name="Овальная выноска 13"/>
          <p:cNvSpPr/>
          <p:nvPr/>
        </p:nvSpPr>
        <p:spPr>
          <a:xfrm>
            <a:off x="9513591" y="3590365"/>
            <a:ext cx="1763682" cy="613999"/>
          </a:xfrm>
          <a:prstGeom prst="wedgeEllipseCallout">
            <a:avLst>
              <a:gd name="adj1" fmla="val 1422"/>
              <a:gd name="adj2" fmla="val -39434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НЕВЕРНО</a:t>
            </a:r>
            <a:endParaRPr lang="ru-RU" dirty="0"/>
          </a:p>
        </p:txBody>
      </p:sp>
      <p:sp>
        <p:nvSpPr>
          <p:cNvPr id="15" name="Выгнутая вправо стрелка 14">
            <a:hlinkClick r:id="rId3" action="ppaction://hlinksldjump"/>
          </p:cNvPr>
          <p:cNvSpPr/>
          <p:nvPr/>
        </p:nvSpPr>
        <p:spPr>
          <a:xfrm>
            <a:off x="10734501" y="5620098"/>
            <a:ext cx="842358" cy="631767"/>
          </a:xfrm>
          <a:prstGeom prst="curvedLeft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7514542"/>
      </p:ext>
    </p:extLst>
  </p:cSld>
  <p:clrMapOvr>
    <a:masterClrMapping/>
  </p:clrMapOvr>
  <p:transition spd="slow" advClick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500"/>
                            </p:stCondLst>
                            <p:childTnLst>
                              <p:par>
                                <p:cTn id="2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500"/>
                            </p:stCondLst>
                            <p:childTnLst>
                              <p:par>
                                <p:cTn id="2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42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"/>
                            </p:stCondLst>
                            <p:childTnLst>
                              <p:par>
                                <p:cTn id="51" presetID="42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"/>
                            </p:stCondLst>
                            <p:childTnLst>
                              <p:par>
                                <p:cTn id="65" presetID="42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70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1" fill="hold">
                      <p:stCondLst>
                        <p:cond delay="0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00"/>
                            </p:stCondLst>
                            <p:childTnLst>
                              <p:par>
                                <p:cTn id="79" presetID="42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4" grpId="0"/>
      <p:bldP spid="7" grpId="0" animBg="1"/>
      <p:bldP spid="8" grpId="0" animBg="1"/>
      <p:bldP spid="9" grpId="0" animBg="1"/>
      <p:bldP spid="10" grpId="0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473311" y="470439"/>
            <a:ext cx="8279991" cy="1632681"/>
          </a:xfrm>
        </p:spPr>
        <p:txBody>
          <a:bodyPr/>
          <a:lstStyle/>
          <a:p>
            <a:r>
              <a:rPr lang="ru-RU" dirty="0" smtClean="0"/>
              <a:t>На каком полуострове расположен Рим?</a:t>
            </a:r>
            <a:endParaRPr lang="ru-RU" dirty="0"/>
          </a:p>
        </p:txBody>
      </p:sp>
      <p:pic>
        <p:nvPicPr>
          <p:cNvPr id="2050" name="Picture 2" descr="Ученые точно воссоздали римский Константинополь - обзор с высоты и прогулка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311" y="2103120"/>
            <a:ext cx="5819424" cy="31296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Блок-схема: процесс 6"/>
          <p:cNvSpPr/>
          <p:nvPr/>
        </p:nvSpPr>
        <p:spPr>
          <a:xfrm>
            <a:off x="556953" y="5411584"/>
            <a:ext cx="1579418" cy="473826"/>
          </a:xfrm>
          <a:prstGeom prst="flowChartProcess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Балканский</a:t>
            </a:r>
            <a:endParaRPr lang="ru-RU" dirty="0"/>
          </a:p>
        </p:txBody>
      </p:sp>
      <p:sp>
        <p:nvSpPr>
          <p:cNvPr id="8" name="Блок-схема: процесс 7"/>
          <p:cNvSpPr/>
          <p:nvPr/>
        </p:nvSpPr>
        <p:spPr>
          <a:xfrm>
            <a:off x="2563090" y="5411584"/>
            <a:ext cx="1784465" cy="473826"/>
          </a:xfrm>
          <a:prstGeom prst="flowChartProcess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err="1" smtClean="0"/>
              <a:t>Аппенинский</a:t>
            </a:r>
            <a:endParaRPr lang="ru-RU" dirty="0"/>
          </a:p>
        </p:txBody>
      </p:sp>
      <p:sp>
        <p:nvSpPr>
          <p:cNvPr id="9" name="Блок-схема: процесс 8"/>
          <p:cNvSpPr/>
          <p:nvPr/>
        </p:nvSpPr>
        <p:spPr>
          <a:xfrm>
            <a:off x="4771505" y="5411584"/>
            <a:ext cx="1379912" cy="473826"/>
          </a:xfrm>
          <a:prstGeom prst="flowChartProcess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Кольский</a:t>
            </a:r>
            <a:endParaRPr lang="ru-RU" dirty="0"/>
          </a:p>
        </p:txBody>
      </p:sp>
      <p:sp>
        <p:nvSpPr>
          <p:cNvPr id="10" name="Блок-схема: процесс 9"/>
          <p:cNvSpPr/>
          <p:nvPr/>
        </p:nvSpPr>
        <p:spPr>
          <a:xfrm>
            <a:off x="6575367" y="5411584"/>
            <a:ext cx="1554480" cy="473826"/>
          </a:xfrm>
          <a:prstGeom prst="flowChartProcess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Таманский</a:t>
            </a:r>
            <a:endParaRPr lang="ru-RU" dirty="0"/>
          </a:p>
        </p:txBody>
      </p:sp>
      <p:sp>
        <p:nvSpPr>
          <p:cNvPr id="11" name="Овальная выноска 10"/>
          <p:cNvSpPr/>
          <p:nvPr/>
        </p:nvSpPr>
        <p:spPr>
          <a:xfrm>
            <a:off x="9253453" y="1678762"/>
            <a:ext cx="1835398" cy="648802"/>
          </a:xfrm>
          <a:prstGeom prst="wedgeEllipseCallout">
            <a:avLst>
              <a:gd name="adj1" fmla="val 1625"/>
              <a:gd name="adj2" fmla="val -47687"/>
            </a:avLst>
          </a:prstGeom>
          <a:solidFill>
            <a:srgbClr val="00B050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ВЕРНО</a:t>
            </a:r>
            <a:endParaRPr lang="ru-RU" dirty="0"/>
          </a:p>
        </p:txBody>
      </p:sp>
      <p:sp>
        <p:nvSpPr>
          <p:cNvPr id="12" name="Овальная выноска 11"/>
          <p:cNvSpPr/>
          <p:nvPr/>
        </p:nvSpPr>
        <p:spPr>
          <a:xfrm>
            <a:off x="9408297" y="2327564"/>
            <a:ext cx="1763682" cy="613999"/>
          </a:xfrm>
          <a:prstGeom prst="wedgeEllipseCallout">
            <a:avLst>
              <a:gd name="adj1" fmla="val 1422"/>
              <a:gd name="adj2" fmla="val -39434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НЕВЕРНО</a:t>
            </a:r>
            <a:endParaRPr lang="ru-RU" dirty="0"/>
          </a:p>
        </p:txBody>
      </p:sp>
      <p:sp>
        <p:nvSpPr>
          <p:cNvPr id="13" name="Овальная выноска 12"/>
          <p:cNvSpPr/>
          <p:nvPr/>
        </p:nvSpPr>
        <p:spPr>
          <a:xfrm>
            <a:off x="9477569" y="2941563"/>
            <a:ext cx="1763682" cy="613999"/>
          </a:xfrm>
          <a:prstGeom prst="wedgeEllipseCallout">
            <a:avLst>
              <a:gd name="adj1" fmla="val 1422"/>
              <a:gd name="adj2" fmla="val -39434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НЕВЕРНО</a:t>
            </a:r>
            <a:endParaRPr lang="ru-RU" dirty="0"/>
          </a:p>
        </p:txBody>
      </p:sp>
      <p:sp>
        <p:nvSpPr>
          <p:cNvPr id="14" name="Овальная выноска 13"/>
          <p:cNvSpPr/>
          <p:nvPr/>
        </p:nvSpPr>
        <p:spPr>
          <a:xfrm>
            <a:off x="9477569" y="3555562"/>
            <a:ext cx="1763682" cy="613999"/>
          </a:xfrm>
          <a:prstGeom prst="wedgeEllipseCallout">
            <a:avLst>
              <a:gd name="adj1" fmla="val 1422"/>
              <a:gd name="adj2" fmla="val -39434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НЕВЕРНО</a:t>
            </a:r>
            <a:endParaRPr lang="ru-RU" dirty="0"/>
          </a:p>
        </p:txBody>
      </p:sp>
      <p:sp>
        <p:nvSpPr>
          <p:cNvPr id="15" name="Выгнутая вправо стрелка 14">
            <a:hlinkClick r:id="rId3" action="ppaction://hlinksldjump"/>
          </p:cNvPr>
          <p:cNvSpPr/>
          <p:nvPr/>
        </p:nvSpPr>
        <p:spPr>
          <a:xfrm>
            <a:off x="10734501" y="5620098"/>
            <a:ext cx="842358" cy="631767"/>
          </a:xfrm>
          <a:prstGeom prst="curvedLeft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1269612"/>
      </p:ext>
    </p:extLst>
  </p:cSld>
  <p:clrMapOvr>
    <a:masterClrMapping/>
  </p:clrMapOvr>
  <p:transition spd="slow" advClick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42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"/>
                            </p:stCondLst>
                            <p:childTnLst>
                              <p:par>
                                <p:cTn id="51" presetID="42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"/>
                            </p:stCondLst>
                            <p:childTnLst>
                              <p:par>
                                <p:cTn id="65" presetID="42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70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1" fill="hold">
                      <p:stCondLst>
                        <p:cond delay="0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00"/>
                            </p:stCondLst>
                            <p:childTnLst>
                              <p:par>
                                <p:cTn id="79" presetID="42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4" grpId="0"/>
      <p:bldP spid="7" grpId="0" animBg="1"/>
      <p:bldP spid="8" grpId="0" animBg="1"/>
      <p:bldP spid="9" grpId="0" animBg="1"/>
      <p:bldP spid="10" grpId="0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346767" y="390698"/>
            <a:ext cx="10227022" cy="1629296"/>
          </a:xfrm>
        </p:spPr>
        <p:txBody>
          <a:bodyPr/>
          <a:lstStyle/>
          <a:p>
            <a:r>
              <a:rPr lang="ru-RU" dirty="0" smtClean="0"/>
              <a:t>Предание гласит, что отцом Ромула и Рема был?</a:t>
            </a:r>
            <a:endParaRPr lang="ru-RU" dirty="0"/>
          </a:p>
        </p:txBody>
      </p:sp>
      <p:pic>
        <p:nvPicPr>
          <p:cNvPr id="3076" name="Picture 4" descr="марс в римской мифологии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145" y="1928554"/>
            <a:ext cx="4507866" cy="31915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Блок-схема: процесс 7"/>
          <p:cNvSpPr/>
          <p:nvPr/>
        </p:nvSpPr>
        <p:spPr>
          <a:xfrm>
            <a:off x="556953" y="5411584"/>
            <a:ext cx="1579418" cy="473826"/>
          </a:xfrm>
          <a:prstGeom prst="flowChartProcess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Марс</a:t>
            </a:r>
            <a:endParaRPr lang="ru-RU" dirty="0"/>
          </a:p>
        </p:txBody>
      </p:sp>
      <p:sp>
        <p:nvSpPr>
          <p:cNvPr id="9" name="Блок-схема: процесс 8"/>
          <p:cNvSpPr/>
          <p:nvPr/>
        </p:nvSpPr>
        <p:spPr>
          <a:xfrm>
            <a:off x="2766954" y="5411584"/>
            <a:ext cx="1579418" cy="473826"/>
          </a:xfrm>
          <a:prstGeom prst="flowChartProcess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Помпей</a:t>
            </a:r>
            <a:endParaRPr lang="ru-RU" dirty="0"/>
          </a:p>
        </p:txBody>
      </p:sp>
      <p:sp>
        <p:nvSpPr>
          <p:cNvPr id="10" name="Блок-схема: процесс 9"/>
          <p:cNvSpPr/>
          <p:nvPr/>
        </p:nvSpPr>
        <p:spPr>
          <a:xfrm>
            <a:off x="4971011" y="5411584"/>
            <a:ext cx="1579418" cy="473826"/>
          </a:xfrm>
          <a:prstGeom prst="flowChartProcess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Зевс</a:t>
            </a:r>
            <a:endParaRPr lang="ru-RU" dirty="0"/>
          </a:p>
        </p:txBody>
      </p:sp>
      <p:sp>
        <p:nvSpPr>
          <p:cNvPr id="11" name="Блок-схема: процесс 10"/>
          <p:cNvSpPr/>
          <p:nvPr/>
        </p:nvSpPr>
        <p:spPr>
          <a:xfrm>
            <a:off x="7175068" y="5424052"/>
            <a:ext cx="1579418" cy="473826"/>
          </a:xfrm>
          <a:prstGeom prst="flowChartProcess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Тор</a:t>
            </a:r>
            <a:endParaRPr lang="ru-RU" dirty="0"/>
          </a:p>
        </p:txBody>
      </p:sp>
      <p:sp>
        <p:nvSpPr>
          <p:cNvPr id="12" name="Овальная выноска 11"/>
          <p:cNvSpPr/>
          <p:nvPr/>
        </p:nvSpPr>
        <p:spPr>
          <a:xfrm>
            <a:off x="9298522" y="1653498"/>
            <a:ext cx="1835398" cy="648802"/>
          </a:xfrm>
          <a:prstGeom prst="wedgeEllipseCallout">
            <a:avLst>
              <a:gd name="adj1" fmla="val 1625"/>
              <a:gd name="adj2" fmla="val -47687"/>
            </a:avLst>
          </a:prstGeom>
          <a:solidFill>
            <a:srgbClr val="00B050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ВЕРНО</a:t>
            </a:r>
            <a:endParaRPr lang="ru-RU" dirty="0"/>
          </a:p>
        </p:txBody>
      </p:sp>
      <p:sp>
        <p:nvSpPr>
          <p:cNvPr id="13" name="Овальная выноска 12"/>
          <p:cNvSpPr/>
          <p:nvPr/>
        </p:nvSpPr>
        <p:spPr>
          <a:xfrm>
            <a:off x="9408297" y="2327564"/>
            <a:ext cx="1763682" cy="613999"/>
          </a:xfrm>
          <a:prstGeom prst="wedgeEllipseCallout">
            <a:avLst>
              <a:gd name="adj1" fmla="val 1422"/>
              <a:gd name="adj2" fmla="val -39434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НЕВЕРНО</a:t>
            </a:r>
            <a:endParaRPr lang="ru-RU" dirty="0"/>
          </a:p>
        </p:txBody>
      </p:sp>
      <p:sp>
        <p:nvSpPr>
          <p:cNvPr id="14" name="Овальная выноска 13"/>
          <p:cNvSpPr/>
          <p:nvPr/>
        </p:nvSpPr>
        <p:spPr>
          <a:xfrm>
            <a:off x="9563141" y="2941563"/>
            <a:ext cx="1763682" cy="613999"/>
          </a:xfrm>
          <a:prstGeom prst="wedgeEllipseCallout">
            <a:avLst>
              <a:gd name="adj1" fmla="val 1422"/>
              <a:gd name="adj2" fmla="val -39434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НЕВЕРНО</a:t>
            </a:r>
            <a:endParaRPr lang="ru-RU" dirty="0"/>
          </a:p>
        </p:txBody>
      </p:sp>
      <p:sp>
        <p:nvSpPr>
          <p:cNvPr id="15" name="Овальная выноска 14"/>
          <p:cNvSpPr/>
          <p:nvPr/>
        </p:nvSpPr>
        <p:spPr>
          <a:xfrm>
            <a:off x="9563141" y="3580826"/>
            <a:ext cx="1763682" cy="613999"/>
          </a:xfrm>
          <a:prstGeom prst="wedgeEllipseCallout">
            <a:avLst>
              <a:gd name="adj1" fmla="val 1422"/>
              <a:gd name="adj2" fmla="val -39434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НЕВЕРНО</a:t>
            </a:r>
            <a:endParaRPr lang="ru-RU" dirty="0"/>
          </a:p>
        </p:txBody>
      </p:sp>
      <p:sp>
        <p:nvSpPr>
          <p:cNvPr id="16" name="Выгнутая вправо стрелка 15">
            <a:hlinkClick r:id="rId3" action="ppaction://hlinksldjump"/>
          </p:cNvPr>
          <p:cNvSpPr/>
          <p:nvPr/>
        </p:nvSpPr>
        <p:spPr>
          <a:xfrm>
            <a:off x="10734501" y="5620098"/>
            <a:ext cx="842358" cy="631767"/>
          </a:xfrm>
          <a:prstGeom prst="curvedLeft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3009414"/>
      </p:ext>
    </p:extLst>
  </p:cSld>
  <p:clrMapOvr>
    <a:masterClrMapping/>
  </p:clrMapOvr>
  <p:transition spd="slow" advClick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42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"/>
                            </p:stCondLst>
                            <p:childTnLst>
                              <p:par>
                                <p:cTn id="51" presetID="42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"/>
                            </p:stCondLst>
                            <p:childTnLst>
                              <p:par>
                                <p:cTn id="65" presetID="42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70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1" fill="hold">
                      <p:stCondLst>
                        <p:cond delay="0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00"/>
                            </p:stCondLst>
                            <p:childTnLst>
                              <p:par>
                                <p:cTn id="79" presetID="42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4" grpId="0"/>
      <p:bldP spid="8" grpId="0" animBg="1"/>
      <p:bldP spid="9" grpId="0" animBg="1"/>
      <p:bldP spid="10" grpId="0" animBg="1"/>
      <p:bldP spid="11" grpId="0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31747" y="358526"/>
            <a:ext cx="8761413" cy="706964"/>
          </a:xfrm>
        </p:spPr>
        <p:txBody>
          <a:bodyPr/>
          <a:lstStyle/>
          <a:p>
            <a:r>
              <a:rPr lang="ru-RU" dirty="0" smtClean="0"/>
              <a:t>Источники: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06561" y="2104736"/>
            <a:ext cx="8825659" cy="4753263"/>
          </a:xfrm>
        </p:spPr>
        <p:txBody>
          <a:bodyPr/>
          <a:lstStyle/>
          <a:p>
            <a:r>
              <a:rPr lang="ru-RU" dirty="0" smtClean="0">
                <a:hlinkClick r:id="rId2"/>
              </a:rPr>
              <a:t>бог марс в древнем </a:t>
            </a:r>
            <a:r>
              <a:rPr lang="ru-RU" dirty="0" err="1" smtClean="0">
                <a:hlinkClick r:id="rId2"/>
              </a:rPr>
              <a:t>риме</a:t>
            </a:r>
            <a:r>
              <a:rPr lang="ru-RU" dirty="0" smtClean="0">
                <a:hlinkClick r:id="rId2"/>
              </a:rPr>
              <a:t>: 2 </a:t>
            </a:r>
            <a:r>
              <a:rPr lang="ru-RU" dirty="0" err="1" smtClean="0">
                <a:hlinkClick r:id="rId2"/>
              </a:rPr>
              <a:t>тыс</a:t>
            </a:r>
            <a:r>
              <a:rPr lang="ru-RU" dirty="0" smtClean="0">
                <a:hlinkClick r:id="rId2"/>
              </a:rPr>
              <a:t> изображений найдено в </a:t>
            </a:r>
            <a:r>
              <a:rPr lang="ru-RU" dirty="0" err="1" smtClean="0">
                <a:hlinkClick r:id="rId2"/>
              </a:rPr>
              <a:t>Яндекс.Картинках</a:t>
            </a:r>
            <a:r>
              <a:rPr lang="ru-RU" dirty="0" smtClean="0">
                <a:hlinkClick r:id="rId2"/>
              </a:rPr>
              <a:t> (yandex.ru)</a:t>
            </a:r>
            <a:endParaRPr lang="ru-RU" dirty="0" smtClean="0"/>
          </a:p>
          <a:p>
            <a:r>
              <a:rPr lang="ru-RU" dirty="0" smtClean="0">
                <a:hlinkClick r:id="rId3"/>
              </a:rPr>
              <a:t>римская битва: 2 </a:t>
            </a:r>
            <a:r>
              <a:rPr lang="ru-RU" dirty="0" err="1" smtClean="0">
                <a:hlinkClick r:id="rId3"/>
              </a:rPr>
              <a:t>тыс</a:t>
            </a:r>
            <a:r>
              <a:rPr lang="ru-RU" dirty="0" smtClean="0">
                <a:hlinkClick r:id="rId3"/>
              </a:rPr>
              <a:t> изображений найдено в </a:t>
            </a:r>
            <a:r>
              <a:rPr lang="ru-RU" dirty="0" err="1" smtClean="0">
                <a:hlinkClick r:id="rId3"/>
              </a:rPr>
              <a:t>Яндекс.Картинках</a:t>
            </a:r>
            <a:r>
              <a:rPr lang="ru-RU" dirty="0" smtClean="0">
                <a:hlinkClick r:id="rId3"/>
              </a:rPr>
              <a:t> (yandex.ru)</a:t>
            </a:r>
            <a:endParaRPr lang="ru-RU" dirty="0" smtClean="0"/>
          </a:p>
          <a:p>
            <a:r>
              <a:rPr lang="ru-RU" dirty="0" smtClean="0">
                <a:hlinkClick r:id="rId4"/>
              </a:rPr>
              <a:t>битва при каннах — Яндекс: нашлось 5 тыс. результатов (yandex.ru)</a:t>
            </a:r>
            <a:endParaRPr lang="ru-RU" dirty="0" smtClean="0"/>
          </a:p>
          <a:p>
            <a:r>
              <a:rPr lang="ru-RU" dirty="0" smtClean="0">
                <a:hlinkClick r:id="rId5"/>
              </a:rPr>
              <a:t>История Древней Руси — Википедия (wikipedia.org)</a:t>
            </a:r>
            <a:endParaRPr lang="ru-RU" dirty="0" smtClean="0"/>
          </a:p>
          <a:p>
            <a:r>
              <a:rPr lang="ru-RU" dirty="0" smtClean="0">
                <a:hlinkClick r:id="rId6"/>
              </a:rPr>
              <a:t>Невская битва — Википедия (</a:t>
            </a:r>
            <a:r>
              <a:rPr lang="en-US" dirty="0" smtClean="0">
                <a:hlinkClick r:id="rId6"/>
              </a:rPr>
              <a:t>wikipedia.org)</a:t>
            </a:r>
            <a:endParaRPr lang="ru-RU" dirty="0" smtClean="0"/>
          </a:p>
          <a:p>
            <a:r>
              <a:rPr lang="ru-RU" dirty="0" smtClean="0">
                <a:hlinkClick r:id="rId7"/>
              </a:rPr>
              <a:t>Щит на вратах Царьграда. Византийский триумф Олега Вещего (histrf.ru)</a:t>
            </a:r>
            <a:endParaRPr lang="ru-RU" dirty="0" smtClean="0"/>
          </a:p>
          <a:p>
            <a:r>
              <a:rPr lang="ru-RU" dirty="0" err="1">
                <a:hlinkClick r:id="rId8"/>
              </a:rPr>
              <a:t>Коловрат</a:t>
            </a:r>
            <a:r>
              <a:rPr lang="ru-RU" dirty="0">
                <a:hlinkClick r:id="rId8"/>
              </a:rPr>
              <a:t> (символ) — Википедия (</a:t>
            </a:r>
            <a:r>
              <a:rPr lang="en-US" dirty="0">
                <a:hlinkClick r:id="rId8"/>
              </a:rPr>
              <a:t>wikipedia.org</a:t>
            </a:r>
            <a:r>
              <a:rPr lang="en-US" dirty="0" smtClean="0">
                <a:hlinkClick r:id="rId8"/>
              </a:rPr>
              <a:t>)</a:t>
            </a:r>
            <a:endParaRPr lang="ru-RU" dirty="0" smtClean="0"/>
          </a:p>
          <a:p>
            <a:r>
              <a:rPr lang="ru-RU" dirty="0">
                <a:hlinkClick r:id="rId9"/>
              </a:rPr>
              <a:t>Рим — Википедия (</a:t>
            </a:r>
            <a:r>
              <a:rPr lang="en-US" dirty="0">
                <a:hlinkClick r:id="rId9"/>
              </a:rPr>
              <a:t>wikipedia.org)</a:t>
            </a:r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4" name="Выгнутая вправо стрелка 3">
            <a:hlinkClick r:id="rId10" action="ppaction://hlinksldjump"/>
          </p:cNvPr>
          <p:cNvSpPr/>
          <p:nvPr/>
        </p:nvSpPr>
        <p:spPr>
          <a:xfrm>
            <a:off x="11141825" y="6027421"/>
            <a:ext cx="842358" cy="631767"/>
          </a:xfrm>
          <a:prstGeom prst="curvedLeft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025161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вет директоров">
  <a:themeElements>
    <a:clrScheme name="Ion Boardroom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Ион (конференц-зал)</Template>
  <TotalTime>266</TotalTime>
  <Words>203</Words>
  <Application>Microsoft Office PowerPoint</Application>
  <PresentationFormat>Широкоэкранный</PresentationFormat>
  <Paragraphs>101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7" baseType="lpstr">
      <vt:lpstr>Arial</vt:lpstr>
      <vt:lpstr>Calibri</vt:lpstr>
      <vt:lpstr>Century Gothic</vt:lpstr>
      <vt:lpstr>Times New Roman</vt:lpstr>
      <vt:lpstr>Wingdings 3</vt:lpstr>
      <vt:lpstr>Совет директоров</vt:lpstr>
      <vt:lpstr>Презентация PowerPoint</vt:lpstr>
      <vt:lpstr>Презентация PowerPoint</vt:lpstr>
      <vt:lpstr>В КАКОМ ГОДУ РУСЬ ПРИНЯЛА КРЕЩЕНИЕ?</vt:lpstr>
      <vt:lpstr>В каком году произошла Невская битва?</vt:lpstr>
      <vt:lpstr>Что означал этот знак у славян на Руси?</vt:lpstr>
      <vt:lpstr>Какой князь прибил свой щит к воротам Царьграда</vt:lpstr>
      <vt:lpstr>В каком году состоялась битва при Каннах?</vt:lpstr>
      <vt:lpstr>На каком берегу реки возник город Рим?</vt:lpstr>
      <vt:lpstr>На каком полуострове расположен Рим?</vt:lpstr>
      <vt:lpstr>Предание гласит, что отцом Ромула и Рема был?</vt:lpstr>
      <vt:lpstr>Источники: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Ситников Дмитрий Иванович</dc:creator>
  <cp:lastModifiedBy>Иксанова Элла Борисовна</cp:lastModifiedBy>
  <cp:revision>29</cp:revision>
  <dcterms:created xsi:type="dcterms:W3CDTF">2022-03-23T06:51:24Z</dcterms:created>
  <dcterms:modified xsi:type="dcterms:W3CDTF">2022-04-15T11:40:15Z</dcterms:modified>
</cp:coreProperties>
</file>