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4" r:id="rId6"/>
    <p:sldId id="265" r:id="rId7"/>
    <p:sldId id="260" r:id="rId8"/>
    <p:sldId id="261" r:id="rId9"/>
    <p:sldId id="262" r:id="rId10"/>
    <p:sldId id="257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0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208330"/>
      </p:ext>
    </p:extLst>
  </p:cSld>
  <p:clrMapOvr>
    <a:masterClrMapping/>
  </p:clrMapOvr>
  <p:transition spd="slow" advClick="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901554"/>
      </p:ext>
    </p:extLst>
  </p:cSld>
  <p:clrMapOvr>
    <a:masterClrMapping/>
  </p:clrMapOvr>
  <p:transition spd="slow" advClick="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974416"/>
      </p:ext>
    </p:extLst>
  </p:cSld>
  <p:clrMapOvr>
    <a:masterClrMapping/>
  </p:clrMapOvr>
  <p:transition spd="slow" advClick="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337037"/>
      </p:ext>
    </p:extLst>
  </p:cSld>
  <p:clrMapOvr>
    <a:masterClrMapping/>
  </p:clrMapOvr>
  <p:transition spd="slow" advClick="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816538"/>
      </p:ext>
    </p:extLst>
  </p:cSld>
  <p:clrMapOvr>
    <a:masterClrMapping/>
  </p:clrMapOvr>
  <p:transition spd="slow" advClick="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9432565"/>
      </p:ext>
    </p:extLst>
  </p:cSld>
  <p:clrMapOvr>
    <a:masterClrMapping/>
  </p:clrMapOvr>
  <p:transition spd="slow" advClick="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087845"/>
      </p:ext>
    </p:extLst>
  </p:cSld>
  <p:clrMapOvr>
    <a:masterClrMapping/>
  </p:clrMapOvr>
  <p:transition spd="slow" advClick="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9896507"/>
      </p:ext>
    </p:extLst>
  </p:cSld>
  <p:clrMapOvr>
    <a:masterClrMapping/>
  </p:clrMapOvr>
  <p:transition spd="slow" advClick="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9687"/>
      </p:ext>
    </p:extLst>
  </p:cSld>
  <p:clrMapOvr>
    <a:masterClrMapping/>
  </p:clrMapOvr>
  <p:transition spd="slow" advClick="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0930366"/>
      </p:ext>
    </p:extLst>
  </p:cSld>
  <p:clrMapOvr>
    <a:masterClrMapping/>
  </p:clrMapOvr>
  <p:transition spd="slow" advClick="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1535383"/>
      </p:ext>
    </p:extLst>
  </p:cSld>
  <p:clrMapOvr>
    <a:masterClrMapping/>
  </p:clrMapOvr>
  <p:transition spd="slow" advClick="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D6946-624D-4BFE-B4B2-91FAF47BB657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DB63E-3FCF-4853-A6CD-91A64111E6F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2418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1.png"/><Relationship Id="rId7" Type="http://schemas.microsoft.com/office/2007/relationships/hdphoto" Target="../media/hdphoto2.wdp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6.png"/><Relationship Id="rId4" Type="http://schemas.microsoft.com/office/2007/relationships/hdphoto" Target="../media/hdphoto1.wdp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s://cdn.trinixy.ru/pics5/20160908/soslani_v_lageriya_22.jpg" TargetMode="External"/><Relationship Id="rId13" Type="http://schemas.openxmlformats.org/officeDocument/2006/relationships/hyperlink" Target="https://img-fotki.yandex.ru/get/6742/97833783.e75/0_1438fd_2eb137c_XXXL.jpg" TargetMode="External"/><Relationship Id="rId18" Type="http://schemas.openxmlformats.org/officeDocument/2006/relationships/hyperlink" Target="https://cdn1.vectorstock.com/i/1000x1000/62/80/line-notebook-to-write-about-study-vector-15086280.jpg" TargetMode="External"/><Relationship Id="rId3" Type="http://schemas.openxmlformats.org/officeDocument/2006/relationships/hyperlink" Target="http://img.rufox.ru/files/big2/844659.jpg" TargetMode="External"/><Relationship Id="rId7" Type="http://schemas.openxmlformats.org/officeDocument/2006/relationships/hyperlink" Target="https://rgnp.ru/wp-content/uploads/3/8/3/38351ab69d3fe0e98bf635de8a59de9f.jpeg" TargetMode="External"/><Relationship Id="rId12" Type="http://schemas.openxmlformats.org/officeDocument/2006/relationships/hyperlink" Target="https://ru.wikipedia.org/wiki/%D0%93%D1%83%D0%BC%D0%B8%D0%BB%D1%91%D0%B2,_%D0%9D%D0%B8%D0%BA%D0%BE%D0%BB%D0%B0%D0%B9_%D0%A1%D1%82%D0%B5%D0%BF%D0%B0%D0%BD%D0%BE%D0%B2%D0%B8%D1%87" TargetMode="External"/><Relationship Id="rId17" Type="http://schemas.openxmlformats.org/officeDocument/2006/relationships/hyperlink" Target="https://kartinkin.net/uploads/posts/2021-07/1625919052_18-kartinkin-com-p-otpechatki-paltsev-tekstura-krasivo-20.jpg" TargetMode="External"/><Relationship Id="rId2" Type="http://schemas.openxmlformats.org/officeDocument/2006/relationships/hyperlink" Target="https://my-kiev.com/wp-content/uploads/2021/05/z3380-1.jpg" TargetMode="External"/><Relationship Id="rId16" Type="http://schemas.openxmlformats.org/officeDocument/2006/relationships/hyperlink" Target="https://img2.freepng.ru/20180409/ppe/kisspng-chef-s-knife-table-knives-clip-art-knife-5acaf84f0888e2.203033691523251279035.jpg" TargetMode="External"/><Relationship Id="rId20" Type="http://schemas.openxmlformats.org/officeDocument/2006/relationships/hyperlink" Target="https://cs12.pikabu.ru/post_img/2021/07/03/12/og_og_162534481425227032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ru.wikipedia.org/wiki/%D0%A1%D0%BB%D0%B5%D0%B4%D1%81%D1%82%D0%B2%D0%B8%D0%B5_%D0%B2%D0%B5%D0%B4%D1%83%D1%82_%D0%97%D0%BD%D0%B0%D0%A2%D0%BE%D0%9A%D0%B8" TargetMode="External"/><Relationship Id="rId11" Type="http://schemas.openxmlformats.org/officeDocument/2006/relationships/hyperlink" Target="https://ru.wikipedia.org/wiki/%D0%92%D0%B2%D0%B5%D0%B4%D0%B5%D0%BD%D1%81%D0%BA%D0%B8%D0%B9,_%D0%90%D0%BB%D0%B5%D0%BA%D1%81%D0%B0%D0%BD%D0%B4%D1%80_%D0%98%D0%B2%D0%B0%D0%BD%D0%BE%D0%B2%D0%B8%D1%87_(%D0%BF%D0%BE%D1%8D%D1%82)" TargetMode="External"/><Relationship Id="rId5" Type="http://schemas.openxmlformats.org/officeDocument/2006/relationships/hyperlink" Target="https://ustaliy.ru/wp-content/uploads/2021/03/2021-03-17_14-18-10.png" TargetMode="External"/><Relationship Id="rId15" Type="http://schemas.openxmlformats.org/officeDocument/2006/relationships/hyperlink" Target="https://st3.depositphotos.com/6877360/18459/v/1600/depositphotos_184591494-stock-illustration-human-footprints-shoe-silhouette.jpg" TargetMode="External"/><Relationship Id="rId10" Type="http://schemas.openxmlformats.org/officeDocument/2006/relationships/hyperlink" Target="https://ru.wikipedia.org/wiki/%D0%9F%D0%B0%D0%BD%D1%86%D1%80%D0%B0%D0%BC,_%D0%9A%D0%B0%D1%80%D0%BB" TargetMode="External"/><Relationship Id="rId19" Type="http://schemas.openxmlformats.org/officeDocument/2006/relationships/hyperlink" Target="https://i.ytimg.com/vi/hU67IMZJj_w/maxresdefault.jpg" TargetMode="External"/><Relationship Id="rId4" Type="http://schemas.openxmlformats.org/officeDocument/2006/relationships/hyperlink" Target="https://telepedia.fandom.com/ru/wiki/%D0%A1%D0%BB%D0%B5%D0%B4%D1%81%D1%82%D0%B2%D0%B8%D0%B5_%D0%B2%D0%B5%D0%BB%D0%B8%E2%80%A6" TargetMode="External"/><Relationship Id="rId9" Type="http://schemas.openxmlformats.org/officeDocument/2006/relationships/hyperlink" Target="https://cdn.trinixy.ru/pics5/20160908/soslani_v_lageriya_09.jpg" TargetMode="External"/><Relationship Id="rId14" Type="http://schemas.openxmlformats.org/officeDocument/2006/relationships/hyperlink" Target="https://banner2.cleanpng.com/20180528/rl/kisspng-custom-sewing-by-luisa-puntada-knot-button-5b0bc27c85c844.814709981527497340548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10232967" y="-490452"/>
            <a:ext cx="2435630" cy="2136371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7265325" y="3690851"/>
            <a:ext cx="4497186" cy="41148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3065" y="3038301"/>
            <a:ext cx="5829300" cy="3886200"/>
          </a:xfrm>
          <a:prstGeom prst="rect">
            <a:avLst/>
          </a:prstGeom>
        </p:spPr>
      </p:pic>
      <p:cxnSp>
        <p:nvCxnSpPr>
          <p:cNvPr id="9" name="Прямая соединительная линия 8"/>
          <p:cNvCxnSpPr/>
          <p:nvPr/>
        </p:nvCxnSpPr>
        <p:spPr>
          <a:xfrm flipH="1">
            <a:off x="340822" y="-58189"/>
            <a:ext cx="33251" cy="69161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H="1">
            <a:off x="684415" y="0"/>
            <a:ext cx="33251" cy="6916189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689956" y="2693324"/>
            <a:ext cx="5852160" cy="1662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814648" y="1064029"/>
            <a:ext cx="592697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>
                <a:solidFill>
                  <a:schemeClr val="bg1"/>
                </a:solidFill>
                <a:latin typeface="Courier New" panose="02070309020205020404" pitchFamily="49" charset="0"/>
                <a:ea typeface="Malgun Gothic Semilight" panose="020B0502040204020203" pitchFamily="34" charset="-128"/>
                <a:cs typeface="Courier New" panose="02070309020205020404" pitchFamily="49" charset="0"/>
              </a:rPr>
              <a:t>Презентация-игра по телепередаче </a:t>
            </a:r>
            <a:r>
              <a:rPr lang="ru-RU" sz="3200" b="1" dirty="0">
                <a:solidFill>
                  <a:srgbClr val="FF0000"/>
                </a:solidFill>
                <a:latin typeface="Courier New" panose="02070309020205020404" pitchFamily="49" charset="0"/>
                <a:ea typeface="Malgun Gothic Semilight" panose="020B0502040204020203" pitchFamily="34" charset="-128"/>
                <a:cs typeface="Courier New" panose="02070309020205020404" pitchFamily="49" charset="0"/>
              </a:rPr>
              <a:t>                                                     «СЛЕДСТВИЕ ВЕЛИ»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73084" y="2818015"/>
            <a:ext cx="66479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ourier New" panose="02070309020205020404" pitchFamily="49" charset="0"/>
                <a:ea typeface="Malgun Gothic Semilight" panose="020B0502040204020203" pitchFamily="34" charset="-128"/>
                <a:cs typeface="Courier New" panose="02070309020205020404" pitchFamily="49" charset="0"/>
              </a:rPr>
              <a:t>Выполнила обучающаяся очной формы обучения</a:t>
            </a:r>
          </a:p>
          <a:p>
            <a:r>
              <a:rPr lang="ru-RU" sz="2000" b="1" dirty="0">
                <a:solidFill>
                  <a:schemeClr val="bg1"/>
                </a:solidFill>
                <a:latin typeface="Courier New" panose="02070309020205020404" pitchFamily="49" charset="0"/>
                <a:ea typeface="Malgun Gothic Semilight" panose="020B0502040204020203" pitchFamily="34" charset="-128"/>
                <a:cs typeface="Courier New" panose="02070309020205020404" pitchFamily="49" charset="0"/>
              </a:rPr>
              <a:t>Группы 116-Б Лавренова Валерия</a:t>
            </a:r>
          </a:p>
        </p:txBody>
      </p:sp>
    </p:spTree>
    <p:extLst>
      <p:ext uri="{BB962C8B-B14F-4D97-AF65-F5344CB8AC3E}">
        <p14:creationId xmlns:p14="http://schemas.microsoft.com/office/powerpoint/2010/main" val="69935786"/>
      </p:ext>
    </p:extLst>
  </p:cSld>
  <p:clrMapOvr>
    <a:masterClrMapping/>
  </p:clrMapOvr>
  <p:transition spd="slow" advClick="0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992" y="224444"/>
            <a:ext cx="6967451" cy="792913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Ознакомьтесь с </a:t>
            </a:r>
            <a:r>
              <a:rPr lang="ru-RU" sz="2400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сюжетом</a:t>
            </a:r>
            <a:r>
              <a:rPr lang="ru-RU" sz="2400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телепередачи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149629" y="881149"/>
            <a:ext cx="6517178" cy="3325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Скругленный прямоугольник 5"/>
          <p:cNvSpPr/>
          <p:nvPr/>
        </p:nvSpPr>
        <p:spPr>
          <a:xfrm>
            <a:off x="399010" y="4123113"/>
            <a:ext cx="8055033" cy="2553912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600" b="0" i="0" dirty="0">
                <a:solidFill>
                  <a:schemeClr val="bg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«</a:t>
            </a:r>
            <a:r>
              <a:rPr lang="ru-RU" sz="16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Следствие вели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…» — авторский цикл документальных передач телеканала НТВ о самых громких преступлениях, совершённых в СССР. Впервые телезрители увидели телепередачу в 2006 году. Повествование сопровождается рассказами о повседневной жизни жителей СССР. 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Ведущий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— Леонид </a:t>
            </a:r>
            <a:r>
              <a:rPr lang="ru-RU" sz="1600" b="0" i="0" dirty="0" err="1">
                <a:solidFill>
                  <a:schemeClr val="bg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Каневский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, который сыграл в сериале «Следствие вели знатоки» одну из главных ролей – майора Томина. Документальные телефильмы посвящены уголовным делам с 1917 по 1991 год. Некоторые из них стали </a:t>
            </a:r>
            <a:r>
              <a:rPr lang="ru-RU" sz="1600" b="1" i="0" dirty="0">
                <a:solidFill>
                  <a:schemeClr val="bg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сюжетами</a:t>
            </a:r>
            <a:r>
              <a:rPr lang="ru-RU" sz="1600" b="0" i="0" dirty="0">
                <a:solidFill>
                  <a:schemeClr val="bg1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 фильмов и книг, другие же долго оставались под запретом упоминания из цензурных соображений. </a:t>
            </a:r>
            <a:endParaRPr lang="ru-RU" sz="1600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572" y="1862050"/>
            <a:ext cx="3990110" cy="224443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5738" y="0"/>
            <a:ext cx="3763068" cy="1996730"/>
          </a:xfrm>
          <a:prstGeom prst="rect">
            <a:avLst/>
          </a:prstGeom>
        </p:spPr>
      </p:pic>
      <p:sp>
        <p:nvSpPr>
          <p:cNvPr id="4" name="Скругленный прямоугольник 3"/>
          <p:cNvSpPr/>
          <p:nvPr/>
        </p:nvSpPr>
        <p:spPr>
          <a:xfrm>
            <a:off x="5552902" y="1961803"/>
            <a:ext cx="6209607" cy="1936866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600" b="1" dirty="0">
                <a:latin typeface="Courier New" panose="02070309020205020404" pitchFamily="49" charset="0"/>
                <a:cs typeface="Courier New" panose="02070309020205020404" pitchFamily="49" charset="0"/>
              </a:rPr>
              <a:t>«Следствие вели знатоки» </a:t>
            </a:r>
            <a:r>
              <a:rPr lang="ru-RU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- цикл советских детективных телефильмов по сценариям Ольги и Александра Лавровых, один из самых популярных советских телесериалов. Главные герои сериала - три работника московской милиции: следователь Павел Знаменский, инспектор уголовного розыска Александр Томин и эксперт-криминалист Зинаида </a:t>
            </a:r>
            <a:r>
              <a:rPr lang="ru-RU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Кибрит</a:t>
            </a:r>
            <a:r>
              <a:rPr lang="ru-RU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. </a:t>
            </a:r>
          </a:p>
        </p:txBody>
      </p:sp>
      <p:sp>
        <p:nvSpPr>
          <p:cNvPr id="7" name="Управляющая кнопка: домой 6">
            <a:hlinkClick r:id="" action="ppaction://hlinkshowjump?jump=firstslide" highlightClick="1"/>
          </p:cNvPr>
          <p:cNvSpPr/>
          <p:nvPr/>
        </p:nvSpPr>
        <p:spPr>
          <a:xfrm>
            <a:off x="9867207" y="6201295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" name="Управляющая кнопка: далее 8">
            <a:hlinkClick r:id="" action="ppaction://hlinkshowjump?jump=nextslide" highlightClick="1"/>
          </p:cNvPr>
          <p:cNvSpPr/>
          <p:nvPr/>
        </p:nvSpPr>
        <p:spPr>
          <a:xfrm>
            <a:off x="10424160" y="6201294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9326882" y="6201294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1" name="Управляющая кнопка: в начало 10">
            <a:hlinkClick r:id="" action="ppaction://hlinkshowjump?jump=firstslide" highlightClick="1"/>
          </p:cNvPr>
          <p:cNvSpPr/>
          <p:nvPr/>
        </p:nvSpPr>
        <p:spPr>
          <a:xfrm>
            <a:off x="8778240" y="6192982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2" name="Управляющая кнопка: в конец 11">
            <a:hlinkClick r:id="" action="ppaction://hlinkshowjump?jump=lastslide" highlightClick="1"/>
          </p:cNvPr>
          <p:cNvSpPr/>
          <p:nvPr/>
        </p:nvSpPr>
        <p:spPr>
          <a:xfrm>
            <a:off x="11006050" y="6201294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6017013"/>
      </p:ext>
    </p:extLst>
  </p:cSld>
  <p:clrMapOvr>
    <a:masterClrMapping/>
  </p:clrMapOvr>
  <p:transition spd="slow" advClick="0">
    <p:push dir="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6637" y="182245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Правила игры</a:t>
            </a:r>
            <a:r>
              <a:rPr lang="en-US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endParaRPr lang="ru-RU" b="1" dirty="0">
              <a:solidFill>
                <a:srgbClr val="FF0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Раунд №1</a:t>
            </a:r>
            <a:r>
              <a:rPr lang="en-US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 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опрос на </a:t>
            </a:r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знание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телепередачи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  <a:hlinkClick r:id="rId2" action="ppaction://hlinksldjump"/>
            </a:endParaRPr>
          </a:p>
          <a:p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Раунд №2</a:t>
            </a:r>
            <a:r>
              <a:rPr lang="en-US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найдите </a:t>
            </a:r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преступника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среди обычных граждан.</a:t>
            </a:r>
          </a:p>
          <a:p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Раунд №3</a:t>
            </a:r>
            <a:r>
              <a:rPr lang="en-US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найдите </a:t>
            </a:r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улики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, оставленные преступником.</a:t>
            </a:r>
          </a:p>
          <a:p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Раунд №4</a:t>
            </a:r>
            <a:r>
              <a:rPr lang="en-US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соберите портрет </a:t>
            </a:r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преступника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.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08713" y="315883"/>
            <a:ext cx="5478087" cy="1055717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867207" y="6201295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424160" y="6201294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9326882" y="6201294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Управляющая кнопка: в начало 7">
            <a:hlinkClick r:id="" action="ppaction://hlinkshowjump?jump=firstslide" highlightClick="1"/>
          </p:cNvPr>
          <p:cNvSpPr/>
          <p:nvPr/>
        </p:nvSpPr>
        <p:spPr>
          <a:xfrm>
            <a:off x="8778240" y="6192982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" name="Управляющая кнопка: в конец 8">
            <a:hlinkClick r:id="" action="ppaction://hlinkshowjump?jump=lastslide" highlightClick="1"/>
          </p:cNvPr>
          <p:cNvSpPr/>
          <p:nvPr/>
        </p:nvSpPr>
        <p:spPr>
          <a:xfrm>
            <a:off x="11006050" y="6201294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2554568"/>
      </p:ext>
    </p:extLst>
  </p:cSld>
  <p:clrMapOvr>
    <a:masterClrMapping/>
  </p:clrMapOvr>
  <p:transition spd="slow" advClick="0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6633556" y="2618510"/>
            <a:ext cx="5436525" cy="2402378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262" y="0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Раунд №1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9245" y="2590888"/>
            <a:ext cx="4667242" cy="243831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02957" y="1233209"/>
            <a:ext cx="11489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 какой детективной передаче играл Леонид </a:t>
            </a:r>
            <a:r>
              <a:rPr lang="ru-RU" b="1" dirty="0" err="1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Каневский</a:t>
            </a:r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до съёмок в «Следствие вели»? 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714895" y="1587732"/>
            <a:ext cx="11188931" cy="4156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40327" y="2734887"/>
            <a:ext cx="4044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1. «Следствие вели офицеры»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56953" y="3699164"/>
            <a:ext cx="41825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2. «Следствие вели детективы»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81891" y="4638502"/>
            <a:ext cx="39068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3. «Следствие вели знатоки»</a:t>
            </a:r>
          </a:p>
        </p:txBody>
      </p:sp>
      <p:sp>
        <p:nvSpPr>
          <p:cNvPr id="13" name="Управляющая кнопка: домой 12">
            <a:hlinkClick r:id="" action="ppaction://hlinkshowjump?jump=firstslide" highlightClick="1"/>
          </p:cNvPr>
          <p:cNvSpPr/>
          <p:nvPr/>
        </p:nvSpPr>
        <p:spPr>
          <a:xfrm>
            <a:off x="9867207" y="6201295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Управляющая кнопка: далее 13">
            <a:hlinkClick r:id="" action="ppaction://hlinkshowjump?jump=nextslide" highlightClick="1"/>
          </p:cNvPr>
          <p:cNvSpPr/>
          <p:nvPr/>
        </p:nvSpPr>
        <p:spPr>
          <a:xfrm>
            <a:off x="10424160" y="6201294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5" name="Управляющая кнопка: назад 14">
            <a:hlinkClick r:id="" action="ppaction://hlinkshowjump?jump=previousslide" highlightClick="1"/>
          </p:cNvPr>
          <p:cNvSpPr/>
          <p:nvPr/>
        </p:nvSpPr>
        <p:spPr>
          <a:xfrm>
            <a:off x="9326882" y="6201294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Управляющая кнопка: в начало 15">
            <a:hlinkClick r:id="" action="ppaction://hlinkshowjump?jump=firstslide" highlightClick="1"/>
          </p:cNvPr>
          <p:cNvSpPr/>
          <p:nvPr/>
        </p:nvSpPr>
        <p:spPr>
          <a:xfrm>
            <a:off x="8778240" y="6192982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7" name="Управляющая кнопка: в конец 16">
            <a:hlinkClick r:id="" action="ppaction://hlinkshowjump?jump=lastslide" highlightClick="1"/>
          </p:cNvPr>
          <p:cNvSpPr/>
          <p:nvPr/>
        </p:nvSpPr>
        <p:spPr>
          <a:xfrm>
            <a:off x="11006050" y="6201294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5301680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0" grpId="0" build="allAtOnce"/>
      <p:bldP spid="11" grpId="0" build="allAtOnce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177" r="4545"/>
          <a:stretch/>
        </p:blipFill>
        <p:spPr>
          <a:xfrm>
            <a:off x="0" y="1188720"/>
            <a:ext cx="3034146" cy="566928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0" y="0"/>
            <a:ext cx="3042458" cy="6858000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8862"/>
            <a:ext cx="3048000" cy="45291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238500" y="666750"/>
            <a:ext cx="8791189" cy="3847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Уголовным делам каких лет посвящены документальные фильмы? </a:t>
            </a: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257550" y="1057275"/>
            <a:ext cx="8743950" cy="285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9867207" y="6201295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0424160" y="6201294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3" name="Управляющая кнопка: назад 12">
            <a:hlinkClick r:id="" action="ppaction://hlinkshowjump?jump=previousslide" highlightClick="1"/>
          </p:cNvPr>
          <p:cNvSpPr/>
          <p:nvPr/>
        </p:nvSpPr>
        <p:spPr>
          <a:xfrm>
            <a:off x="9326882" y="6201294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8778240" y="6192982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11006050" y="6201294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400675" y="3476625"/>
            <a:ext cx="409575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2. С 1917 по 1991 год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62575" y="2438400"/>
            <a:ext cx="3416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1. С 1905 по 1991 год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429250" y="4514850"/>
            <a:ext cx="3416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3. С 1922 по 1991 год</a:t>
            </a:r>
          </a:p>
        </p:txBody>
      </p:sp>
    </p:spTree>
    <p:extLst>
      <p:ext uri="{BB962C8B-B14F-4D97-AF65-F5344CB8AC3E}">
        <p14:creationId xmlns:p14="http://schemas.microsoft.com/office/powerpoint/2010/main" val="1950350467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7" grpId="1"/>
      <p:bldP spid="18" grpId="0"/>
      <p:bldP spid="18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3"/>
          <p:cNvSpPr/>
          <p:nvPr/>
        </p:nvSpPr>
        <p:spPr>
          <a:xfrm>
            <a:off x="4295775" y="1933575"/>
            <a:ext cx="3257550" cy="29718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30" name="Picture 6" descr="https://i.ytimg.com/vi/hU67IMZJj_w/maxresdefaul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9" r="8698"/>
          <a:stretch/>
        </p:blipFill>
        <p:spPr bwMode="auto">
          <a:xfrm>
            <a:off x="4419600" y="2001597"/>
            <a:ext cx="3024334" cy="2856057"/>
          </a:xfrm>
          <a:prstGeom prst="flowChartConnector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676525" y="590550"/>
            <a:ext cx="68018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Когда вышел первый выпуск «Следствие вели»?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flipV="1">
            <a:off x="1685925" y="1047750"/>
            <a:ext cx="8743950" cy="28575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323975" y="2686050"/>
            <a:ext cx="2212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1. 2004 год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448675" y="2790825"/>
            <a:ext cx="2212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2. 2005 год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733925" y="5619750"/>
            <a:ext cx="221246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3. 2006 год</a:t>
            </a:r>
          </a:p>
        </p:txBody>
      </p:sp>
      <p:sp>
        <p:nvSpPr>
          <p:cNvPr id="11" name="Управляющая кнопка: домой 10">
            <a:hlinkClick r:id="" action="ppaction://hlinkshowjump?jump=firstslide" highlightClick="1"/>
          </p:cNvPr>
          <p:cNvSpPr/>
          <p:nvPr/>
        </p:nvSpPr>
        <p:spPr>
          <a:xfrm>
            <a:off x="9867207" y="6201295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0424160" y="6201294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3" name="Управляющая кнопка: назад 12">
            <a:hlinkClick r:id="" action="ppaction://hlinkshowjump?jump=previousslide" highlightClick="1"/>
          </p:cNvPr>
          <p:cNvSpPr/>
          <p:nvPr/>
        </p:nvSpPr>
        <p:spPr>
          <a:xfrm>
            <a:off x="9326882" y="6201294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4" name="Управляющая кнопка: в начало 13">
            <a:hlinkClick r:id="" action="ppaction://hlinkshowjump?jump=firstslide" highlightClick="1"/>
          </p:cNvPr>
          <p:cNvSpPr/>
          <p:nvPr/>
        </p:nvSpPr>
        <p:spPr>
          <a:xfrm>
            <a:off x="8778240" y="6192982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5" name="Управляющая кнопка: в конец 14">
            <a:hlinkClick r:id="" action="ppaction://hlinkshowjump?jump=lastslide" highlightClick="1"/>
          </p:cNvPr>
          <p:cNvSpPr/>
          <p:nvPr/>
        </p:nvSpPr>
        <p:spPr>
          <a:xfrm>
            <a:off x="11006050" y="6201294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291850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8" grpId="0"/>
      <p:bldP spid="8" grpId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9595" y="0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Раунд №2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45845" y="1469448"/>
            <a:ext cx="3200400" cy="3906982"/>
          </a:xfrm>
          <a:prstGeom prst="rect">
            <a:avLst/>
          </a:prstGeom>
          <a:solidFill>
            <a:srgbClr val="FF0000">
              <a:alpha val="9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4817745" y="1459923"/>
            <a:ext cx="3200400" cy="3906982"/>
          </a:xfrm>
          <a:prstGeom prst="rect">
            <a:avLst/>
          </a:prstGeom>
          <a:solidFill>
            <a:srgbClr val="FF0000">
              <a:alpha val="9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8656320" y="1478973"/>
            <a:ext cx="3200400" cy="3906982"/>
          </a:xfrm>
          <a:prstGeom prst="rect">
            <a:avLst/>
          </a:prstGeom>
          <a:solidFill>
            <a:srgbClr val="FF0000">
              <a:alpha val="9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1205344" y="1729047"/>
            <a:ext cx="2751513" cy="3549535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Александр Иванович Введенский - русский поэт, драматург, детский писатель, член Объединения реального искусства (ОБЭРИУ).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58" t="1111" r="4564"/>
          <a:stretch/>
        </p:blipFill>
        <p:spPr>
          <a:xfrm>
            <a:off x="798947" y="1705955"/>
            <a:ext cx="3210974" cy="3946699"/>
          </a:xfrm>
        </p:spPr>
      </p:pic>
      <p:sp>
        <p:nvSpPr>
          <p:cNvPr id="12" name="Скругленный прямоугольник 11"/>
          <p:cNvSpPr/>
          <p:nvPr/>
        </p:nvSpPr>
        <p:spPr>
          <a:xfrm>
            <a:off x="4982093" y="1773382"/>
            <a:ext cx="2751513" cy="3549535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ctr"/>
            <a:endParaRPr lang="ru-RU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ctr"/>
            <a:r>
              <a:rPr lang="ru-RU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Гумилев Николай Степанович - Русский поэт Серебряного века, создатель школы акмеизма, прозаик, переводчик и литературный критик. Первый муж Анны Ахматовой, отец Льва Гумилёва.</a:t>
            </a:r>
          </a:p>
          <a:p>
            <a:r>
              <a:rPr lang="ru-RU" dirty="0"/>
              <a:t/>
            </a:r>
            <a:br>
              <a:rPr lang="ru-RU" dirty="0"/>
            </a:br>
            <a:endParaRPr lang="ru-RU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535"/>
          <a:stretch/>
        </p:blipFill>
        <p:spPr>
          <a:xfrm>
            <a:off x="4632615" y="1705149"/>
            <a:ext cx="3164725" cy="3889317"/>
          </a:xfrm>
          <a:prstGeom prst="rect">
            <a:avLst/>
          </a:prstGeom>
        </p:spPr>
      </p:pic>
      <p:sp>
        <p:nvSpPr>
          <p:cNvPr id="13" name="Скругленный прямоугольник 12"/>
          <p:cNvSpPr/>
          <p:nvPr/>
        </p:nvSpPr>
        <p:spPr>
          <a:xfrm>
            <a:off x="8818726" y="1774862"/>
            <a:ext cx="2751513" cy="3549535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ctr"/>
            <a:endParaRPr lang="ru-RU" sz="1600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algn="ctr"/>
            <a:r>
              <a:rPr lang="ru-RU" dirty="0">
                <a:latin typeface="Courier New" panose="02070309020205020404" pitchFamily="49" charset="0"/>
                <a:cs typeface="Courier New" panose="02070309020205020404" pitchFamily="49" charset="0"/>
              </a:rPr>
              <a:t>Американский серийный убийца, насильник, грабитель и поджигатель.</a:t>
            </a:r>
            <a:r>
              <a:rPr lang="ru-RU" dirty="0"/>
              <a:t/>
            </a:r>
            <a:br>
              <a:rPr lang="ru-RU" dirty="0"/>
            </a:br>
            <a:endParaRPr lang="ru-RU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959" y="1709766"/>
            <a:ext cx="3178233" cy="3849763"/>
          </a:xfrm>
          <a:prstGeom prst="rect">
            <a:avLst/>
          </a:prstGeom>
        </p:spPr>
      </p:pic>
      <p:sp>
        <p:nvSpPr>
          <p:cNvPr id="14" name="Управляющая кнопка: домой 13">
            <a:hlinkClick r:id="" action="ppaction://hlinkshowjump?jump=firstslide" highlightClick="1"/>
          </p:cNvPr>
          <p:cNvSpPr/>
          <p:nvPr/>
        </p:nvSpPr>
        <p:spPr>
          <a:xfrm>
            <a:off x="9867207" y="6201295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10424160" y="6201294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6" name="Управляющая кнопка: назад 15">
            <a:hlinkClick r:id="" action="ppaction://hlinkshowjump?jump=previousslide" highlightClick="1"/>
          </p:cNvPr>
          <p:cNvSpPr/>
          <p:nvPr/>
        </p:nvSpPr>
        <p:spPr>
          <a:xfrm>
            <a:off x="9326882" y="6201294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7" name="Управляющая кнопка: в начало 16">
            <a:hlinkClick r:id="" action="ppaction://hlinkshowjump?jump=firstslide" highlightClick="1"/>
          </p:cNvPr>
          <p:cNvSpPr/>
          <p:nvPr/>
        </p:nvSpPr>
        <p:spPr>
          <a:xfrm>
            <a:off x="8778240" y="6192982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8" name="Управляющая кнопка: в конец 17">
            <a:hlinkClick r:id="" action="ppaction://hlinkshowjump?jump=lastslide" highlightClick="1"/>
          </p:cNvPr>
          <p:cNvSpPr/>
          <p:nvPr/>
        </p:nvSpPr>
        <p:spPr>
          <a:xfrm>
            <a:off x="11006050" y="6201294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747702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Скругленный прямоугольник 24"/>
          <p:cNvSpPr/>
          <p:nvPr/>
        </p:nvSpPr>
        <p:spPr>
          <a:xfrm>
            <a:off x="2933700" y="1162050"/>
            <a:ext cx="5819775" cy="4552950"/>
          </a:xfrm>
          <a:prstGeom prst="roundRect">
            <a:avLst/>
          </a:prstGeom>
          <a:noFill/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Всего было шесть улик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нож, отпечатки пальцев, следы ботинок, пуговица, след от руки, записка.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953610" y="0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Раунд №3</a:t>
            </a:r>
          </a:p>
        </p:txBody>
      </p:sp>
      <p:pic>
        <p:nvPicPr>
          <p:cNvPr id="1026" name="Picture 2" descr="https://img-fotki.yandex.ru/get/6742/97833783.e75/0_1438fd_2eb137c_XXXL.jpg"/>
          <p:cNvPicPr>
            <a:picLocks noChangeAspect="1" noChangeArrowheads="1"/>
          </p:cNvPicPr>
          <p:nvPr/>
        </p:nvPicPr>
        <p:blipFill rotWithShape="1"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6" t="8696" r="4319" b="8696"/>
          <a:stretch/>
        </p:blipFill>
        <p:spPr bwMode="auto">
          <a:xfrm>
            <a:off x="1209256" y="988245"/>
            <a:ext cx="7721437" cy="5643369"/>
          </a:xfrm>
          <a:prstGeom prst="flowChartAlternateProcess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46" b="90000" l="10000" r="90000">
                        <a14:foregroundMark x1="25444" y1="26154" x2="25444" y2="26154"/>
                        <a14:foregroundMark x1="42778" y1="3846" x2="42778" y2="3846"/>
                        <a14:foregroundMark x1="45778" y1="40192" x2="45778" y2="40192"/>
                        <a14:foregroundMark x1="34000" y1="71538" x2="34000" y2="71538"/>
                        <a14:foregroundMark x1="39333" y1="79808" x2="39333" y2="79808"/>
                        <a14:foregroundMark x1="61444" y1="21731" x2="61444" y2="21731"/>
                        <a14:foregroundMark x1="55667" y1="16731" x2="55667" y2="16731"/>
                      </a14:backgroundRemoval>
                    </a14:imgEffect>
                    <a14:imgEffect>
                      <a14:colorTemperature colorTemp="1500"/>
                    </a14:imgEffect>
                    <a14:imgEffect>
                      <a14:saturation sat="0"/>
                    </a14:imgEffect>
                    <a14:imgEffect>
                      <a14:brightnessContrast bright="-5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159" y="3164745"/>
            <a:ext cx="434114" cy="2508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087933" flipH="1">
            <a:off x="4250656" y="5778192"/>
            <a:ext cx="905344" cy="961345"/>
          </a:xfrm>
          <a:prstGeom prst="rect">
            <a:avLst/>
          </a:prstGeom>
        </p:spPr>
      </p:pic>
      <p:pic>
        <p:nvPicPr>
          <p:cNvPr id="1030" name="Picture 6" descr="https://img2.freepng.ru/20180409/ppe/kisspng-chef-s-knife-table-knives-clip-art-knife-5acaf84f0888e2.203033691523251279035.jp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370" b="95926" l="2000" r="96667">
                        <a14:foregroundMark x1="32000" y1="66111" x2="32000" y2="66111"/>
                        <a14:foregroundMark x1="28222" y1="53519" x2="28222" y2="53519"/>
                        <a14:foregroundMark x1="4556" y1="66111" x2="4556" y2="66111"/>
                        <a14:foregroundMark x1="2000" y1="80741" x2="2000" y2="80741"/>
                        <a14:foregroundMark x1="6778" y1="73519" x2="6778" y2="73519"/>
                        <a14:foregroundMark x1="7111" y1="95926" x2="7111" y2="95926"/>
                        <a14:foregroundMark x1="51111" y1="32037" x2="51111" y2="32037"/>
                        <a14:foregroundMark x1="79222" y1="6667" x2="79222" y2="6667"/>
                        <a14:foregroundMark x1="96667" y1="5370" x2="96667" y2="537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2249">
            <a:off x="7181927" y="2408673"/>
            <a:ext cx="492870" cy="295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3003" y="4052736"/>
            <a:ext cx="304276" cy="359961"/>
          </a:xfrm>
          <a:prstGeom prst="rect">
            <a:avLst/>
          </a:prstGeom>
        </p:spPr>
      </p:pic>
      <p:pic>
        <p:nvPicPr>
          <p:cNvPr id="1036" name="Picture 12" descr="https://cdn141.picsart.com/271025467010211.png"/>
          <p:cNvPicPr>
            <a:picLocks noChangeAspect="1" noChangeArrowheads="1"/>
          </p:cNvPicPr>
          <p:nvPr/>
        </p:nvPicPr>
        <p:blipFill>
          <a:blip r:embed="rId9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6434" y="2356536"/>
            <a:ext cx="661263" cy="6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352" y="5543707"/>
            <a:ext cx="598583" cy="744220"/>
          </a:xfrm>
          <a:prstGeom prst="rect">
            <a:avLst/>
          </a:prstGeom>
        </p:spPr>
      </p:pic>
      <p:sp>
        <p:nvSpPr>
          <p:cNvPr id="20" name="Управляющая кнопка: домой 19">
            <a:hlinkClick r:id="" action="ppaction://hlinkshowjump?jump=firstslide" highlightClick="1"/>
          </p:cNvPr>
          <p:cNvSpPr/>
          <p:nvPr/>
        </p:nvSpPr>
        <p:spPr>
          <a:xfrm>
            <a:off x="10316094" y="6242859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1" name="Управляющая кнопка: далее 20">
            <a:hlinkClick r:id="" action="ppaction://hlinkshowjump?jump=nextslide" highlightClick="1"/>
          </p:cNvPr>
          <p:cNvSpPr/>
          <p:nvPr/>
        </p:nvSpPr>
        <p:spPr>
          <a:xfrm>
            <a:off x="10873047" y="6242858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2" name="Управляющая кнопка: назад 21">
            <a:hlinkClick r:id="" action="ppaction://hlinkshowjump?jump=previousslide" highlightClick="1"/>
          </p:cNvPr>
          <p:cNvSpPr/>
          <p:nvPr/>
        </p:nvSpPr>
        <p:spPr>
          <a:xfrm>
            <a:off x="9775769" y="6242858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3" name="Управляющая кнопка: в начало 22">
            <a:hlinkClick r:id="" action="ppaction://hlinkshowjump?jump=firstslide" highlightClick="1"/>
          </p:cNvPr>
          <p:cNvSpPr/>
          <p:nvPr/>
        </p:nvSpPr>
        <p:spPr>
          <a:xfrm>
            <a:off x="9227127" y="6234546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24" name="Управляющая кнопка: в конец 23">
            <a:hlinkClick r:id="" action="ppaction://hlinkshowjump?jump=lastslide" highlightClick="1"/>
          </p:cNvPr>
          <p:cNvSpPr/>
          <p:nvPr/>
        </p:nvSpPr>
        <p:spPr>
          <a:xfrm>
            <a:off x="11454937" y="6242858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9315450" y="3076575"/>
            <a:ext cx="2609850" cy="704850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Готово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4558273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4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680364" y="-149469"/>
            <a:ext cx="10515600" cy="1325563"/>
          </a:xfrm>
        </p:spPr>
        <p:txBody>
          <a:bodyPr/>
          <a:lstStyle/>
          <a:p>
            <a:pPr algn="ctr"/>
            <a:r>
              <a:rPr lang="ru-RU" b="1" dirty="0">
                <a:solidFill>
                  <a:srgbClr val="FF0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Раунд №4</a:t>
            </a: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9867207" y="6201295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424160" y="6201294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9326882" y="6201294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Управляющая кнопка: в начало 7">
            <a:hlinkClick r:id="" action="ppaction://hlinkshowjump?jump=firstslide" highlightClick="1"/>
          </p:cNvPr>
          <p:cNvSpPr/>
          <p:nvPr/>
        </p:nvSpPr>
        <p:spPr>
          <a:xfrm>
            <a:off x="8778240" y="6192982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" name="Управляющая кнопка: в конец 8">
            <a:hlinkClick r:id="" action="ppaction://hlinkshowjump?jump=lastslide" highlightClick="1"/>
          </p:cNvPr>
          <p:cNvSpPr/>
          <p:nvPr/>
        </p:nvSpPr>
        <p:spPr>
          <a:xfrm>
            <a:off x="11006050" y="6201294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pic>
        <p:nvPicPr>
          <p:cNvPr id="17" name="Рисунок 16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03" b="62211"/>
          <a:stretch>
            <a:fillRect/>
          </a:stretch>
        </p:blipFill>
        <p:spPr bwMode="auto">
          <a:xfrm>
            <a:off x="7428594" y="2850558"/>
            <a:ext cx="1438428" cy="1431143"/>
          </a:xfrm>
          <a:custGeom>
            <a:avLst/>
            <a:gdLst>
              <a:gd name="connsiteX0" fmla="*/ 0 w 1438428"/>
              <a:gd name="connsiteY0" fmla="*/ 0 h 1431143"/>
              <a:gd name="connsiteX1" fmla="*/ 1438428 w 1438428"/>
              <a:gd name="connsiteY1" fmla="*/ 0 h 1431143"/>
              <a:gd name="connsiteX2" fmla="*/ 1438428 w 1438428"/>
              <a:gd name="connsiteY2" fmla="*/ 1431143 h 1431143"/>
              <a:gd name="connsiteX3" fmla="*/ 0 w 1438428"/>
              <a:gd name="connsiteY3" fmla="*/ 1431143 h 143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8428" h="1431143">
                <a:moveTo>
                  <a:pt x="0" y="0"/>
                </a:moveTo>
                <a:lnTo>
                  <a:pt x="1438428" y="0"/>
                </a:lnTo>
                <a:lnTo>
                  <a:pt x="1438428" y="1431143"/>
                </a:lnTo>
                <a:lnTo>
                  <a:pt x="0" y="14311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38" r="33528" b="62211"/>
          <a:stretch>
            <a:fillRect/>
          </a:stretch>
        </p:blipFill>
        <p:spPr bwMode="auto">
          <a:xfrm>
            <a:off x="8588754" y="4623400"/>
            <a:ext cx="1440000" cy="1431143"/>
          </a:xfrm>
          <a:custGeom>
            <a:avLst/>
            <a:gdLst>
              <a:gd name="connsiteX0" fmla="*/ 0 w 1440000"/>
              <a:gd name="connsiteY0" fmla="*/ 0 h 1431143"/>
              <a:gd name="connsiteX1" fmla="*/ 1440000 w 1440000"/>
              <a:gd name="connsiteY1" fmla="*/ 0 h 1431143"/>
              <a:gd name="connsiteX2" fmla="*/ 1440000 w 1440000"/>
              <a:gd name="connsiteY2" fmla="*/ 1431143 h 1431143"/>
              <a:gd name="connsiteX3" fmla="*/ 0 w 1440000"/>
              <a:gd name="connsiteY3" fmla="*/ 1431143 h 143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0000" h="1431143">
                <a:moveTo>
                  <a:pt x="0" y="0"/>
                </a:moveTo>
                <a:lnTo>
                  <a:pt x="1440000" y="0"/>
                </a:lnTo>
                <a:lnTo>
                  <a:pt x="1440000" y="1431143"/>
                </a:lnTo>
                <a:lnTo>
                  <a:pt x="0" y="14311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16" r="150" b="62211"/>
          <a:stretch>
            <a:fillRect/>
          </a:stretch>
        </p:blipFill>
        <p:spPr bwMode="auto">
          <a:xfrm>
            <a:off x="10479100" y="1115269"/>
            <a:ext cx="1440000" cy="1431143"/>
          </a:xfrm>
          <a:custGeom>
            <a:avLst/>
            <a:gdLst>
              <a:gd name="connsiteX0" fmla="*/ 0 w 1440000"/>
              <a:gd name="connsiteY0" fmla="*/ 0 h 1431143"/>
              <a:gd name="connsiteX1" fmla="*/ 1440000 w 1440000"/>
              <a:gd name="connsiteY1" fmla="*/ 0 h 1431143"/>
              <a:gd name="connsiteX2" fmla="*/ 1440000 w 1440000"/>
              <a:gd name="connsiteY2" fmla="*/ 1431143 h 1431143"/>
              <a:gd name="connsiteX3" fmla="*/ 0 w 1440000"/>
              <a:gd name="connsiteY3" fmla="*/ 1431143 h 1431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0000" h="1431143">
                <a:moveTo>
                  <a:pt x="0" y="0"/>
                </a:moveTo>
                <a:lnTo>
                  <a:pt x="1440000" y="0"/>
                </a:lnTo>
                <a:lnTo>
                  <a:pt x="1440000" y="1431143"/>
                </a:lnTo>
                <a:lnTo>
                  <a:pt x="0" y="143114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608" r="66907" b="24369"/>
          <a:stretch>
            <a:fillRect/>
          </a:stretch>
        </p:blipFill>
        <p:spPr bwMode="auto">
          <a:xfrm>
            <a:off x="5644906" y="3339657"/>
            <a:ext cx="1429637" cy="1440000"/>
          </a:xfrm>
          <a:custGeom>
            <a:avLst/>
            <a:gdLst>
              <a:gd name="connsiteX0" fmla="*/ 0 w 1429637"/>
              <a:gd name="connsiteY0" fmla="*/ 0 h 1440000"/>
              <a:gd name="connsiteX1" fmla="*/ 1429637 w 1429637"/>
              <a:gd name="connsiteY1" fmla="*/ 0 h 1440000"/>
              <a:gd name="connsiteX2" fmla="*/ 1429637 w 1429637"/>
              <a:gd name="connsiteY2" fmla="*/ 1440000 h 1440000"/>
              <a:gd name="connsiteX3" fmla="*/ 0 w 1429637"/>
              <a:gd name="connsiteY3" fmla="*/ 1440000 h 14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9637" h="1440000">
                <a:moveTo>
                  <a:pt x="0" y="0"/>
                </a:moveTo>
                <a:lnTo>
                  <a:pt x="1429637" y="0"/>
                </a:lnTo>
                <a:lnTo>
                  <a:pt x="1429637" y="1440000"/>
                </a:lnTo>
                <a:lnTo>
                  <a:pt x="0" y="1440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Рисунок 28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38" t="37608" r="33529" b="24369"/>
          <a:stretch>
            <a:fillRect/>
          </a:stretch>
        </p:blipFill>
        <p:spPr bwMode="auto">
          <a:xfrm>
            <a:off x="10523057" y="3515501"/>
            <a:ext cx="1440000" cy="1440000"/>
          </a:xfrm>
          <a:custGeom>
            <a:avLst/>
            <a:gdLst>
              <a:gd name="connsiteX0" fmla="*/ 0 w 1440000"/>
              <a:gd name="connsiteY0" fmla="*/ 0 h 1440000"/>
              <a:gd name="connsiteX1" fmla="*/ 1440000 w 1440000"/>
              <a:gd name="connsiteY1" fmla="*/ 0 h 1440000"/>
              <a:gd name="connsiteX2" fmla="*/ 1440000 w 1440000"/>
              <a:gd name="connsiteY2" fmla="*/ 1440000 h 1440000"/>
              <a:gd name="connsiteX3" fmla="*/ 0 w 1440000"/>
              <a:gd name="connsiteY3" fmla="*/ 1440000 h 14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0000" h="1440000">
                <a:moveTo>
                  <a:pt x="0" y="0"/>
                </a:moveTo>
                <a:lnTo>
                  <a:pt x="1440000" y="0"/>
                </a:lnTo>
                <a:lnTo>
                  <a:pt x="1440000" y="1440000"/>
                </a:lnTo>
                <a:lnTo>
                  <a:pt x="0" y="1440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Рисунок 31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16" t="37608" r="150" b="24369"/>
          <a:stretch>
            <a:fillRect/>
          </a:stretch>
        </p:blipFill>
        <p:spPr bwMode="auto">
          <a:xfrm>
            <a:off x="6759953" y="5168456"/>
            <a:ext cx="1440000" cy="1440000"/>
          </a:xfrm>
          <a:custGeom>
            <a:avLst/>
            <a:gdLst>
              <a:gd name="connsiteX0" fmla="*/ 0 w 1440000"/>
              <a:gd name="connsiteY0" fmla="*/ 0 h 1440000"/>
              <a:gd name="connsiteX1" fmla="*/ 1440000 w 1440000"/>
              <a:gd name="connsiteY1" fmla="*/ 0 h 1440000"/>
              <a:gd name="connsiteX2" fmla="*/ 1440000 w 1440000"/>
              <a:gd name="connsiteY2" fmla="*/ 1440000 h 1440000"/>
              <a:gd name="connsiteX3" fmla="*/ 0 w 1440000"/>
              <a:gd name="connsiteY3" fmla="*/ 1440000 h 144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0000" h="1440000">
                <a:moveTo>
                  <a:pt x="0" y="0"/>
                </a:moveTo>
                <a:lnTo>
                  <a:pt x="1440000" y="0"/>
                </a:lnTo>
                <a:lnTo>
                  <a:pt x="1440000" y="1440000"/>
                </a:lnTo>
                <a:lnTo>
                  <a:pt x="0" y="1440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Рисунок 34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797" r="66907"/>
          <a:stretch>
            <a:fillRect/>
          </a:stretch>
        </p:blipFill>
        <p:spPr bwMode="auto">
          <a:xfrm>
            <a:off x="4352435" y="5709139"/>
            <a:ext cx="1429630" cy="916625"/>
          </a:xfrm>
          <a:custGeom>
            <a:avLst/>
            <a:gdLst>
              <a:gd name="connsiteX0" fmla="*/ 0 w 1429630"/>
              <a:gd name="connsiteY0" fmla="*/ 0 h 916625"/>
              <a:gd name="connsiteX1" fmla="*/ 1429630 w 1429630"/>
              <a:gd name="connsiteY1" fmla="*/ 0 h 916625"/>
              <a:gd name="connsiteX2" fmla="*/ 1429630 w 1429630"/>
              <a:gd name="connsiteY2" fmla="*/ 916625 h 916625"/>
              <a:gd name="connsiteX3" fmla="*/ 0 w 1429630"/>
              <a:gd name="connsiteY3" fmla="*/ 916625 h 91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9630" h="916625">
                <a:moveTo>
                  <a:pt x="0" y="0"/>
                </a:moveTo>
                <a:lnTo>
                  <a:pt x="1429630" y="0"/>
                </a:lnTo>
                <a:lnTo>
                  <a:pt x="1429630" y="916625"/>
                </a:lnTo>
                <a:lnTo>
                  <a:pt x="0" y="91662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Рисунок 38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38" t="75797" r="33529"/>
          <a:stretch>
            <a:fillRect/>
          </a:stretch>
        </p:blipFill>
        <p:spPr bwMode="auto">
          <a:xfrm>
            <a:off x="6381882" y="1040423"/>
            <a:ext cx="1440000" cy="916625"/>
          </a:xfrm>
          <a:custGeom>
            <a:avLst/>
            <a:gdLst>
              <a:gd name="connsiteX0" fmla="*/ 0 w 1440000"/>
              <a:gd name="connsiteY0" fmla="*/ 0 h 916625"/>
              <a:gd name="connsiteX1" fmla="*/ 1440000 w 1440000"/>
              <a:gd name="connsiteY1" fmla="*/ 0 h 916625"/>
              <a:gd name="connsiteX2" fmla="*/ 1440000 w 1440000"/>
              <a:gd name="connsiteY2" fmla="*/ 916625 h 916625"/>
              <a:gd name="connsiteX3" fmla="*/ 0 w 1440000"/>
              <a:gd name="connsiteY3" fmla="*/ 916625 h 91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0000" h="916625">
                <a:moveTo>
                  <a:pt x="0" y="0"/>
                </a:moveTo>
                <a:lnTo>
                  <a:pt x="1440000" y="0"/>
                </a:lnTo>
                <a:lnTo>
                  <a:pt x="1440000" y="916625"/>
                </a:lnTo>
                <a:lnTo>
                  <a:pt x="0" y="91662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Рисунок 41" descr="https://images11.domashnyochag.ru/upload/img_cache/ea8/ea8cdfe9866ebf79a28e8fe3f4512589_ce_600x526x0x0_cropped_1200x105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13" t="75797" r="354"/>
          <a:stretch>
            <a:fillRect/>
          </a:stretch>
        </p:blipFill>
        <p:spPr bwMode="auto">
          <a:xfrm>
            <a:off x="10620444" y="5184029"/>
            <a:ext cx="1440000" cy="916625"/>
          </a:xfrm>
          <a:custGeom>
            <a:avLst/>
            <a:gdLst>
              <a:gd name="connsiteX0" fmla="*/ 0 w 1440000"/>
              <a:gd name="connsiteY0" fmla="*/ 0 h 916625"/>
              <a:gd name="connsiteX1" fmla="*/ 1440000 w 1440000"/>
              <a:gd name="connsiteY1" fmla="*/ 0 h 916625"/>
              <a:gd name="connsiteX2" fmla="*/ 1440000 w 1440000"/>
              <a:gd name="connsiteY2" fmla="*/ 916625 h 916625"/>
              <a:gd name="connsiteX3" fmla="*/ 0 w 1440000"/>
              <a:gd name="connsiteY3" fmla="*/ 916625 h 916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40000" h="916625">
                <a:moveTo>
                  <a:pt x="0" y="0"/>
                </a:moveTo>
                <a:lnTo>
                  <a:pt x="1440000" y="0"/>
                </a:lnTo>
                <a:lnTo>
                  <a:pt x="1440000" y="916625"/>
                </a:lnTo>
                <a:lnTo>
                  <a:pt x="0" y="916625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76130" y="1266093"/>
            <a:ext cx="4323183" cy="381586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033" b="67033"/>
          <a:stretch>
            <a:fillRect/>
          </a:stretch>
        </p:blipFill>
        <p:spPr>
          <a:xfrm>
            <a:off x="8334374" y="733424"/>
            <a:ext cx="1428751" cy="1428751"/>
          </a:xfrm>
          <a:custGeom>
            <a:avLst/>
            <a:gdLst>
              <a:gd name="connsiteX0" fmla="*/ 0 w 1428751"/>
              <a:gd name="connsiteY0" fmla="*/ 0 h 1428751"/>
              <a:gd name="connsiteX1" fmla="*/ 1428751 w 1428751"/>
              <a:gd name="connsiteY1" fmla="*/ 0 h 1428751"/>
              <a:gd name="connsiteX2" fmla="*/ 1428751 w 1428751"/>
              <a:gd name="connsiteY2" fmla="*/ 1428751 h 1428751"/>
              <a:gd name="connsiteX3" fmla="*/ 0 w 1428751"/>
              <a:gd name="connsiteY3" fmla="*/ 1428751 h 1428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8751" h="1428751">
                <a:moveTo>
                  <a:pt x="0" y="0"/>
                </a:moveTo>
                <a:lnTo>
                  <a:pt x="1428751" y="0"/>
                </a:lnTo>
                <a:lnTo>
                  <a:pt x="1428751" y="1428751"/>
                </a:lnTo>
                <a:lnTo>
                  <a:pt x="0" y="1428751"/>
                </a:lnTo>
                <a:close/>
              </a:path>
            </a:pathLst>
          </a:cu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7" r="33846" b="67033"/>
          <a:stretch>
            <a:fillRect/>
          </a:stretch>
        </p:blipFill>
        <p:spPr>
          <a:xfrm>
            <a:off x="285750" y="5286374"/>
            <a:ext cx="1438275" cy="1428751"/>
          </a:xfrm>
          <a:custGeom>
            <a:avLst/>
            <a:gdLst>
              <a:gd name="connsiteX0" fmla="*/ 0 w 1438275"/>
              <a:gd name="connsiteY0" fmla="*/ 0 h 1428751"/>
              <a:gd name="connsiteX1" fmla="*/ 1438275 w 1438275"/>
              <a:gd name="connsiteY1" fmla="*/ 0 h 1428751"/>
              <a:gd name="connsiteX2" fmla="*/ 1438275 w 1438275"/>
              <a:gd name="connsiteY2" fmla="*/ 1428751 h 1428751"/>
              <a:gd name="connsiteX3" fmla="*/ 0 w 1438275"/>
              <a:gd name="connsiteY3" fmla="*/ 1428751 h 1428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8275" h="1428751">
                <a:moveTo>
                  <a:pt x="0" y="0"/>
                </a:moveTo>
                <a:lnTo>
                  <a:pt x="1438275" y="0"/>
                </a:lnTo>
                <a:lnTo>
                  <a:pt x="1438275" y="1428751"/>
                </a:lnTo>
                <a:lnTo>
                  <a:pt x="0" y="1428751"/>
                </a:lnTo>
                <a:close/>
              </a:path>
            </a:pathLst>
          </a:cu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593" r="220" b="67033"/>
          <a:stretch>
            <a:fillRect/>
          </a:stretch>
        </p:blipFill>
        <p:spPr>
          <a:xfrm>
            <a:off x="9001125" y="2857499"/>
            <a:ext cx="1438275" cy="1428751"/>
          </a:xfrm>
          <a:custGeom>
            <a:avLst/>
            <a:gdLst>
              <a:gd name="connsiteX0" fmla="*/ 0 w 1438275"/>
              <a:gd name="connsiteY0" fmla="*/ 0 h 1428751"/>
              <a:gd name="connsiteX1" fmla="*/ 1438275 w 1438275"/>
              <a:gd name="connsiteY1" fmla="*/ 0 h 1428751"/>
              <a:gd name="connsiteX2" fmla="*/ 1438275 w 1438275"/>
              <a:gd name="connsiteY2" fmla="*/ 1428751 h 1428751"/>
              <a:gd name="connsiteX3" fmla="*/ 0 w 1438275"/>
              <a:gd name="connsiteY3" fmla="*/ 1428751 h 1428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8275" h="1428751">
                <a:moveTo>
                  <a:pt x="0" y="0"/>
                </a:moveTo>
                <a:lnTo>
                  <a:pt x="1438275" y="0"/>
                </a:lnTo>
                <a:lnTo>
                  <a:pt x="1438275" y="1428751"/>
                </a:lnTo>
                <a:lnTo>
                  <a:pt x="0" y="1428751"/>
                </a:lnTo>
                <a:close/>
              </a:path>
            </a:pathLst>
          </a:cu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67" t="49890" r="33846" b="17143"/>
          <a:stretch>
            <a:fillRect/>
          </a:stretch>
        </p:blipFill>
        <p:spPr>
          <a:xfrm>
            <a:off x="2466975" y="5314949"/>
            <a:ext cx="1438275" cy="1428751"/>
          </a:xfrm>
          <a:custGeom>
            <a:avLst/>
            <a:gdLst>
              <a:gd name="connsiteX0" fmla="*/ 0 w 1438275"/>
              <a:gd name="connsiteY0" fmla="*/ 0 h 1428751"/>
              <a:gd name="connsiteX1" fmla="*/ 1438275 w 1438275"/>
              <a:gd name="connsiteY1" fmla="*/ 0 h 1428751"/>
              <a:gd name="connsiteX2" fmla="*/ 1438275 w 1438275"/>
              <a:gd name="connsiteY2" fmla="*/ 1428751 h 1428751"/>
              <a:gd name="connsiteX3" fmla="*/ 0 w 1438275"/>
              <a:gd name="connsiteY3" fmla="*/ 1428751 h 1428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38275" h="1428751">
                <a:moveTo>
                  <a:pt x="0" y="0"/>
                </a:moveTo>
                <a:lnTo>
                  <a:pt x="1438275" y="0"/>
                </a:lnTo>
                <a:lnTo>
                  <a:pt x="1438275" y="1428751"/>
                </a:lnTo>
                <a:lnTo>
                  <a:pt x="0" y="1428751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31808210"/>
      </p:ext>
    </p:extLst>
  </p:cSld>
  <p:clrMapOvr>
    <a:masterClrMapping/>
  </p:clrMapOvr>
  <p:transition spd="slow" advClick="0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-0.0007 L -0.5207 -0.22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68" y="-1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3 -0.00463 L -0.49831 -0.4879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987" y="-241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6 1.85185E-6 L -0.53516 0.02384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88" y="11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5 -0.00232 L -0.37343 -0.0925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724" y="-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0.00115 L -0.65717 -0.11852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865" y="-58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00116 L -0.2306 -0.35972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180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1 0.00347 L -0.26719 -0.2280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55" y="-11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95 -0.00301 L -0.31719 0.45023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768" y="2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651 -0.01922 L -0.54805 -0.15255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3" y="-6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729 0.00926 L -0.31015 0.45023 " pathEditMode="relative" rAng="0" ptsTypes="AA">
                                      <p:cBhvr>
                                        <p:cTn id="75" dur="500" spd="-100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72" y="22037"/>
                                    </p:animMotion>
                                  </p:childTnLst>
                                </p:cTn>
                              </p:par>
                              <p:par>
                                <p:cTn id="7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875E-6 0.00185 L -0.54805 -0.1507 " pathEditMode="relative" rAng="0" ptsTypes="AA">
                                      <p:cBhvr>
                                        <p:cTn id="77" dur="500" spd="-100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409" y="-7639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17 0.00555 L -0.26342 -0.22709 " pathEditMode="relative" rAng="0" ptsTypes="AA">
                                      <p:cBhvr>
                                        <p:cTn id="79" dur="500" spd="-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385" y="-11644"/>
                                    </p:animMotion>
                                  </p:childTnLst>
                                </p:cTn>
                              </p:par>
                              <p:par>
                                <p:cTn id="8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0.00925 L -0.23138 -0.35763 " pathEditMode="relative" rAng="0" ptsTypes="AA">
                                      <p:cBhvr>
                                        <p:cTn id="81" dur="500" spd="-100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76" y="-17431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0.01852 L -0.37265 -0.09167 " pathEditMode="relative" rAng="0" ptsTypes="AA">
                                      <p:cBhvr>
                                        <p:cTn id="83" dur="500" spd="-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81" y="-5509"/>
                                    </p:animMotion>
                                  </p:childTnLst>
                                </p:cTn>
                              </p:par>
                              <p:par>
                                <p:cTn id="8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13 -0.0037 L -0.65521 -0.11828 " pathEditMode="relative" rAng="0" ptsTypes="AA">
                                      <p:cBhvr>
                                        <p:cTn id="85" dur="500" spd="-100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604" y="-5741"/>
                                    </p:animMotion>
                                  </p:childTnLst>
                                </p:cTn>
                              </p:par>
                              <p:par>
                                <p:cTn id="8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12 -0.00185 L -0.51706 -0.22662 " pathEditMode="relative" rAng="0" ptsTypes="AA">
                                      <p:cBhvr>
                                        <p:cTn id="93" dur="5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16" y="-11250"/>
                                    </p:animMotion>
                                  </p:childTnLst>
                                </p:cTn>
                              </p:par>
                              <p:par>
                                <p:cTn id="9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04 1.85185E-6 L -0.53542 0.02639 " pathEditMode="relative" rAng="0" ptsTypes="AA">
                                      <p:cBhvr>
                                        <p:cTn id="97" dur="500" spd="-100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823" y="1319"/>
                                    </p:animMotion>
                                  </p:childTnLst>
                                </p:cTn>
                              </p:par>
                              <p:par>
                                <p:cTn id="9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8 -2.22222E-6 L -0.49844 -0.48518 " pathEditMode="relative" rAng="0" ptsTypes="AA">
                                      <p:cBhvr>
                                        <p:cTn id="99" dur="5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18" y="-24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6512" y="0"/>
            <a:ext cx="10515600" cy="956599"/>
          </a:xfrm>
        </p:spPr>
        <p:txBody>
          <a:bodyPr/>
          <a:lstStyle/>
          <a:p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Использованные источники</a:t>
            </a:r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2686" y="776689"/>
            <a:ext cx="11605151" cy="5624111"/>
          </a:xfrm>
        </p:spPr>
        <p:txBody>
          <a:bodyPr>
            <a:normAutofit fontScale="40000" lnSpcReduction="20000"/>
          </a:bodyPr>
          <a:lstStyle/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2"/>
              </a:rPr>
              <a:t>https://my-kiev.com/wp-content/uploads/2021/05/z3380-1.jpg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3"/>
              </a:rPr>
              <a:t>http://img.rufox.ru/files/big2/844659.jpg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4"/>
              </a:rPr>
              <a:t>Следствие вели… | </a:t>
            </a:r>
            <a:r>
              <a:rPr lang="ru-RU" dirty="0" err="1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4"/>
              </a:rPr>
              <a:t>Телепедия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4"/>
              </a:rPr>
              <a:t> | </a:t>
            </a:r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4"/>
              </a:rPr>
              <a:t>Fandom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5"/>
              </a:rPr>
              <a:t>https://ustaliy.ru/wp-content/uploads/2021/03/2021-03-17_14-18-10.png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</a:p>
          <a:p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6"/>
              </a:rPr>
              <a:t>Следствие ведут </a:t>
            </a:r>
            <a:r>
              <a:rPr lang="ru-RU" dirty="0" err="1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6"/>
              </a:rPr>
              <a:t>ЗнаТоКи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6"/>
              </a:rPr>
              <a:t> — Википедия (wikipedia.org)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7"/>
              </a:rPr>
              <a:t>https://rgnp.ru/wp-content/uploads/3/8/3/38351ab69d3fe0e98bf635de8a59de9f.jpeg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8"/>
              </a:rPr>
              <a:t>https://cdn.trinixy.ru/pics5/20160908/soslani_v_lageriya_22.jpg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9"/>
              </a:rPr>
              <a:t>https://cdn.trinixy.ru/pics5/20160908/soslani_v_lageriya_09.jpg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dirty="0" err="1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0"/>
              </a:rPr>
              <a:t>Панцрам</a:t>
            </a:r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0"/>
              </a:rPr>
              <a:t>, Карл — Википедия (</a:t>
            </a:r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0"/>
              </a:rPr>
              <a:t>wikipedia.org)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1"/>
              </a:rPr>
              <a:t>Введенский, Александр Иванович (поэт) — Википедия (wikipedia.org)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ru-RU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2"/>
              </a:rPr>
              <a:t>Гумилёв, Николай Степанович — Википедия (wikipedia.org)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3"/>
              </a:rPr>
              <a:t>https://img-fotki.yandex.ru/get/6742/97833783.e75/0_1438fd_2eb137c_XXXL.jpg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4"/>
              </a:rPr>
              <a:t>https://banner2.cleanpng.com/20180528/rl/kisspng-custom-sewing-by-luisa-puntada-knot-button-5b0bc27c85c844.814709981527497340548.jpg</a:t>
            </a:r>
            <a:endParaRPr lang="en-US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5"/>
              </a:rPr>
              <a:t>https://st3.depositphotos.com/6877360/18459/v/1600/depositphotos_184591494-stock-illustration-human-footprints-shoe-silhouette.jpg</a:t>
            </a:r>
            <a:endParaRPr lang="en-US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6"/>
              </a:rPr>
              <a:t>https://img2.freepng.ru/20180409/ppe/kisspng-chef-s-knife-table-knives-clip-art-knife-5acaf84f0888e2.203033691523251279035.jpg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7"/>
              </a:rPr>
              <a:t>https://kartinkin.net/uploads/posts/2021-07/1625919052_18-kartinkin-com-p-otpechatki-paltsev-tekstura-krasivo-20.jpg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8"/>
              </a:rPr>
              <a:t>https://cdn1.vectorstock.com/i/1000x1000/62/80/line-notebook-to-write-about-study-vector-15086280.jpg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19"/>
              </a:rPr>
              <a:t>https://i.ytimg.com/vi/hU67IMZJj_w/maxresdefault.jpg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  <a:hlinkClick r:id="rId20"/>
              </a:rPr>
              <a:t>https://cs12.pikabu.ru/post_img/2021/07/03/12/og_og_1625344814252270321.jpg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r>
              <a:rPr lang="en-US" dirty="0">
                <a:solidFill>
                  <a:schemeClr val="bg1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https://funart.pro/uploads/posts/2020-12/1607438300_21-p-sledstvie-veli-film-80.jpg</a:t>
            </a:r>
            <a:endParaRPr lang="ru-RU" dirty="0">
              <a:solidFill>
                <a:schemeClr val="bg1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5" name="Управляющая кнопка: домой 4">
            <a:hlinkClick r:id="" action="ppaction://hlinkshowjump?jump=firstslide" highlightClick="1"/>
          </p:cNvPr>
          <p:cNvSpPr/>
          <p:nvPr/>
        </p:nvSpPr>
        <p:spPr>
          <a:xfrm>
            <a:off x="10365970" y="6209607"/>
            <a:ext cx="457200" cy="443900"/>
          </a:xfrm>
          <a:prstGeom prst="actionButtonHome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0922923" y="6209606"/>
            <a:ext cx="457200" cy="443897"/>
          </a:xfrm>
          <a:prstGeom prst="actionButtonForwardNext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Управляющая кнопка: назад 6">
            <a:hlinkClick r:id="" action="ppaction://hlinkshowjump?jump=previousslide" highlightClick="1"/>
          </p:cNvPr>
          <p:cNvSpPr/>
          <p:nvPr/>
        </p:nvSpPr>
        <p:spPr>
          <a:xfrm>
            <a:off x="9825645" y="6209606"/>
            <a:ext cx="457200" cy="442800"/>
          </a:xfrm>
          <a:prstGeom prst="actionButtonBackPrevious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8" name="Управляющая кнопка: в начало 7">
            <a:hlinkClick r:id="" action="ppaction://hlinkshowjump?jump=firstslide" highlightClick="1"/>
          </p:cNvPr>
          <p:cNvSpPr/>
          <p:nvPr/>
        </p:nvSpPr>
        <p:spPr>
          <a:xfrm>
            <a:off x="9277003" y="6201294"/>
            <a:ext cx="457200" cy="44280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9" name="Управляющая кнопка: в конец 8">
            <a:hlinkClick r:id="" action="ppaction://hlinkshowjump?jump=lastslide" highlightClick="1"/>
          </p:cNvPr>
          <p:cNvSpPr/>
          <p:nvPr/>
        </p:nvSpPr>
        <p:spPr>
          <a:xfrm>
            <a:off x="11504813" y="6209606"/>
            <a:ext cx="457200" cy="442800"/>
          </a:xfrm>
          <a:prstGeom prst="actionButtonEnd">
            <a:avLst/>
          </a:prstGeom>
          <a:solidFill>
            <a:srgbClr val="FF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0995713"/>
      </p:ext>
    </p:extLst>
  </p:cSld>
  <p:clrMapOvr>
    <a:masterClrMapping/>
  </p:clrMapOvr>
  <p:transition spd="slow" advClick="0">
    <p:push dir="u"/>
  </p:transition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449</TotalTime>
  <Words>411</Words>
  <Application>Microsoft Office PowerPoint</Application>
  <PresentationFormat>Широкоэкранный</PresentationFormat>
  <Paragraphs>63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Malgun Gothic Semilight</vt:lpstr>
      <vt:lpstr>Arial</vt:lpstr>
      <vt:lpstr>Calibri</vt:lpstr>
      <vt:lpstr>Calibri Light</vt:lpstr>
      <vt:lpstr>Courier New</vt:lpstr>
      <vt:lpstr>Тема Office</vt:lpstr>
      <vt:lpstr>Презентация PowerPoint</vt:lpstr>
      <vt:lpstr>Ознакомьтесь с сюжетом телепередачи</vt:lpstr>
      <vt:lpstr>Правила игры:</vt:lpstr>
      <vt:lpstr>Раунд №1</vt:lpstr>
      <vt:lpstr>Презентация PowerPoint</vt:lpstr>
      <vt:lpstr>Презентация PowerPoint</vt:lpstr>
      <vt:lpstr>Раунд №2</vt:lpstr>
      <vt:lpstr>Раунд №3</vt:lpstr>
      <vt:lpstr>Раунд №4</vt:lpstr>
      <vt:lpstr>Использованные источники: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Лавренова Валерия Денисовна</dc:creator>
  <cp:lastModifiedBy>Иксанова Элла Борисовна</cp:lastModifiedBy>
  <cp:revision>91</cp:revision>
  <dcterms:created xsi:type="dcterms:W3CDTF">2022-03-18T07:40:36Z</dcterms:created>
  <dcterms:modified xsi:type="dcterms:W3CDTF">2022-04-15T11:13:58Z</dcterms:modified>
</cp:coreProperties>
</file>