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webp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59" r:id="rId28"/>
    <p:sldId id="286" r:id="rId29"/>
    <p:sldId id="285" r:id="rId30"/>
    <p:sldId id="260" r:id="rId31"/>
    <p:sldId id="287" r:id="rId32"/>
    <p:sldId id="258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Зорин Даниил Александрович" initials="ЗДА" lastIdx="1" clrIdx="0">
    <p:extLst>
      <p:ext uri="{19B8F6BF-5375-455C-9EA6-DF929625EA0E}">
        <p15:presenceInfo xmlns:p15="http://schemas.microsoft.com/office/powerpoint/2012/main" userId="Зорин Даниил Александрович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0000"/>
    <a:srgbClr val="1B0FBD"/>
    <a:srgbClr val="049B0D"/>
    <a:srgbClr val="0066FF"/>
    <a:srgbClr val="01A129"/>
    <a:srgbClr val="16085C"/>
    <a:srgbClr val="F8A2A2"/>
    <a:srgbClr val="021662"/>
    <a:srgbClr val="EEEEEE"/>
    <a:srgbClr val="AAAA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732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00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805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0099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4749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408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599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986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2454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550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5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390079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33901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4481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8798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200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033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6AB81-1754-41C1-A843-37249CDAF91B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FCA15-3550-4E9A-96DE-8B9922CD7D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8887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0.png"/><Relationship Id="rId18" Type="http://schemas.openxmlformats.org/officeDocument/2006/relationships/slide" Target="slide7.xml"/><Relationship Id="rId26" Type="http://schemas.openxmlformats.org/officeDocument/2006/relationships/image" Target="../media/image18.jpg"/><Relationship Id="rId3" Type="http://schemas.openxmlformats.org/officeDocument/2006/relationships/slide" Target="slide23.xml"/><Relationship Id="rId21" Type="http://schemas.openxmlformats.org/officeDocument/2006/relationships/image" Target="../media/image13.jpg"/><Relationship Id="rId7" Type="http://schemas.openxmlformats.org/officeDocument/2006/relationships/image" Target="../media/image8.png"/><Relationship Id="rId12" Type="http://schemas.openxmlformats.org/officeDocument/2006/relationships/slide" Target="slide11.xml"/><Relationship Id="rId17" Type="http://schemas.microsoft.com/office/2007/relationships/hdphoto" Target="../media/hdphoto5.wdp"/><Relationship Id="rId25" Type="http://schemas.openxmlformats.org/officeDocument/2006/relationships/image" Target="../media/image17.jpg"/><Relationship Id="rId2" Type="http://schemas.openxmlformats.org/officeDocument/2006/relationships/image" Target="../media/image6.jpeg"/><Relationship Id="rId16" Type="http://schemas.openxmlformats.org/officeDocument/2006/relationships/image" Target="../media/image11.png"/><Relationship Id="rId20" Type="http://schemas.microsoft.com/office/2007/relationships/hdphoto" Target="../media/hdphoto6.wdp"/><Relationship Id="rId1" Type="http://schemas.openxmlformats.org/officeDocument/2006/relationships/slideLayout" Target="../slideLayouts/slideLayout2.xml"/><Relationship Id="rId6" Type="http://schemas.openxmlformats.org/officeDocument/2006/relationships/slide" Target="slide19.xml"/><Relationship Id="rId11" Type="http://schemas.microsoft.com/office/2007/relationships/hdphoto" Target="../media/hdphoto3.wdp"/><Relationship Id="rId24" Type="http://schemas.openxmlformats.org/officeDocument/2006/relationships/image" Target="../media/image16.jpg"/><Relationship Id="rId5" Type="http://schemas.microsoft.com/office/2007/relationships/hdphoto" Target="../media/hdphoto1.wdp"/><Relationship Id="rId15" Type="http://schemas.openxmlformats.org/officeDocument/2006/relationships/slide" Target="slide3.xml"/><Relationship Id="rId23" Type="http://schemas.openxmlformats.org/officeDocument/2006/relationships/image" Target="../media/image15.jpg"/><Relationship Id="rId28" Type="http://schemas.openxmlformats.org/officeDocument/2006/relationships/slide" Target="slide27.xml"/><Relationship Id="rId10" Type="http://schemas.openxmlformats.org/officeDocument/2006/relationships/image" Target="../media/image9.png"/><Relationship Id="rId19" Type="http://schemas.openxmlformats.org/officeDocument/2006/relationships/image" Target="../media/image12.png"/><Relationship Id="rId4" Type="http://schemas.openxmlformats.org/officeDocument/2006/relationships/image" Target="../media/image7.png"/><Relationship Id="rId9" Type="http://schemas.openxmlformats.org/officeDocument/2006/relationships/slide" Target="slide15.xml"/><Relationship Id="rId14" Type="http://schemas.microsoft.com/office/2007/relationships/hdphoto" Target="../media/hdphoto4.wdp"/><Relationship Id="rId22" Type="http://schemas.openxmlformats.org/officeDocument/2006/relationships/image" Target="../media/image14.jpg"/><Relationship Id="rId27" Type="http://schemas.openxmlformats.org/officeDocument/2006/relationships/image" Target="../media/image1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slide" Target="slide2.xml"/><Relationship Id="rId4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jpeg"/><Relationship Id="rId5" Type="http://schemas.openxmlformats.org/officeDocument/2006/relationships/slide" Target="slide2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slide" Target="slide2.xm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Relationship Id="rId6" Type="http://schemas.openxmlformats.org/officeDocument/2006/relationships/slide" Target="slide10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slide" Target="slide7.xml"/><Relationship Id="rId4" Type="http://schemas.openxmlformats.org/officeDocument/2006/relationships/slide" Target="slide2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7.jfif"/><Relationship Id="rId5" Type="http://schemas.openxmlformats.org/officeDocument/2006/relationships/slide" Target="slide2.xml"/><Relationship Id="rId4" Type="http://schemas.openxmlformats.org/officeDocument/2006/relationships/slide" Target="slide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f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f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fif"/><Relationship Id="rId5" Type="http://schemas.openxmlformats.org/officeDocument/2006/relationships/slide" Target="slide11.xml"/><Relationship Id="rId4" Type="http://schemas.openxmlformats.org/officeDocument/2006/relationships/slide" Target="slide2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g"/><Relationship Id="rId5" Type="http://schemas.openxmlformats.org/officeDocument/2006/relationships/image" Target="../media/image29.jpe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image" Target="../media/image29.jpeg"/><Relationship Id="rId4" Type="http://schemas.openxmlformats.org/officeDocument/2006/relationships/slide" Target="slid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33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Relationship Id="rId6" Type="http://schemas.openxmlformats.org/officeDocument/2006/relationships/slide" Target="slide2.xml"/><Relationship Id="rId5" Type="http://schemas.openxmlformats.org/officeDocument/2006/relationships/slide" Target="slide22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3.jpg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4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4.jpeg"/><Relationship Id="rId5" Type="http://schemas.openxmlformats.org/officeDocument/2006/relationships/slide" Target="slide27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7" Type="http://schemas.openxmlformats.org/officeDocument/2006/relationships/slide" Target="slide2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Relationship Id="rId6" Type="http://schemas.openxmlformats.org/officeDocument/2006/relationships/slide" Target="slide26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Relationship Id="rId6" Type="http://schemas.openxmlformats.org/officeDocument/2006/relationships/slide" Target="slide27.xml"/><Relationship Id="rId5" Type="http://schemas.openxmlformats.org/officeDocument/2006/relationships/image" Target="../media/image37.jpeg"/><Relationship Id="rId4" Type="http://schemas.openxmlformats.org/officeDocument/2006/relationships/image" Target="../media/image36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webp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5.jpeg"/><Relationship Id="rId4" Type="http://schemas.microsoft.com/office/2007/relationships/hdphoto" Target="../media/hdphoto8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webp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microsoft.com/office/2007/relationships/hdphoto" Target="../media/hdphoto8.wdp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92777" y="1"/>
            <a:ext cx="10437222" cy="731520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</a:rPr>
              <a:t>Презентация-игра на тему футбол</a:t>
            </a:r>
            <a:endParaRPr lang="ru-RU" sz="4800" b="1" dirty="0">
              <a:ln w="13462">
                <a:solidFill>
                  <a:schemeClr val="bg1"/>
                </a:solidFill>
                <a:prstDash val="solid"/>
              </a:ln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6496397"/>
            <a:ext cx="2901314" cy="241069"/>
          </a:xfrm>
          <a:solidFill>
            <a:schemeClr val="tx1">
              <a:lumMod val="65000"/>
              <a:lumOff val="35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r>
              <a:rPr lang="ru-RU" sz="1400" dirty="0" smtClean="0">
                <a:solidFill>
                  <a:schemeClr val="bg2"/>
                </a:solidFill>
              </a:rPr>
              <a:t>Выполнил: Зорин Даниил 116-Б</a:t>
            </a:r>
            <a:endParaRPr lang="ru-RU" sz="1400" dirty="0">
              <a:solidFill>
                <a:schemeClr val="bg2"/>
              </a:solidFill>
            </a:endParaRPr>
          </a:p>
        </p:txBody>
      </p:sp>
      <p:sp>
        <p:nvSpPr>
          <p:cNvPr id="4" name="Выноска со стрелкой вверх 3">
            <a:hlinkClick r:id="rId3" action="ppaction://hlinksldjump"/>
          </p:cNvPr>
          <p:cNvSpPr/>
          <p:nvPr/>
        </p:nvSpPr>
        <p:spPr>
          <a:xfrm>
            <a:off x="4305993" y="4267201"/>
            <a:ext cx="3266901" cy="2229196"/>
          </a:xfrm>
          <a:prstGeom prst="upArrowCallout">
            <a:avLst>
              <a:gd name="adj1" fmla="val 44112"/>
              <a:gd name="adj2" fmla="val 38326"/>
              <a:gd name="adj3" fmla="val 64484"/>
              <a:gd name="adj4" fmla="val 25993"/>
            </a:avLst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16085C"/>
                </a:solidFill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ВПЕРЁД!</a:t>
            </a:r>
            <a:endParaRPr lang="ru-RU" dirty="0">
              <a:solidFill>
                <a:srgbClr val="16085C"/>
              </a:solidFill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9781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46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366" y="596348"/>
            <a:ext cx="2345634" cy="1422952"/>
          </a:xfrm>
          <a:prstGeom prst="rect">
            <a:avLst/>
          </a:prstGeom>
        </p:spPr>
      </p:pic>
      <p:pic>
        <p:nvPicPr>
          <p:cNvPr id="14" name="Рисунок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550" y="5016137"/>
            <a:ext cx="2286978" cy="14659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Рисунок 11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551" y="3239589"/>
            <a:ext cx="2286978" cy="13243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Рисунок 10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550" y="1550504"/>
            <a:ext cx="2286978" cy="14657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" name="Рисунок 8">
            <a:hlinkClick r:id="rId12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58" y="5016137"/>
            <a:ext cx="2298715" cy="146590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Рисунок 7">
            <a:hlinkClick r:id="rId15" action="ppaction://hlinksldjump"/>
          </p:cNvPr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58" y="1549367"/>
            <a:ext cx="2298715" cy="146689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>
            <a:hlinkClick r:id="rId18" action="ppaction://hlinksldjump"/>
          </p:cNvPr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1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58" y="3239589"/>
            <a:ext cx="2298715" cy="132434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1773" y="757645"/>
            <a:ext cx="5808519" cy="500705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4800" dirty="0" smtClean="0">
                <a:solidFill>
                  <a:schemeClr val="bg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За какую команду вы болеете</a:t>
            </a:r>
            <a:r>
              <a:rPr lang="en-US" sz="4800" dirty="0" smtClean="0">
                <a:solidFill>
                  <a:schemeClr val="bg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?</a:t>
            </a:r>
            <a:endParaRPr lang="ru-RU" sz="4800" dirty="0" smtClean="0">
              <a:solidFill>
                <a:schemeClr val="bg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  <a:p>
            <a:pPr marL="0" indent="0" algn="ctr">
              <a:buNone/>
            </a:pPr>
            <a:endParaRPr lang="en-US" sz="4600" dirty="0" smtClean="0"/>
          </a:p>
          <a:p>
            <a:pPr algn="ctr">
              <a:buBlip>
                <a:blip r:embed="rId21"/>
              </a:buBlip>
            </a:pPr>
            <a:r>
              <a:rPr lang="ru-RU" sz="3800" dirty="0" smtClean="0">
                <a:ln w="0"/>
                <a:solidFill>
                  <a:srgbClr val="E7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Локо</a:t>
            </a:r>
            <a:r>
              <a:rPr lang="ru-RU" sz="3800" dirty="0" smtClean="0">
                <a:ln w="0"/>
                <a:solidFill>
                  <a:srgbClr val="049B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мотив</a:t>
            </a:r>
          </a:p>
          <a:p>
            <a:pPr algn="ctr">
              <a:buBlip>
                <a:blip r:embed="rId22"/>
              </a:buBlip>
            </a:pPr>
            <a:r>
              <a:rPr lang="ru-RU" sz="3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</a:t>
            </a:r>
            <a:r>
              <a:rPr lang="ru-RU" sz="38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ртак</a:t>
            </a:r>
          </a:p>
          <a:p>
            <a:pPr algn="ctr">
              <a:buBlip>
                <a:blip r:embed="rId23"/>
              </a:buBlip>
            </a:pPr>
            <a:r>
              <a:rPr lang="ru-RU" sz="3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ЦС</a:t>
            </a:r>
            <a:r>
              <a:rPr lang="ru-RU" sz="3800" dirty="0" smtClean="0">
                <a:solidFill>
                  <a:srgbClr val="222C7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</a:t>
            </a:r>
          </a:p>
          <a:p>
            <a:pPr algn="ctr">
              <a:buBlip>
                <a:blip r:embed="rId24"/>
              </a:buBlip>
            </a:pPr>
            <a:r>
              <a:rPr lang="ru-RU" sz="3800" dirty="0" smtClean="0">
                <a:solidFill>
                  <a:srgbClr val="FEFFF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</a:t>
            </a:r>
            <a:r>
              <a:rPr lang="ru-RU" sz="3800" dirty="0" smtClean="0">
                <a:solidFill>
                  <a:srgbClr val="0818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r>
              <a:rPr lang="ru-RU" sz="3800" dirty="0" smtClean="0">
                <a:solidFill>
                  <a:srgbClr val="0919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ит</a:t>
            </a:r>
          </a:p>
          <a:p>
            <a:pPr algn="ctr">
              <a:buBlip>
                <a:blip r:embed="rId25"/>
              </a:buBlip>
            </a:pPr>
            <a:r>
              <a:rPr lang="ru-RU" sz="3800" dirty="0" smtClean="0">
                <a:solidFill>
                  <a:srgbClr val="E3E4E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Дин</a:t>
            </a:r>
            <a:r>
              <a:rPr lang="ru-RU" sz="3800" dirty="0" smtClean="0">
                <a:solidFill>
                  <a:srgbClr val="3876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амо</a:t>
            </a:r>
          </a:p>
          <a:p>
            <a:pPr algn="ctr">
              <a:buBlip>
                <a:blip r:embed="rId26"/>
              </a:buBlip>
            </a:pPr>
            <a:r>
              <a:rPr lang="ru-RU" sz="38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</a:t>
            </a:r>
            <a:r>
              <a:rPr lang="ru-RU" sz="3800" dirty="0" smtClean="0">
                <a:solidFill>
                  <a:srgbClr val="EEEEE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лья</a:t>
            </a:r>
            <a:r>
              <a:rPr lang="ru-RU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800" dirty="0" smtClean="0">
                <a:solidFill>
                  <a:srgbClr val="0216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Советов</a:t>
            </a:r>
            <a:endParaRPr lang="ru-RU" sz="3800" dirty="0">
              <a:solidFill>
                <a:srgbClr val="02166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Объект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725" y="4886325"/>
            <a:ext cx="487680" cy="396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Управляющая кнопка: в конец 12">
            <a:hlinkClick r:id="rId28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41474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000" y="463826"/>
            <a:ext cx="1086678" cy="5924553"/>
          </a:xfrm>
        </p:spPr>
        <p:txBody>
          <a:bodyPr vert="wordArtVert">
            <a:normAutofit/>
          </a:bodyPr>
          <a:lstStyle/>
          <a:p>
            <a:r>
              <a:rPr lang="ru-RU" i="1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1A129">
                      <a:alpha val="60000"/>
                    </a:srgbClr>
                  </a:glow>
                </a:effectLst>
              </a:rPr>
              <a:t>Локомотив</a:t>
            </a:r>
            <a:endParaRPr lang="ru-RU" i="1" dirty="0">
              <a:ln>
                <a:solidFill>
                  <a:srgbClr val="FF0000"/>
                </a:solidFill>
              </a:ln>
              <a:effectLst>
                <a:glow rad="101600">
                  <a:srgbClr val="01A129">
                    <a:alpha val="60000"/>
                  </a:srgb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05860" y="1022195"/>
            <a:ext cx="2287226" cy="5430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Вопрос №1</a:t>
            </a:r>
            <a:endParaRPr lang="ru-RU" sz="2800" dirty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9071" y="1936592"/>
            <a:ext cx="111588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  <a:latin typeface="+mj-lt"/>
              </a:rPr>
              <a:t>Сколько лет футбольному клубу Локомотив</a:t>
            </a:r>
            <a:r>
              <a:rPr lang="en-US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  <a:latin typeface="+mj-lt"/>
              </a:rPr>
              <a:t>?</a:t>
            </a:r>
            <a:endParaRPr lang="ru-RU" sz="3200" dirty="0" smtClean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  <a:latin typeface="+mj-lt"/>
            </a:endParaRPr>
          </a:p>
          <a:p>
            <a:pPr marL="342900" indent="-342900">
              <a:buAutoNum type="arabicPeriod"/>
            </a:pPr>
            <a:endParaRPr lang="ru-RU" sz="2000" dirty="0" smtClean="0"/>
          </a:p>
          <a:p>
            <a:endParaRPr lang="ru-RU" dirty="0"/>
          </a:p>
        </p:txBody>
      </p:sp>
      <p:sp>
        <p:nvSpPr>
          <p:cNvPr id="8" name="AutoShape 2" descr="lh3.googleusercontent.com/XklNm1P2Rl4MBdADv1BoY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105" y="569843"/>
            <a:ext cx="2411896" cy="1409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904876" y="549536"/>
            <a:ext cx="68009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BDC1C6"/>
                </a:solidFill>
                <a:latin typeface="arial" panose="020B0604020202020204" pitchFamily="34" charset="0"/>
              </a:rPr>
              <a:t>Девиз:</a:t>
            </a:r>
          </a:p>
          <a:p>
            <a:pPr algn="ctr"/>
            <a:r>
              <a:rPr lang="ru-RU" b="1" dirty="0" smtClean="0">
                <a:solidFill>
                  <a:srgbClr val="BDC1C6"/>
                </a:solidFill>
                <a:latin typeface="arial" panose="020B0604020202020204" pitchFamily="34" charset="0"/>
              </a:rPr>
              <a:t>Локомотив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, 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Локомотив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, вперёд идёт 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Локомотив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! </a:t>
            </a:r>
            <a:endParaRPr lang="ru-RU" dirty="0" smtClean="0">
              <a:solidFill>
                <a:srgbClr val="BDC1C6"/>
              </a:solidFill>
              <a:latin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BDC1C6"/>
                </a:solidFill>
                <a:latin typeface="arial" panose="020B0604020202020204" pitchFamily="34" charset="0"/>
              </a:rPr>
              <a:t>Ты 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уступи скорей ему дорогу, вперёд идёт 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Локомотив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! 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Локомотив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, 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Локомотив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, вперёд идёт 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Локомотив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!</a:t>
            </a:r>
          </a:p>
          <a:p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6" name="Управляющая кнопка: в конец 5">
            <a:hlinkClick r:id="rId4" action="ppaction://hlinksldjump" highlightClick="1"/>
          </p:cNvPr>
          <p:cNvSpPr/>
          <p:nvPr/>
        </p:nvSpPr>
        <p:spPr>
          <a:xfrm>
            <a:off x="11363325" y="6257925"/>
            <a:ext cx="404605" cy="209550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Управляющая кнопка: в начало 10">
            <a:hlinkClick r:id="rId5" action="ppaction://hlinksldjump" highlightClick="1"/>
          </p:cNvPr>
          <p:cNvSpPr/>
          <p:nvPr/>
        </p:nvSpPr>
        <p:spPr>
          <a:xfrm>
            <a:off x="10658475" y="6257926"/>
            <a:ext cx="428625" cy="209550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Текст 3"/>
          <p:cNvSpPr txBox="1">
            <a:spLocks/>
          </p:cNvSpPr>
          <p:nvPr/>
        </p:nvSpPr>
        <p:spPr>
          <a:xfrm>
            <a:off x="3431836" y="2976214"/>
            <a:ext cx="3876256" cy="5847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69</a:t>
            </a:r>
          </a:p>
          <a:p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321964" y="367552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30</a:t>
            </a:r>
            <a:endParaRPr lang="ru-RU" sz="3200" dirty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21964" y="457890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99</a:t>
            </a:r>
            <a:endParaRPr lang="ru-RU" sz="3200" dirty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21964" y="546690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100</a:t>
            </a:r>
            <a:endParaRPr lang="ru-RU" sz="3200" dirty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pic>
        <p:nvPicPr>
          <p:cNvPr id="16" name="Объект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761" y="4260304"/>
            <a:ext cx="2460835" cy="16888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34729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1.11111E-6 L 0.07982 -0.00116 L -0.07422 0.00255 L 1.25E-6 -1.11111E-6 Z " pathEditMode="relative" ptsTypes="AAAA">
                                      <p:cBhvr>
                                        <p:cTn id="12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3.7037E-7 L 0.07578 -0.00139 L -0.07018 3.7037E-7 L 2.08333E-6 3.7037E-7 Z " pathEditMode="relative" rAng="0" ptsTypes="AAAA">
                                      <p:cBhvr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0" y="-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5599 -0.00116 L -0.06055 0.0037 L 0 0 Z " pathEditMode="relative" ptsTypes="AAAA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378688" y="2103119"/>
            <a:ext cx="11482008" cy="648393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228600">
                    <a:srgbClr val="01A129">
                      <a:alpha val="40000"/>
                    </a:srgbClr>
                  </a:glow>
                </a:effectLst>
              </a:rPr>
              <a:t>Какой цвет принадлежит Локомотиву</a:t>
            </a:r>
            <a:r>
              <a:rPr lang="en-US" sz="3200" dirty="0" smtClean="0">
                <a:ln>
                  <a:solidFill>
                    <a:srgbClr val="FF0000"/>
                  </a:solidFill>
                </a:ln>
                <a:effectLst>
                  <a:glow rad="228600">
                    <a:srgbClr val="01A129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FF0000"/>
                </a:solidFill>
              </a:ln>
              <a:effectLst>
                <a:glow rad="228600">
                  <a:srgbClr val="01A129">
                    <a:alpha val="40000"/>
                  </a:srgbClr>
                </a:glow>
              </a:effectLst>
            </a:endParaRPr>
          </a:p>
          <a:p>
            <a:pPr algn="ctr"/>
            <a:endParaRPr lang="en-US" sz="2400" dirty="0" smtClean="0">
              <a:ln>
                <a:solidFill>
                  <a:srgbClr val="FF0000"/>
                </a:solidFill>
              </a:ln>
              <a:effectLst>
                <a:glow rad="228600">
                  <a:srgbClr val="01A129">
                    <a:alpha val="40000"/>
                  </a:srgbClr>
                </a:glow>
              </a:effectLst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78688" y="753226"/>
            <a:ext cx="4113799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1A129">
                      <a:alpha val="60000"/>
                    </a:srgbClr>
                  </a:glow>
                </a:effectLst>
              </a:rPr>
              <a:t>Локомотив</a:t>
            </a:r>
            <a:endParaRPr lang="ru-RU" dirty="0">
              <a:ln>
                <a:solidFill>
                  <a:srgbClr val="FF0000"/>
                </a:solidFill>
              </a:ln>
              <a:effectLst>
                <a:glow rad="101600">
                  <a:srgbClr val="01A129">
                    <a:alpha val="60000"/>
                  </a:srgbClr>
                </a:glow>
              </a:effectLst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7705860" y="1022195"/>
            <a:ext cx="2287226" cy="5430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Вопрос №2</a:t>
            </a:r>
            <a:endParaRPr lang="ru-RU" sz="2800" dirty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105" y="569843"/>
            <a:ext cx="2411896" cy="1409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Управляющая кнопка: назад 1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077648" y="2630605"/>
            <a:ext cx="37769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228600">
                    <a:srgbClr val="01A129">
                      <a:alpha val="40000"/>
                    </a:srgbClr>
                  </a:glow>
                </a:effectLst>
              </a:rPr>
              <a:t>Сине-бело-желтый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719377" y="3386861"/>
            <a:ext cx="4493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228600">
                    <a:srgbClr val="01A129">
                      <a:alpha val="40000"/>
                    </a:srgbClr>
                  </a:glow>
                </a:effectLst>
              </a:rPr>
              <a:t>Красно-зелёно-белый</a:t>
            </a:r>
            <a:endParaRPr lang="en-US" sz="3200" dirty="0">
              <a:ln>
                <a:solidFill>
                  <a:srgbClr val="FF0000"/>
                </a:solidFill>
              </a:ln>
              <a:effectLst>
                <a:glow rad="228600">
                  <a:srgbClr val="01A129">
                    <a:alpha val="40000"/>
                  </a:srgbClr>
                </a:glo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77938" y="4294881"/>
            <a:ext cx="54537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228600">
                    <a:srgbClr val="01A129">
                      <a:alpha val="40000"/>
                    </a:srgbClr>
                  </a:glow>
                </a:effectLst>
              </a:rPr>
              <a:t>Фиолетово-зелёно-красный</a:t>
            </a:r>
            <a:endParaRPr lang="en-US" sz="3200" dirty="0">
              <a:ln>
                <a:solidFill>
                  <a:srgbClr val="FF0000"/>
                </a:solidFill>
              </a:ln>
              <a:effectLst>
                <a:glow rad="228600">
                  <a:srgbClr val="01A129">
                    <a:alpha val="40000"/>
                  </a:srgb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12411" y="5317028"/>
            <a:ext cx="43316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228600">
                    <a:srgbClr val="01A129">
                      <a:alpha val="40000"/>
                    </a:srgbClr>
                  </a:glow>
                </a:effectLst>
              </a:rPr>
              <a:t>Зелено-бело-красный</a:t>
            </a:r>
            <a:endParaRPr lang="ru-RU" dirty="0">
              <a:ln>
                <a:solidFill>
                  <a:srgbClr val="FF0000"/>
                </a:solidFill>
              </a:ln>
              <a:effectLst>
                <a:glow rad="228600">
                  <a:srgbClr val="01A129">
                    <a:alpha val="40000"/>
                  </a:srgbClr>
                </a:glow>
              </a:effectLst>
            </a:endParaRPr>
          </a:p>
        </p:txBody>
      </p:sp>
      <p:pic>
        <p:nvPicPr>
          <p:cNvPr id="14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871" y="3020467"/>
            <a:ext cx="2358741" cy="16188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412070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27292 -0.00348 L -0.19765 0.00254 L 0.02253 0.00115 " pathEditMode="relative" ptsTypes="AA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33008 -0.00371 L -0.33398 0.0037 L -0.00885 0.00231 " pathEditMode="relative" ptsTypes="AAAA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6524 -0.00116 L -0.24544 0.00116 L 0 0 Z " pathEditMode="relative" ptsTypes="A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0" y="2043896"/>
            <a:ext cx="11993217" cy="724241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На каком стадионе базируется ФК Локомотив</a:t>
            </a:r>
            <a:r>
              <a:rPr lang="en-US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  <a:p>
            <a:pPr algn="ctr"/>
            <a:endParaRPr lang="en-US" sz="2400" dirty="0" smtClean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78688" y="753226"/>
            <a:ext cx="4113799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1A129">
                      <a:alpha val="60000"/>
                    </a:srgbClr>
                  </a:glow>
                </a:effectLst>
              </a:rPr>
              <a:t>Локомотив</a:t>
            </a:r>
            <a:endParaRPr lang="ru-RU" dirty="0">
              <a:ln>
                <a:solidFill>
                  <a:srgbClr val="FF0000"/>
                </a:solidFill>
              </a:ln>
              <a:effectLst>
                <a:glow rad="101600">
                  <a:srgbClr val="01A129">
                    <a:alpha val="60000"/>
                  </a:srgbClr>
                </a:glow>
              </a:effectLst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7705860" y="1022195"/>
            <a:ext cx="2287226" cy="5430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Вопрос №3</a:t>
            </a:r>
            <a:endParaRPr lang="ru-RU" sz="2800" dirty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105" y="569843"/>
            <a:ext cx="2411896" cy="1409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640834" y="2850732"/>
            <a:ext cx="471154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Открытие Банк Арена</a:t>
            </a:r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”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492487" y="3688885"/>
            <a:ext cx="27542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РЖД Арена</a:t>
            </a:r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”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571836" y="4692736"/>
            <a:ext cx="2595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ВТБ Арена</a:t>
            </a:r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”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586262" y="5696587"/>
            <a:ext cx="2581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ВЭБ Арена</a:t>
            </a:r>
            <a:r>
              <a:rPr lang="en-US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”</a:t>
            </a:r>
          </a:p>
        </p:txBody>
      </p:sp>
      <p:pic>
        <p:nvPicPr>
          <p:cNvPr id="13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050" y="3518102"/>
            <a:ext cx="2814981" cy="19319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485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L 0.00612 0.00116 L 0.19232 0 L -0.17929 0.00116 L -0.00547 0.00371 " pathEditMode="relative" ptsTypes="AA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7.70833E-6 1.48148E-6 L -7.70833E-6 1.48148E-6 L 0.01497 1.48148E-6 L 0.29101 -0.00486 L -0.26251 0.00371 L 0.0108 0.00116 " pathEditMode="relative" ptsTypes="AAAAAA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008 0 L -0.14935 -0.00115 L 0 0 Z " pathEditMode="relative" ptsTypes="AA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-28577" y="1887153"/>
            <a:ext cx="12006469" cy="624024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В каком городе базируется Локомотив</a:t>
            </a:r>
            <a:r>
              <a:rPr lang="en-US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?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78688" y="753226"/>
            <a:ext cx="4113799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1A129">
                      <a:alpha val="60000"/>
                    </a:srgbClr>
                  </a:glow>
                </a:effectLst>
              </a:rPr>
              <a:t>Локомотив</a:t>
            </a:r>
            <a:endParaRPr lang="ru-RU" dirty="0">
              <a:ln>
                <a:solidFill>
                  <a:srgbClr val="FF0000"/>
                </a:solidFill>
              </a:ln>
              <a:effectLst>
                <a:glow rad="101600">
                  <a:srgbClr val="01A129">
                    <a:alpha val="60000"/>
                  </a:srgbClr>
                </a:glow>
              </a:effectLst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7705860" y="1022195"/>
            <a:ext cx="2287226" cy="5430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Вопрос №4</a:t>
            </a:r>
            <a:endParaRPr lang="ru-RU" sz="2800" dirty="0">
              <a:ln>
                <a:solidFill>
                  <a:srgbClr val="FF0000"/>
                </a:solidFill>
              </a:ln>
              <a:effectLst>
                <a:glow rad="101600">
                  <a:srgbClr val="049B0D">
                    <a:alpha val="60000"/>
                  </a:srgbClr>
                </a:glo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105" y="569843"/>
            <a:ext cx="2411896" cy="14096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в начало 1">
            <a:hlinkClick r:id="rId4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Управляющая кнопка: в конец 2">
            <a:hlinkClick r:id="rId5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079617" y="4227272"/>
            <a:ext cx="38957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Москва</a:t>
            </a:r>
          </a:p>
        </p:txBody>
      </p:sp>
      <p:pic>
        <p:nvPicPr>
          <p:cNvPr id="15" name="Объект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022" y="3201799"/>
            <a:ext cx="2988403" cy="20509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Текст 5"/>
          <p:cNvSpPr txBox="1">
            <a:spLocks/>
          </p:cNvSpPr>
          <p:nvPr/>
        </p:nvSpPr>
        <p:spPr>
          <a:xfrm>
            <a:off x="4132441" y="5465638"/>
            <a:ext cx="3790078" cy="4381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5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Ростов-на-Дону</a:t>
            </a:r>
          </a:p>
          <a:p>
            <a:endParaRPr lang="ru-RU" dirty="0"/>
          </a:p>
        </p:txBody>
      </p:sp>
      <p:sp>
        <p:nvSpPr>
          <p:cNvPr id="17" name="Текст 5"/>
          <p:cNvSpPr txBox="1">
            <a:spLocks/>
          </p:cNvSpPr>
          <p:nvPr/>
        </p:nvSpPr>
        <p:spPr>
          <a:xfrm>
            <a:off x="4079618" y="3452352"/>
            <a:ext cx="3790078" cy="6392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049B0D">
                      <a:alpha val="60000"/>
                    </a:srgbClr>
                  </a:glow>
                </a:effectLst>
              </a:rPr>
              <a:t>Санкт-Петербург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94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1524 -0.00116 L -0.12135 -0.00116 L 0.00469 0 " pathEditMode="relative" ptsTypes="AA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4323 0.00138 L -0.12942 -0.00348 L 0.00482 -0.00348 " pathEditMode="relative" ptsTypes="AAAA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0" r="7510"/>
          <a:stretch>
            <a:fillRect/>
          </a:stretch>
        </p:blipFill>
        <p:spPr>
          <a:xfrm>
            <a:off x="6294481" y="4275291"/>
            <a:ext cx="1286726" cy="853568"/>
          </a:xfrm>
        </p:spPr>
      </p:pic>
      <p:pic>
        <p:nvPicPr>
          <p:cNvPr id="1026" name="Picture 2" descr="https://fanat1k.ru/e107_files/img/0/18400/337906-bb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1263"/>
          <a:stretch/>
        </p:blipFill>
        <p:spPr bwMode="auto">
          <a:xfrm>
            <a:off x="7878627" y="2601774"/>
            <a:ext cx="2172220" cy="1466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6424" y="575734"/>
            <a:ext cx="983020" cy="5215466"/>
          </a:xfrm>
        </p:spPr>
        <p:txBody>
          <a:bodyPr vert="wordArtVert">
            <a:normAutofit/>
          </a:bodyPr>
          <a:lstStyle/>
          <a:p>
            <a:r>
              <a:rPr lang="ru-RU" i="1" dirty="0" smtClean="0">
                <a:ln>
                  <a:solidFill>
                    <a:srgbClr val="E700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Спарта</a:t>
            </a:r>
            <a:r>
              <a:rPr lang="ru-RU" dirty="0" smtClean="0">
                <a:ln>
                  <a:solidFill>
                    <a:srgbClr val="E700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к</a:t>
            </a:r>
            <a:endParaRPr lang="ru-RU" dirty="0">
              <a:ln>
                <a:solidFill>
                  <a:srgbClr val="E700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229443" y="1986504"/>
            <a:ext cx="9273093" cy="698508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Сколько лет футбольному </a:t>
            </a:r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клубу Спартак</a:t>
            </a:r>
            <a:r>
              <a:rPr lang="en-US" sz="3200" dirty="0" smtClean="0">
                <a:ln>
                  <a:solidFill>
                    <a:srgbClr val="FF00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FF00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130116" y="1073034"/>
            <a:ext cx="1860550" cy="44132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№1</a:t>
            </a:r>
            <a:endParaRPr lang="ru-RU" dirty="0"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575733"/>
            <a:ext cx="2194560" cy="1410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236218" y="693531"/>
            <a:ext cx="69743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BDC1C6"/>
                </a:solidFill>
                <a:latin typeface="arial" panose="020B0604020202020204" pitchFamily="34" charset="0"/>
              </a:rPr>
              <a:t>Девиз: </a:t>
            </a:r>
          </a:p>
          <a:p>
            <a:pPr algn="ctr"/>
            <a:r>
              <a:rPr lang="ru-RU" dirty="0" smtClean="0">
                <a:solidFill>
                  <a:srgbClr val="BDC1C6"/>
                </a:solidFill>
                <a:latin typeface="arial" panose="020B0604020202020204" pitchFamily="34" charset="0"/>
              </a:rPr>
              <a:t>Бойся 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Европа, Бойся враг, В бой идет. </a:t>
            </a:r>
            <a:endParaRPr lang="ru-RU" dirty="0" smtClean="0">
              <a:solidFill>
                <a:srgbClr val="BDC1C6"/>
              </a:solidFill>
              <a:latin typeface="arial" panose="020B0604020202020204" pitchFamily="34" charset="0"/>
            </a:endParaRPr>
          </a:p>
          <a:p>
            <a:pPr algn="ctr"/>
            <a:r>
              <a:rPr lang="ru-RU" dirty="0" smtClean="0">
                <a:solidFill>
                  <a:srgbClr val="BDC1C6"/>
                </a:solidFill>
                <a:latin typeface="arial" panose="020B0604020202020204" pitchFamily="34" charset="0"/>
              </a:rPr>
              <a:t>Московский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 </a:t>
            </a:r>
            <a:r>
              <a:rPr lang="ru-RU" b="1" dirty="0" smtClean="0">
                <a:solidFill>
                  <a:srgbClr val="BCC0C3"/>
                </a:solidFill>
                <a:latin typeface="arial" panose="020B0604020202020204" pitchFamily="34" charset="0"/>
              </a:rPr>
              <a:t>Спартак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!</a:t>
            </a:r>
          </a:p>
          <a:p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/>
            </a:r>
            <a:b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</a:br>
            <a:endParaRPr lang="ru-RU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Управляющая кнопка: в конец 8">
            <a:hlinkClick r:id="rId6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в начало 9">
            <a:hlinkClick r:id="rId7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380807" y="2775065"/>
            <a:ext cx="21853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100</a:t>
            </a:r>
            <a:endParaRPr lang="ru-RU" sz="3200" dirty="0">
              <a:ln>
                <a:solidFill>
                  <a:srgbClr val="FF00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12" name="Текст 3"/>
          <p:cNvSpPr txBox="1">
            <a:spLocks/>
          </p:cNvSpPr>
          <p:nvPr/>
        </p:nvSpPr>
        <p:spPr>
          <a:xfrm>
            <a:off x="4497185" y="3541951"/>
            <a:ext cx="2068964" cy="58477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69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796444" y="4296545"/>
            <a:ext cx="139653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E7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99</a:t>
            </a:r>
            <a:endParaRPr lang="ru-RU" sz="3200" dirty="0">
              <a:ln>
                <a:solidFill>
                  <a:srgbClr val="E7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001003" y="5343525"/>
            <a:ext cx="9706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37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0" r="7510"/>
          <a:stretch>
            <a:fillRect/>
          </a:stretch>
        </p:blipFill>
        <p:spPr>
          <a:xfrm>
            <a:off x="6294481" y="5370212"/>
            <a:ext cx="1286726" cy="853568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62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07981 -0.00116 L -0.07422 0.00254 L 4.16667E-6 2.22222E-6 Z " pathEditMode="relative" rAng="0" ptsTypes="AAAA">
                                      <p:cBhvr>
                                        <p:cTn id="6" dur="2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00" y="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-1.48148E-6 L 0.08672 -1.48148E-6 L -0.09193 0.00232 L -1.04167E-6 -1.48148E-6 Z " pathEditMode="relative" rAng="0" ptsTypes="A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0" y="11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7.40741E-7 L 0.09349 -0.00116 L -0.07982 0.00255 L 0 7.40741E-7 Z " pathEditMode="relative" rAng="0" ptsTypes="AAAA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00" y="6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575733"/>
            <a:ext cx="2194560" cy="1410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n>
                  <a:solidFill>
                    <a:srgbClr val="E700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Спартак</a:t>
            </a:r>
            <a:endParaRPr lang="ru-RU" dirty="0">
              <a:ln>
                <a:solidFill>
                  <a:srgbClr val="E700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38470" y="1729663"/>
            <a:ext cx="9409043" cy="576647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Сколько трофеев за всё время у Спартака</a:t>
            </a:r>
            <a:r>
              <a:rPr lang="en-US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FF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4294967295"/>
          </p:nvPr>
        </p:nvSpPr>
        <p:spPr>
          <a:xfrm>
            <a:off x="8130116" y="1073034"/>
            <a:ext cx="1860550" cy="44132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№2</a:t>
            </a:r>
            <a:endParaRPr lang="ru-RU" dirty="0"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76063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43</a:t>
            </a:r>
            <a:endParaRPr lang="ru-RU" sz="2800" dirty="0">
              <a:ln>
                <a:solidFill>
                  <a:srgbClr val="FF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3588854"/>
            <a:ext cx="6096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6</a:t>
            </a:r>
            <a:endParaRPr lang="ru-RU" sz="3200" dirty="0">
              <a:ln>
                <a:solidFill>
                  <a:srgbClr val="FF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48000" y="452251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12</a:t>
            </a:r>
            <a:endParaRPr lang="ru-RU" sz="3200" dirty="0">
              <a:ln>
                <a:solidFill>
                  <a:srgbClr val="FF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48000" y="5456172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37</a:t>
            </a:r>
            <a:endParaRPr lang="ru-RU" sz="3200" dirty="0">
              <a:ln>
                <a:solidFill>
                  <a:srgbClr val="FF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pic>
        <p:nvPicPr>
          <p:cNvPr id="12" name="Picture 2" descr="https://fanat1k.ru/e107_files/img/0/18400/337906-bb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1263"/>
          <a:stretch/>
        </p:blipFill>
        <p:spPr bwMode="auto">
          <a:xfrm>
            <a:off x="8421889" y="4322773"/>
            <a:ext cx="2609860" cy="1761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4584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3164 -0.00486 L -0.09336 0.00486 L 0 0 Z " pathEditMode="relative" ptsTypes="AA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148 0.00371 L -0.09128 -0.00231 L 0.00547 0.00116 " pathEditMode="relative" ptsTypes="AA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3.7037E-7 L 0.12474 -0.00232 L -0.07904 0.00254 L 0.00404 0.00254 " pathEditMode="relative" ptsTypes="AA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2040301" cy="1080938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E700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Спартак</a:t>
            </a:r>
            <a:endParaRPr lang="ru-RU" dirty="0">
              <a:ln>
                <a:solidFill>
                  <a:srgbClr val="E700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31025" y="2103119"/>
            <a:ext cx="102246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На каком стадионе базируется </a:t>
            </a:r>
            <a:r>
              <a:rPr lang="ru-RU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 ФК Спартак</a:t>
            </a:r>
            <a:r>
              <a:rPr lang="en-US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C0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575733"/>
            <a:ext cx="2194560" cy="1410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Объект 2"/>
          <p:cNvSpPr>
            <a:spLocks noGrp="1"/>
          </p:cNvSpPr>
          <p:nvPr>
            <p:ph idx="4294967295"/>
          </p:nvPr>
        </p:nvSpPr>
        <p:spPr>
          <a:xfrm>
            <a:off x="8130116" y="1073034"/>
            <a:ext cx="1860550" cy="44132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№3</a:t>
            </a:r>
            <a:endParaRPr lang="ru-RU" dirty="0"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117511" y="299744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Открытие Банк Арена</a:t>
            </a:r>
            <a:r>
              <a:rPr lang="en-US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”</a:t>
            </a:r>
            <a:endParaRPr lang="en-US" dirty="0">
              <a:ln>
                <a:solidFill>
                  <a:srgbClr val="C0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03502" y="391950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 </a:t>
            </a:r>
            <a:r>
              <a:rPr lang="en-US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РЖД Арена</a:t>
            </a:r>
            <a:r>
              <a:rPr lang="en-US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rgbClr val="C0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14663" y="4942702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Стадион </a:t>
            </a:r>
            <a:r>
              <a:rPr lang="en-US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Лужники</a:t>
            </a:r>
            <a:r>
              <a:rPr lang="en-US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rgbClr val="C000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14663" y="5820322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ВЭБ Арена</a:t>
            </a:r>
            <a:r>
              <a:rPr lang="en-US" sz="3200" dirty="0">
                <a:ln>
                  <a:solidFill>
                    <a:srgbClr val="C000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”</a:t>
            </a:r>
          </a:p>
        </p:txBody>
      </p:sp>
      <p:pic>
        <p:nvPicPr>
          <p:cNvPr id="12" name="Picture 2" descr="https://fanat1k.ru/e107_files/img/0/18400/337906-bb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1263"/>
          <a:stretch/>
        </p:blipFill>
        <p:spPr bwMode="auto">
          <a:xfrm>
            <a:off x="8539456" y="3046833"/>
            <a:ext cx="2609860" cy="1761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4192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2.22222E-6 L -1.04167E-6 2.22222E-6 L 0.22031 -0.00347 L -0.17383 0.00254 L 0.00547 0.00116 " pathEditMode="relative" ptsTypes="AAA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117 -0.00371 L -0.22227 -0.00857 L 0.02864 -0.00625 " pathEditMode="relative" ptsTypes="AA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9505 0.00254 L -0.14583 -0.00371 L 0.00482 0 " pathEditMode="relative" ptsTypes="AA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2141901" cy="1080938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E700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Спартак</a:t>
            </a:r>
            <a:endParaRPr lang="ru-RU" dirty="0">
              <a:ln>
                <a:solidFill>
                  <a:srgbClr val="E700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01633" y="1972491"/>
            <a:ext cx="94923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 каком городе базируется ФК </a:t>
            </a:r>
            <a:r>
              <a:rPr lang="en-US" sz="3200" dirty="0" smtClean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“</a:t>
            </a:r>
            <a:r>
              <a:rPr lang="ru-RU" sz="3200" dirty="0" smtClean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Спартак</a:t>
            </a:r>
            <a:r>
              <a:rPr lang="en-US" sz="3200" dirty="0" smtClean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?”</a:t>
            </a:r>
            <a:endParaRPr lang="ru-RU" sz="3200" dirty="0" smtClean="0">
              <a:ln w="10160">
                <a:solidFill>
                  <a:srgbClr val="FF00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440" y="575733"/>
            <a:ext cx="2194560" cy="14107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Объект 2"/>
          <p:cNvSpPr>
            <a:spLocks noGrp="1"/>
          </p:cNvSpPr>
          <p:nvPr>
            <p:ph idx="4294967295"/>
          </p:nvPr>
        </p:nvSpPr>
        <p:spPr>
          <a:xfrm>
            <a:off x="8130116" y="1073034"/>
            <a:ext cx="1860550" cy="44132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№4</a:t>
            </a:r>
            <a:endParaRPr lang="ru-RU" dirty="0"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Управляющая кнопка: в конец 9">
            <a:hlinkClick r:id="rId4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в начало 10">
            <a:hlinkClick r:id="rId5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23062" y="306058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Москва</a:t>
            </a:r>
            <a:endParaRPr lang="ru-RU" sz="3200" dirty="0">
              <a:ln w="10160">
                <a:solidFill>
                  <a:srgbClr val="FF00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23062" y="395402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Воронеж</a:t>
            </a:r>
            <a:endParaRPr lang="ru-RU" sz="3200" dirty="0">
              <a:ln w="10160">
                <a:solidFill>
                  <a:srgbClr val="FF00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00661" y="492258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Тверь</a:t>
            </a:r>
            <a:endParaRPr lang="ru-RU" sz="3200" dirty="0">
              <a:ln w="10160">
                <a:solidFill>
                  <a:srgbClr val="FF00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64391" y="581602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00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Санкт-Петербург</a:t>
            </a:r>
            <a:endParaRPr lang="ru-RU" sz="3200" dirty="0">
              <a:ln w="10160">
                <a:solidFill>
                  <a:srgbClr val="FF00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4" name="Picture 2" descr="https://fanat1k.ru/e107_files/img/0/18400/337906-bb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-1263"/>
          <a:stretch/>
        </p:blipFill>
        <p:spPr bwMode="auto">
          <a:xfrm>
            <a:off x="8428445" y="2752343"/>
            <a:ext cx="3187292" cy="2151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092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26 0.00348 L 0.14297 -0.00463 L -0.17175 0.00625 L -0.00026 0.00348 Z " pathEditMode="relative" rAng="0" ptsTypes="AA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9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409 0.00602 L -0.09063 0.00741 L 0.00403 0.00487 " pathEditMode="relative" ptsTypes="AAAA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078 -0.00139 L -0.16015 -0.00254 L 0 0 Z " pathEditMode="relative" ptsTypes="AAAA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578" y="564445"/>
            <a:ext cx="2091422" cy="143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29749" y="1041300"/>
            <a:ext cx="777416" cy="2629552"/>
          </a:xfrm>
        </p:spPr>
        <p:txBody>
          <a:bodyPr vert="wordArtVert">
            <a:normAutofit/>
          </a:bodyPr>
          <a:lstStyle/>
          <a:p>
            <a:r>
              <a:rPr lang="ru-RU" i="1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ЦСКА</a:t>
            </a:r>
            <a:endParaRPr lang="ru-RU" i="1" dirty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8061782" y="1107203"/>
            <a:ext cx="1877349" cy="372988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№1</a:t>
            </a:r>
            <a:endParaRPr lang="ru-RU" sz="2400" dirty="0">
              <a:ln>
                <a:solidFill>
                  <a:srgbClr val="FFFF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229443" y="1986503"/>
            <a:ext cx="9273093" cy="548879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Сколько лет футбольному </a:t>
            </a:r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клубу ЦСКА</a:t>
            </a:r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28777" y="833860"/>
            <a:ext cx="32113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solidFill>
                  <a:srgbClr val="BDC1C6"/>
                </a:solidFill>
                <a:latin typeface="arial" panose="020B0604020202020204" pitchFamily="34" charset="0"/>
              </a:rPr>
              <a:t>Девиз:</a:t>
            </a:r>
          </a:p>
          <a:p>
            <a:pPr algn="ctr"/>
            <a:r>
              <a:rPr lang="ru-RU" b="1" dirty="0" smtClean="0">
                <a:solidFill>
                  <a:srgbClr val="BDC1C6"/>
                </a:solidFill>
                <a:latin typeface="arial" panose="020B0604020202020204" pitchFamily="34" charset="0"/>
              </a:rPr>
              <a:t>ЦСКА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 всегда будет </a:t>
            </a:r>
            <a:r>
              <a:rPr lang="ru-RU" dirty="0" smtClean="0">
                <a:solidFill>
                  <a:srgbClr val="BDC1C6"/>
                </a:solidFill>
                <a:latin typeface="arial" panose="020B0604020202020204" pitchFamily="34" charset="0"/>
              </a:rPr>
              <a:t>первым.</a:t>
            </a:r>
            <a:endParaRPr lang="ru-RU" dirty="0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Управляющая кнопка: в конец 10">
            <a:hlinkClick r:id="rId4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в начало 11">
            <a:hlinkClick r:id="rId5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92169" y="306113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78</a:t>
            </a:r>
            <a:endParaRPr lang="ru-RU" sz="3200" dirty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7245" y="396847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21</a:t>
            </a:r>
            <a:endParaRPr lang="ru-RU" sz="3200" dirty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75296" y="490405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56</a:t>
            </a:r>
            <a:endParaRPr lang="ru-RU" sz="3200" dirty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75296" y="587334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111</a:t>
            </a:r>
            <a:endParaRPr lang="ru-RU" sz="3200" dirty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3841" y="4645325"/>
            <a:ext cx="3418778" cy="18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0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3 0.00046 L 0.1207 -0.00185 L -0.08256 0.00046 L -0.00013 0.00046 Z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4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10573 0.00231 L -0.09739 0.00231 L -1.66667E-6 3.7037E-6 Z " pathEditMode="relative" rAng="0" ptsTypes="AAAA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0.09817 1.11111E-6 L -0.08451 0.00255 L 0.00612 1.11111E-6 " pathEditMode="relative" rAng="0" ptsTypes="AAAA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1519539" cy="1080938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ЦСКА</a:t>
            </a:r>
            <a:endParaRPr lang="ru-RU" dirty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61782" y="1107203"/>
            <a:ext cx="1877349" cy="37298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№2</a:t>
            </a:r>
            <a:endParaRPr lang="ru-RU" dirty="0">
              <a:ln>
                <a:solidFill>
                  <a:srgbClr val="FFFF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578" y="564445"/>
            <a:ext cx="2091422" cy="143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40091" y="2093594"/>
            <a:ext cx="88006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На каком стадионе базируется </a:t>
            </a:r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ФК ЦСКА</a:t>
            </a:r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904456" y="298272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Открытие Банк Арена</a:t>
            </a:r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2425" y="399606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РЖД Арена</a:t>
            </a:r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04456" y="500816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 </a:t>
            </a:r>
            <a:r>
              <a:rPr lang="en-US" sz="3200" dirty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ВЭБ Арена</a:t>
            </a:r>
            <a:r>
              <a:rPr lang="en-US" sz="3200" dirty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”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904456" y="602026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ВТБ Арена</a:t>
            </a:r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3841" y="4645325"/>
            <a:ext cx="3418778" cy="18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520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3.7037E-7 L 0.13307 -3.7037E-7 L -0.13698 0.00718 L -1.25E-6 -3.7037E-7 Z " pathEditMode="relative" rAng="0" ptsTypes="AA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00" y="34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4193 0.0088 L -0.1444 -0.00231 L 0 0 Z " pathEditMode="relative" ptsTypes="AA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1758 0.00625 L -0.24466 -0.00463 L 0.00612 0.00255 " pathEditMode="relative" ptsTypes="AAAA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578" y="564445"/>
            <a:ext cx="2091422" cy="143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1519539" cy="1080938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ЦСКА</a:t>
            </a:r>
            <a:endParaRPr lang="ru-RU" dirty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8061782" y="1107203"/>
            <a:ext cx="1877349" cy="3729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№3</a:t>
            </a:r>
            <a:endParaRPr lang="ru-RU" dirty="0">
              <a:ln>
                <a:solidFill>
                  <a:srgbClr val="FFFF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01633" y="1972491"/>
            <a:ext cx="94923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 каком городе базируется ФК </a:t>
            </a:r>
            <a:r>
              <a:rPr lang="en-US" sz="3200" dirty="0" smtClean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“</a:t>
            </a:r>
            <a:r>
              <a:rPr lang="ru-RU" sz="3200" dirty="0" smtClean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ЦСКА</a:t>
            </a:r>
            <a:r>
              <a:rPr lang="en-US" sz="3200" dirty="0" smtClean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?”</a:t>
            </a:r>
            <a:endParaRPr lang="ru-RU" sz="3200" dirty="0" smtClean="0">
              <a:ln w="10160">
                <a:solidFill>
                  <a:srgbClr val="FFFF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14663" y="3280512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Тверь</a:t>
            </a:r>
            <a:endParaRPr lang="ru-RU" sz="3200" dirty="0">
              <a:ln w="10160">
                <a:solidFill>
                  <a:srgbClr val="FFFF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14663" y="416575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Воронеж</a:t>
            </a:r>
            <a:endParaRPr lang="ru-RU" sz="3200" dirty="0">
              <a:ln w="10160">
                <a:solidFill>
                  <a:srgbClr val="FFFF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14663" y="505113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Москва</a:t>
            </a:r>
            <a:endParaRPr lang="ru-RU" sz="3200" dirty="0">
              <a:ln w="10160">
                <a:solidFill>
                  <a:srgbClr val="FFFF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14663" y="593652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FFFF00"/>
                  </a:solidFill>
                  <a:prstDash val="solid"/>
                </a:ln>
                <a:effectLst>
                  <a:glow rad="228600">
                    <a:srgbClr val="FF0000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Санкт-Петербург</a:t>
            </a:r>
            <a:endParaRPr lang="ru-RU" sz="3200" dirty="0">
              <a:ln w="10160">
                <a:solidFill>
                  <a:srgbClr val="FFFF00"/>
                </a:solidFill>
                <a:prstDash val="solid"/>
              </a:ln>
              <a:effectLst>
                <a:glow rad="228600">
                  <a:srgbClr val="FF0000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03841" y="4645325"/>
            <a:ext cx="3418778" cy="18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843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481 -0.00232 L -0.15469 0.00139 L 0 0 Z " pathEditMode="relative" ptsTypes="AAAA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826 0.00232 L -0.13021 0.00741 L 0.00547 0.00116 " pathEditMode="relative" ptsTypes="AAAA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7.40741E-7 L 0.13984 7.40741E-7 L -0.10013 0.00857 L -2.91667E-6 7.40741E-7 Z " pathEditMode="relative" ptsTypes="AAAA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0578" y="582006"/>
            <a:ext cx="2091422" cy="14233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1519539" cy="1080938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ЦСКА</a:t>
            </a:r>
            <a:endParaRPr lang="ru-RU" dirty="0">
              <a:ln>
                <a:solidFill>
                  <a:srgbClr val="FFFF00"/>
                </a:solidFill>
              </a:ln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8" name="Объект 2"/>
          <p:cNvSpPr txBox="1">
            <a:spLocks/>
          </p:cNvSpPr>
          <p:nvPr/>
        </p:nvSpPr>
        <p:spPr>
          <a:xfrm>
            <a:off x="8061782" y="1107203"/>
            <a:ext cx="1877349" cy="3729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>
                <a:ln>
                  <a:solidFill>
                    <a:srgbClr val="FFFF00"/>
                  </a:solidFill>
                </a:ln>
                <a:effectLst>
                  <a:glow rad="101600">
                    <a:srgbClr val="E70000">
                      <a:alpha val="60000"/>
                    </a:srgbClr>
                  </a:glow>
                </a:effectLst>
              </a:rPr>
              <a:t>Вопрос №4</a:t>
            </a:r>
            <a:endParaRPr lang="ru-RU" dirty="0">
              <a:ln>
                <a:solidFill>
                  <a:srgbClr val="FFFF00"/>
                </a:solidFill>
              </a:ln>
              <a:effectLst>
                <a:glow rad="101600">
                  <a:srgbClr val="E70000">
                    <a:alpha val="60000"/>
                  </a:srgbClr>
                </a:glow>
              </a:effectLst>
            </a:endParaRPr>
          </a:p>
        </p:txBody>
      </p:sp>
      <p:sp>
        <p:nvSpPr>
          <p:cNvPr id="6" name="Текст 4"/>
          <p:cNvSpPr txBox="1">
            <a:spLocks/>
          </p:cNvSpPr>
          <p:nvPr/>
        </p:nvSpPr>
        <p:spPr>
          <a:xfrm>
            <a:off x="378688" y="1979490"/>
            <a:ext cx="11482008" cy="730459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Какой цвет принадлежит ФК ЦСКА</a:t>
            </a:r>
            <a:r>
              <a:rPr lang="en-US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  <a:p>
            <a:pPr algn="ctr"/>
            <a:endParaRPr lang="en-US" dirty="0" smtClean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  <a:p>
            <a:pPr marL="0" indent="0" algn="ctr">
              <a:buNone/>
            </a:pPr>
            <a:endParaRPr lang="ru-RU" sz="3600" dirty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Управляющая кнопка: в конец 9">
            <a:hlinkClick r:id="rId4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в начало 10">
            <a:hlinkClick r:id="rId5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800511" y="2855273"/>
            <a:ext cx="28632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  <a:effectLst>
                  <a:glow rad="228600">
                    <a:srgbClr val="E70000">
                      <a:alpha val="40000"/>
                    </a:srgbClr>
                  </a:glow>
                </a:effectLst>
              </a:rPr>
              <a:t>Сине-красный</a:t>
            </a:r>
            <a:endParaRPr lang="ru-RU" sz="3200" dirty="0">
              <a:ln>
                <a:solidFill>
                  <a:srgbClr val="FFFF00"/>
                </a:solidFill>
              </a:ln>
              <a:effectLst>
                <a:glow rad="228600">
                  <a:srgbClr val="E70000">
                    <a:alpha val="40000"/>
                  </a:srgb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84480" y="3970599"/>
            <a:ext cx="54537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FFFF00"/>
                  </a:solidFill>
                </a:ln>
                <a:effectLst>
                  <a:glow rad="228600">
                    <a:srgbClr val="FF0000">
                      <a:alpha val="40000"/>
                    </a:srgbClr>
                  </a:glow>
                </a:effectLst>
              </a:rPr>
              <a:t>Фиолетово-зелёно-красный</a:t>
            </a:r>
            <a:endParaRPr lang="en-US" sz="3200" dirty="0">
              <a:ln>
                <a:solidFill>
                  <a:srgbClr val="FFFF00"/>
                </a:solidFill>
              </a:ln>
              <a:effectLst>
                <a:glow rad="228600">
                  <a:srgbClr val="FF0000">
                    <a:alpha val="40000"/>
                  </a:srgbClr>
                </a:glo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352647" y="5268368"/>
            <a:ext cx="432041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FFFF00"/>
                  </a:solidFill>
                </a:ln>
                <a:solidFill>
                  <a:schemeClr val="tx2"/>
                </a:solidFill>
                <a:effectLst>
                  <a:glow rad="228600">
                    <a:srgbClr val="E70000">
                      <a:alpha val="40000"/>
                    </a:srgbClr>
                  </a:glow>
                </a:effectLst>
              </a:rPr>
              <a:t>Зелено-сине-красный</a:t>
            </a:r>
            <a:endParaRPr lang="ru-RU" dirty="0">
              <a:ln>
                <a:solidFill>
                  <a:srgbClr val="FFFF00"/>
                </a:solidFill>
              </a:ln>
              <a:solidFill>
                <a:schemeClr val="tx2"/>
              </a:solidFill>
              <a:effectLst>
                <a:glow rad="228600">
                  <a:srgbClr val="E70000">
                    <a:alpha val="40000"/>
                  </a:srgbClr>
                </a:glow>
              </a:effectLst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129" y="4658424"/>
            <a:ext cx="3418778" cy="180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653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2.22222E-6 L 0.33008 -0.00371 L -0.33399 0.0037 L -0.00886 0.00231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3.7037E-7 L 0.26524 -0.00116 L -0.24544 0.00116 L -4.58333E-6 3.7037E-7 Z " pathEditMode="relative" rAng="0" ptsTypes="AA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185528" y="1125761"/>
            <a:ext cx="397568" cy="4254622"/>
          </a:xfrm>
        </p:spPr>
        <p:txBody>
          <a:bodyPr vert="wordArtVert">
            <a:normAutofit fontScale="90000"/>
          </a:bodyPr>
          <a:lstStyle/>
          <a:p>
            <a:r>
              <a:rPr lang="ru-RU" i="1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Зенит</a:t>
            </a:r>
            <a:endParaRPr lang="ru-RU" i="1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442447" y="789071"/>
            <a:ext cx="3482104" cy="673380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chemeClr val="tx1">
                    <a:lumMod val="85000"/>
                  </a:schemeClr>
                </a:solidFill>
              </a:rPr>
              <a:t>Девиз:</a:t>
            </a:r>
          </a:p>
          <a:p>
            <a:pPr marL="0" indent="0" algn="ctr">
              <a:buNone/>
            </a:pPr>
            <a:r>
              <a:rPr lang="ru-RU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85000"/>
                  </a:schemeClr>
                </a:solidFill>
              </a:rPr>
              <a:t>Громче и ярче!</a:t>
            </a: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Управляющая кнопка: в конец 6">
            <a:hlinkClick r:id="rId3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начало 7">
            <a:hlinkClick r:id="rId4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Текст 4"/>
          <p:cNvSpPr txBox="1">
            <a:spLocks/>
          </p:cNvSpPr>
          <p:nvPr/>
        </p:nvSpPr>
        <p:spPr>
          <a:xfrm>
            <a:off x="1229443" y="1986504"/>
            <a:ext cx="9273093" cy="60706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Сколько лет футбольному клубу Зенит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pic>
        <p:nvPicPr>
          <p:cNvPr id="10" name="Объект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895" y="590204"/>
            <a:ext cx="2333105" cy="139629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607426" y="1094660"/>
            <a:ext cx="15365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Вопрос </a:t>
            </a:r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№1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289128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24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390832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77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48000" y="496882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83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48000" y="601605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96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468" y="4098117"/>
            <a:ext cx="3285003" cy="221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00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1.48148E-6 L 0.14805 0.00232 L -0.08516 0.00625 L 4.16667E-7 -1.48148E-6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218 -0.00231 L -0.1056 0.00371 L 0 0 Z " pathEditMode="relative" ptsTypes="AA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1732 -0.00579 L -0.11042 0.00741 L 0 0 Z " pathEditMode="relative" ptsTypes="AA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607426" y="1094660"/>
            <a:ext cx="15365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Вопрос </a:t>
            </a:r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№2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 flipH="1">
            <a:off x="680825" y="1031546"/>
            <a:ext cx="1748049" cy="522064"/>
          </a:xfrm>
        </p:spPr>
        <p:txBody>
          <a:bodyPr vert="horz">
            <a:noAutofit/>
          </a:bodyPr>
          <a:lstStyle/>
          <a:p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Зенит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19" name="Управляющая кнопка: назад 18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40091" y="2093594"/>
            <a:ext cx="88006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На каком стадионе базируется </a:t>
            </a:r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ФК Зенит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pic>
        <p:nvPicPr>
          <p:cNvPr id="8" name="Объект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895" y="590204"/>
            <a:ext cx="2333105" cy="13962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114502" y="312089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Открытие Банк Арена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408601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 </a:t>
            </a:r>
            <a:r>
              <a:rPr lang="en-US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РЖД Арена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981326" y="505113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Газпром Арена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81326" y="607843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ВТБ Арена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8675" y="4358928"/>
            <a:ext cx="2926637" cy="196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879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3841 0.00972 L -0.10156 0.00347 L 0 0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1276 -0.00486 L -0.12956 0.00255 L 0 0 Z " pathEditMode="relative" ptsTypes="AA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4688 -0.01203 L -0.21263 0.00973 L 0.00274 -0.00601 " pathEditMode="relative" ptsTypes="AA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 flipH="1">
            <a:off x="680825" y="1031546"/>
            <a:ext cx="1748049" cy="522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Зенит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101633" y="1972491"/>
            <a:ext cx="94923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 каком городе базируется ФК </a:t>
            </a:r>
            <a:r>
              <a:rPr lang="en-US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“</a:t>
            </a:r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Зенит</a:t>
            </a:r>
            <a:r>
              <a:rPr lang="en-US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?”</a:t>
            </a:r>
            <a:endParaRPr lang="ru-RU" sz="3200" dirty="0" smtClean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1B0FBD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Объект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895" y="590204"/>
            <a:ext cx="2333105" cy="1396299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7607426" y="1094660"/>
            <a:ext cx="15365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Вопрос </a:t>
            </a:r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№3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8675" y="4358928"/>
            <a:ext cx="2926637" cy="196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86444" y="271356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Тверь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1B0FBD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08724" y="399142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Воронеж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1B0FBD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21135" y="323881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Москва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1B0FBD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682442" y="499665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Санкт-Петербург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1B0FBD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99655" y="591358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1B0FBD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Ростов-на-Дону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1B0FBD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75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3.33333E-6 L 0.16497 3.33333E-6 L -0.12813 0.00486 L 2.70833E-6 3.33333E-6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338 -0.00115 L -0.11042 0.00371 L 0.00468 -0.00115 " pathEditMode="relative" ptsTypes="AA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396 0 L -0.17448 0.00139 L 0.00143 -0.00833 " pathEditMode="relative" ptsTypes="AAAA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9167 -0.00602 L -0.1138 0.00486 L 0.00403 -0.00486 " pathEditMode="relative" ptsTypes="AAAA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 flipH="1">
            <a:off x="680825" y="1031546"/>
            <a:ext cx="1748049" cy="522064"/>
          </a:xfrm>
        </p:spPr>
        <p:txBody>
          <a:bodyPr vert="horz">
            <a:noAutofit/>
          </a:bodyPr>
          <a:lstStyle/>
          <a:p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Зенит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Управляющая кнопка: в конец 11">
            <a:hlinkClick r:id="rId3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в начало 12">
            <a:hlinkClick r:id="rId4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Текст 4"/>
          <p:cNvSpPr txBox="1">
            <a:spLocks/>
          </p:cNvSpPr>
          <p:nvPr/>
        </p:nvSpPr>
        <p:spPr>
          <a:xfrm>
            <a:off x="378688" y="1979490"/>
            <a:ext cx="11482008" cy="63139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Какой цвет принадлежит ФК Зенит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pic>
        <p:nvPicPr>
          <p:cNvPr id="15" name="Объект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8895" y="590204"/>
            <a:ext cx="2333105" cy="1396299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607426" y="1094660"/>
            <a:ext cx="15365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Вопрос </a:t>
            </a:r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№4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28675" y="4358928"/>
            <a:ext cx="2926637" cy="196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336174" y="273564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Сине-бело-желтый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23705" y="364128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Красно-синий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23705" y="468790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Бело-красный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72989" y="5689823"/>
            <a:ext cx="43974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Сине-белый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1940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04167E-6 -7.03704E-6 L 0.1746 -7.03704E-6 L -0.17592 0.00485 L -6.04167E-6 -7.03704E-6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555 -0.00371 L -0.18398 0.00254 L 0.01498 -0.00487 " pathEditMode="relative" ptsTypes="AA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893 0.00486 L -0.14792 0.00231 L 0 0 Z " pathEditMode="relative" ptsTypes="AA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9714" y="1267332"/>
            <a:ext cx="931458" cy="4853320"/>
          </a:xfrm>
        </p:spPr>
        <p:txBody>
          <a:bodyPr vert="wordArtVert">
            <a:normAutofit/>
          </a:bodyPr>
          <a:lstStyle/>
          <a:p>
            <a:pPr algn="ctr"/>
            <a:r>
              <a:rPr lang="ru-RU" i="1" dirty="0" smtClean="0">
                <a:ln>
                  <a:solidFill>
                    <a:srgbClr val="0066FF"/>
                  </a:solidFill>
                </a:ln>
                <a:effectLst>
                  <a:glow rad="101600">
                    <a:srgbClr val="00B0F0">
                      <a:alpha val="60000"/>
                    </a:srgbClr>
                  </a:glow>
                </a:effectLst>
              </a:rPr>
              <a:t>Динамо</a:t>
            </a:r>
            <a:endParaRPr lang="ru-RU" i="1" dirty="0">
              <a:ln>
                <a:solidFill>
                  <a:srgbClr val="0066FF"/>
                </a:solidFill>
              </a:ln>
              <a:effectLst>
                <a:glow rad="101600">
                  <a:srgbClr val="00B0F0">
                    <a:alpha val="60000"/>
                  </a:srgbClr>
                </a:glo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849748" y="1049167"/>
            <a:ext cx="1691817" cy="472589"/>
          </a:xfrm>
        </p:spPr>
        <p:txBody>
          <a:bodyPr/>
          <a:lstStyle/>
          <a:p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B0F0">
                      <a:alpha val="60000"/>
                    </a:srgbClr>
                  </a:glow>
                </a:effectLst>
              </a:rPr>
              <a:t>Вопрос №1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101600">
                  <a:srgbClr val="00B0F0">
                    <a:alpha val="60000"/>
                  </a:srgbClr>
                </a:glow>
              </a:effectLst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8771" y="581773"/>
            <a:ext cx="2283229" cy="1427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554362" y="875425"/>
            <a:ext cx="21114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</a:rPr>
              <a:t>Девиз:</a:t>
            </a:r>
          </a:p>
          <a:p>
            <a:pPr algn="ctr"/>
            <a:r>
              <a:rPr lang="ru-RU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</a:rPr>
              <a:t>С</a:t>
            </a:r>
            <a:r>
              <a:rPr lang="ru-RU" dirty="0" smtClean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</a:rPr>
              <a:t>ила </a:t>
            </a:r>
            <a:r>
              <a:rPr lang="ru-RU" dirty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</a:rPr>
              <a:t>в </a:t>
            </a:r>
            <a:r>
              <a:rPr lang="ru-RU" dirty="0" smtClean="0">
                <a:solidFill>
                  <a:schemeClr val="tx1">
                    <a:lumMod val="85000"/>
                  </a:schemeClr>
                </a:solidFill>
                <a:latin typeface="arial" panose="020B0604020202020204" pitchFamily="34" charset="0"/>
              </a:rPr>
              <a:t>движении.</a:t>
            </a:r>
            <a:endParaRPr lang="ru-RU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358649" y="2296236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в конец 7">
            <a:hlinkClick r:id="rId5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 начало 8">
            <a:hlinkClick r:id="rId6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Текст 4"/>
          <p:cNvSpPr txBox="1">
            <a:spLocks/>
          </p:cNvSpPr>
          <p:nvPr/>
        </p:nvSpPr>
        <p:spPr>
          <a:xfrm>
            <a:off x="1229443" y="1986503"/>
            <a:ext cx="9273093" cy="66525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B0F0">
                      <a:alpha val="40000"/>
                    </a:srgbClr>
                  </a:glow>
                </a:effectLst>
              </a:rPr>
              <a:t>Сколько лет футбольному клубу Динамо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B0F0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chemeClr val="tx1"/>
                </a:solidFill>
              </a:ln>
              <a:effectLst>
                <a:glow rad="228600">
                  <a:srgbClr val="00B0F0">
                    <a:alpha val="40000"/>
                  </a:srgbClr>
                </a:glow>
              </a:effectLst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86717" y="3617915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78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86717" y="4396049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21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86717" y="517418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99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86717" y="601605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102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086717" y="284443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111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96470" y="4419454"/>
            <a:ext cx="3185651" cy="1795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65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896 -0.00231 L -0.09258 0.00139 L 0 0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1458 0.0037 L -0.08997 0.00231 L 0 0 Z " pathEditMode="relative" ptsTypes="AA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8 2.59259E-6 L 0.12162 -0.00556 L -0.097 0.00115 L -2.5E-6 2.59259E-6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3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-5.18519E-6 L 0.11798 0.00232 L -0.09336 -5.18519E-6 L -2.29167E-6 -5.18519E-6 Z " pathEditMode="relative" ptsTypes="AA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2386729" cy="1080940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0066FF"/>
                  </a:solidFill>
                </a:ln>
              </a:rPr>
              <a:t>Динамо</a:t>
            </a:r>
            <a:endParaRPr lang="ru-RU" dirty="0">
              <a:ln>
                <a:solidFill>
                  <a:srgbClr val="0066FF"/>
                </a:solidFill>
              </a:ln>
            </a:endParaRPr>
          </a:p>
        </p:txBody>
      </p:sp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727" y="583097"/>
            <a:ext cx="2247568" cy="1404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Текст 3"/>
          <p:cNvSpPr txBox="1">
            <a:spLocks/>
          </p:cNvSpPr>
          <p:nvPr/>
        </p:nvSpPr>
        <p:spPr>
          <a:xfrm>
            <a:off x="7849748" y="1049167"/>
            <a:ext cx="1691817" cy="47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B0F0">
                      <a:alpha val="60000"/>
                    </a:srgbClr>
                  </a:glow>
                </a:effectLst>
              </a:rPr>
              <a:t>Вопрос №2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101600">
                  <a:srgbClr val="00B0F0">
                    <a:alpha val="60000"/>
                  </a:srgbClr>
                </a:glow>
              </a:effectLst>
            </a:endParaRPr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315851" y="2333154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1363289" y="2313573"/>
            <a:ext cx="52858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01633" y="1972491"/>
            <a:ext cx="94923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 каком городе базируется ФК </a:t>
            </a:r>
            <a:r>
              <a:rPr lang="en-US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“</a:t>
            </a:r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Динамо</a:t>
            </a:r>
            <a:r>
              <a:rPr lang="en-US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?”</a:t>
            </a:r>
            <a:endParaRPr lang="ru-RU" sz="3200" dirty="0" smtClean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99804" y="310536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Тверь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99804" y="384848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Воронеж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99804" y="486799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Москва 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48000" y="5724482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chemeClr val="tx1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Санкт-Петербург</a:t>
            </a:r>
            <a:endParaRPr lang="ru-RU" sz="3200" dirty="0">
              <a:ln w="10160">
                <a:solidFill>
                  <a:schemeClr val="tx1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3467" y="4433261"/>
            <a:ext cx="3028594" cy="1707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813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058 0.00602 L -0.1151 0.00232 L 0 0 Z " pathEditMode="relative" ptsTypes="AAAA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L 0.17526 -0.00115 L -0.17656 0 L 0 0 Z " pathEditMode="relative" ptsTypes="AAAAA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957 -0.00139 L -0.12682 -0.00254 L 0 0 Z " pathEditMode="relative" ptsTypes="AAAA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4432" y="591332"/>
            <a:ext cx="2247568" cy="1404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Текст 3"/>
          <p:cNvSpPr txBox="1">
            <a:spLocks/>
          </p:cNvSpPr>
          <p:nvPr/>
        </p:nvSpPr>
        <p:spPr>
          <a:xfrm>
            <a:off x="7849748" y="1049167"/>
            <a:ext cx="1691817" cy="47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B0F0">
                      <a:alpha val="60000"/>
                    </a:srgbClr>
                  </a:glow>
                </a:effectLst>
              </a:rPr>
              <a:t>Вопрос №3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101600">
                  <a:srgbClr val="00B0F0">
                    <a:alpha val="60000"/>
                  </a:srgbClr>
                </a:glow>
              </a:effectLst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680321" y="753227"/>
            <a:ext cx="2386729" cy="10809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>
                <a:ln>
                  <a:solidFill>
                    <a:srgbClr val="0066FF"/>
                  </a:solidFill>
                </a:ln>
              </a:rPr>
              <a:t>Динамо</a:t>
            </a:r>
            <a:endParaRPr lang="ru-RU" dirty="0">
              <a:ln>
                <a:solidFill>
                  <a:srgbClr val="0066FF"/>
                </a:solidFill>
              </a:ln>
            </a:endParaRP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>
            <a:spLocks/>
          </p:cNvSpPr>
          <p:nvPr/>
        </p:nvSpPr>
        <p:spPr>
          <a:xfrm>
            <a:off x="391060" y="2311386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363392" y="2312605"/>
            <a:ext cx="493463" cy="3028751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40091" y="2093594"/>
            <a:ext cx="88006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На каком стадионе базируется </a:t>
            </a:r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ФК Динамо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chemeClr val="tx1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1509" y="4659941"/>
            <a:ext cx="2896891" cy="163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14663" y="308728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Открытие Банк Арена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62276" y="4069016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 </a:t>
            </a:r>
            <a:r>
              <a:rPr lang="en-US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РЖД Арена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67050" y="5881827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Стадион </a:t>
            </a:r>
            <a:r>
              <a:rPr lang="en-US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Лужники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67050" y="499626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ВТБ Арена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69182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2227 0.00602 L -0.18542 0.00347 L 0 0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957 0.00231 L -0.18125 0.00741 L 0.0095 0.00116 " pathEditMode="relative" ptsTypes="AA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1016 -0.00232 L -0.21536 0.0074 L 0 0 Z " pathEditMode="relative" ptsTypes="AAAA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4727" y="583097"/>
            <a:ext cx="2247568" cy="14047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Текст 3"/>
          <p:cNvSpPr>
            <a:spLocks noGrp="1"/>
          </p:cNvSpPr>
          <p:nvPr>
            <p:ph type="body" sz="half" idx="2"/>
          </p:nvPr>
        </p:nvSpPr>
        <p:spPr>
          <a:xfrm>
            <a:off x="7849748" y="1049167"/>
            <a:ext cx="1691817" cy="472589"/>
          </a:xfrm>
        </p:spPr>
        <p:txBody>
          <a:bodyPr/>
          <a:lstStyle/>
          <a:p>
            <a:r>
              <a:rPr lang="ru-RU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00B0F0">
                      <a:alpha val="60000"/>
                    </a:srgbClr>
                  </a:glow>
                </a:effectLst>
              </a:rPr>
              <a:t>Вопрос №4</a:t>
            </a:r>
            <a:endParaRPr lang="ru-RU" dirty="0">
              <a:ln>
                <a:solidFill>
                  <a:schemeClr val="tx1"/>
                </a:solidFill>
              </a:ln>
              <a:effectLst>
                <a:glow rad="101600">
                  <a:srgbClr val="00B0F0">
                    <a:alpha val="60000"/>
                  </a:srgbClr>
                </a:glow>
              </a:effectLst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2386729" cy="1080940"/>
          </a:xfrm>
        </p:spPr>
        <p:txBody>
          <a:bodyPr/>
          <a:lstStyle/>
          <a:p>
            <a:r>
              <a:rPr lang="ru-RU" dirty="0" smtClean="0">
                <a:ln>
                  <a:solidFill>
                    <a:srgbClr val="0066FF"/>
                  </a:solidFill>
                </a:ln>
              </a:rPr>
              <a:t>Динамо</a:t>
            </a:r>
            <a:endParaRPr lang="ru-RU" dirty="0">
              <a:ln>
                <a:solidFill>
                  <a:srgbClr val="0066FF"/>
                </a:solidFill>
              </a:ln>
            </a:endParaRPr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442195" y="2309368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Управляющая кнопка: в конец 10">
            <a:hlinkClick r:id="rId5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в начало 11">
            <a:hlinkClick r:id="rId3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Текст 4"/>
          <p:cNvSpPr txBox="1">
            <a:spLocks/>
          </p:cNvSpPr>
          <p:nvPr/>
        </p:nvSpPr>
        <p:spPr>
          <a:xfrm>
            <a:off x="378688" y="1979491"/>
            <a:ext cx="11482008" cy="65783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Какой цвет принадлежит ФК Динамо</a:t>
            </a:r>
            <a:r>
              <a:rPr lang="en-US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54090" y="4277080"/>
            <a:ext cx="3060710" cy="172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71692" y="297286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Сине-бело-желтый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0" y="5062730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Красно-синий</a:t>
            </a:r>
            <a:endParaRPr lang="ru-RU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59712" y="3984693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Б</a:t>
            </a:r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ело-зелёно-красный</a:t>
            </a:r>
            <a:endParaRPr lang="en-US" sz="28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38505" y="5984792"/>
            <a:ext cx="45623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chemeClr val="tx1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Бело-синий</a:t>
            </a:r>
            <a:endParaRPr lang="en-US" sz="3200" dirty="0">
              <a:ln>
                <a:solidFill>
                  <a:schemeClr val="tx1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131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0143 0.00116 L -0.16888 0.00833 L 0.00794 0.00555 " pathEditMode="relative" ptsTypes="AA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47 -0.00185 L 0.26015 -0.00925 L -0.17292 0.01065 L 1.66667E-6 -4.44444E-6 " pathEditMode="relative" rAng="0" ptsTypes="AAAA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5" y="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93 -0.00532 L -0.1207 0.0044 L 0.00873 -0.00393 " pathEditMode="relative" ptsTypes="AAAA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t="-20000" r="-19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135" y="3896679"/>
            <a:ext cx="3523875" cy="2088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722" y="560746"/>
            <a:ext cx="1210278" cy="5177446"/>
          </a:xfrm>
        </p:spPr>
        <p:txBody>
          <a:bodyPr vert="wordArtVert">
            <a:normAutofit fontScale="90000"/>
          </a:bodyPr>
          <a:lstStyle/>
          <a:p>
            <a:r>
              <a:rPr lang="ru-RU" i="1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Крылья</a:t>
            </a:r>
            <a:br>
              <a:rPr lang="ru-RU" i="1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</a:br>
            <a:r>
              <a:rPr lang="ru-RU" i="1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 Советов</a:t>
            </a:r>
            <a:endParaRPr lang="ru-RU" i="1" dirty="0">
              <a:ln>
                <a:solidFill>
                  <a:srgbClr val="1B0FBD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677470" y="1077747"/>
            <a:ext cx="1479782" cy="459337"/>
          </a:xfrm>
        </p:spPr>
        <p:txBody>
          <a:bodyPr>
            <a:normAutofit/>
          </a:bodyPr>
          <a:lstStyle/>
          <a:p>
            <a:r>
              <a:rPr lang="ru-RU" sz="18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Вопрос №1</a:t>
            </a:r>
            <a:endParaRPr lang="ru-RU" sz="18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pic>
        <p:nvPicPr>
          <p:cNvPr id="5" name="Рисунок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022" y="560745"/>
            <a:ext cx="2286978" cy="1449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1581470" y="707250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BDC1C6"/>
                </a:solidFill>
                <a:latin typeface="arial" panose="020B0604020202020204" pitchFamily="34" charset="0"/>
              </a:rPr>
              <a:t>Девиз:</a:t>
            </a:r>
          </a:p>
          <a:p>
            <a:pPr algn="ctr"/>
            <a:r>
              <a:rPr lang="ru-RU" b="1" dirty="0" smtClean="0">
                <a:solidFill>
                  <a:srgbClr val="BDC1C6"/>
                </a:solidFill>
                <a:latin typeface="arial" panose="020B0604020202020204" pitchFamily="34" charset="0"/>
              </a:rPr>
              <a:t>Крылья 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Советов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 - ни шагу назад! </a:t>
            </a:r>
            <a:r>
              <a:rPr lang="ru-RU" b="1" dirty="0">
                <a:solidFill>
                  <a:srgbClr val="BDC1C6"/>
                </a:solidFill>
                <a:latin typeface="arial" panose="020B0604020202020204" pitchFamily="34" charset="0"/>
              </a:rPr>
              <a:t>Крылья Советов</a:t>
            </a:r>
            <a:r>
              <a:rPr lang="ru-RU" dirty="0">
                <a:solidFill>
                  <a:srgbClr val="BDC1C6"/>
                </a:solidFill>
                <a:latin typeface="arial" panose="020B0604020202020204" pitchFamily="34" charset="0"/>
              </a:rPr>
              <a:t> - ни шагу назад! "Крыльям" дороги в футболе открыты, Матчей красивых болельщики ждут.</a:t>
            </a:r>
            <a:endParaRPr lang="ru-RU" dirty="0"/>
          </a:p>
        </p:txBody>
      </p:sp>
      <p:sp>
        <p:nvSpPr>
          <p:cNvPr id="7" name="Управляющая кнопка: далее 6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Управляющая кнопка: в конец 7">
            <a:hlinkClick r:id="rId6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в начало 8">
            <a:hlinkClick r:id="rId7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Текст 4"/>
          <p:cNvSpPr txBox="1">
            <a:spLocks/>
          </p:cNvSpPr>
          <p:nvPr/>
        </p:nvSpPr>
        <p:spPr>
          <a:xfrm>
            <a:off x="1229443" y="1986504"/>
            <a:ext cx="9273093" cy="64863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Сколько лет футбольному клубу КС</a:t>
            </a:r>
            <a:r>
              <a:rPr lang="en-US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1B0FBD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30683" y="2694023"/>
            <a:ext cx="29343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78</a:t>
            </a:r>
            <a:endParaRPr lang="ru-RU" sz="3200" dirty="0">
              <a:ln>
                <a:solidFill>
                  <a:srgbClr val="1B0FBD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03273" y="3428445"/>
            <a:ext cx="9060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102</a:t>
            </a:r>
            <a:endParaRPr lang="ru-RU" sz="3200" dirty="0">
              <a:ln>
                <a:solidFill>
                  <a:srgbClr val="1B0FBD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28953" y="4288169"/>
            <a:ext cx="15544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80</a:t>
            </a:r>
            <a:endParaRPr lang="ru-RU" sz="3200" dirty="0">
              <a:ln>
                <a:solidFill>
                  <a:srgbClr val="1B0FBD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40679" y="6157264"/>
            <a:ext cx="8312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111</a:t>
            </a:r>
            <a:endParaRPr lang="ru-RU" sz="3200" dirty="0">
              <a:ln>
                <a:solidFill>
                  <a:srgbClr val="1B0FBD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522249" y="5147893"/>
            <a:ext cx="787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1B0FBD">
                      <a:alpha val="40000"/>
                    </a:srgbClr>
                  </a:glow>
                </a:effectLst>
              </a:rPr>
              <a:t>94</a:t>
            </a:r>
            <a:endParaRPr lang="ru-RU" sz="3200" dirty="0">
              <a:ln>
                <a:solidFill>
                  <a:srgbClr val="1B0FBD"/>
                </a:solidFill>
              </a:ln>
              <a:effectLst>
                <a:glow rad="228600">
                  <a:srgbClr val="1B0FBD">
                    <a:alpha val="4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49758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>
        <p14:reveal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352 -0.00231 L -0.12057 0.00394 L 0 0 Z " pathEditMode="relative" ptsTypes="AAAA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7.40741E-6 L 0.14805 -7.40741E-6 L -0.11783 0.0037 L -4.16667E-7 -7.40741E-6 Z " pathEditMode="relative" ptsTypes="AA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8125 -0.00579 L -0.07422 0.00254 L 0 0 Z " pathEditMode="relative" ptsTypes="AAAA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4597 -0.00718 L -0.10078 0 L 0 0 Z " pathEditMode="relative" ptsTypes="AAAA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3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t="-20000" r="-19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963" y="3609299"/>
            <a:ext cx="3125133" cy="1852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022" y="560745"/>
            <a:ext cx="2286978" cy="14117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94409" y="766946"/>
            <a:ext cx="4761904" cy="1080940"/>
          </a:xfrm>
        </p:spPr>
        <p:txBody>
          <a:bodyPr>
            <a:normAutofit/>
          </a:bodyPr>
          <a:lstStyle/>
          <a:p>
            <a:r>
              <a:rPr lang="ru-RU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Крылья</a:t>
            </a:r>
            <a:r>
              <a:rPr lang="ru-RU" dirty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 </a:t>
            </a:r>
            <a:r>
              <a:rPr lang="ru-RU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Советов</a:t>
            </a:r>
            <a:endParaRPr lang="ru-RU" dirty="0">
              <a:ln>
                <a:solidFill>
                  <a:srgbClr val="1B0FBD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7677470" y="1077747"/>
            <a:ext cx="1479782" cy="459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Вопрос №2</a:t>
            </a:r>
            <a:endParaRPr lang="ru-RU" sz="18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01633" y="1972491"/>
            <a:ext cx="94923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В каком городе базируется ФК </a:t>
            </a:r>
            <a:r>
              <a:rPr lang="en-US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“</a:t>
            </a:r>
            <a:r>
              <a:rPr lang="ru-RU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КС</a:t>
            </a:r>
            <a:r>
              <a:rPr lang="en-US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?”</a:t>
            </a:r>
            <a:endParaRPr lang="ru-RU" sz="3200" dirty="0" smtClean="0">
              <a:ln w="10160">
                <a:solidFill>
                  <a:srgbClr val="1B0FBD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497301" y="2806358"/>
            <a:ext cx="16542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Тверь</a:t>
            </a:r>
            <a:r>
              <a:rPr lang="ru-RU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dirty="0">
              <a:ln w="10160">
                <a:solidFill>
                  <a:srgbClr val="1B0FBD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29541" y="5633264"/>
            <a:ext cx="19250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Самара</a:t>
            </a:r>
            <a:endParaRPr lang="ru-RU" sz="3200" dirty="0">
              <a:ln w="10160">
                <a:solidFill>
                  <a:srgbClr val="1B0FBD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25338" y="3880186"/>
            <a:ext cx="20449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Москва</a:t>
            </a:r>
            <a:endParaRPr lang="ru-RU" dirty="0">
              <a:ln w="10160">
                <a:solidFill>
                  <a:srgbClr val="1B0FBD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52794" y="2790895"/>
            <a:ext cx="41385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Санкт-Петербург</a:t>
            </a:r>
            <a:endParaRPr lang="ru-RU" dirty="0">
              <a:ln w="10160">
                <a:solidFill>
                  <a:srgbClr val="1B0FBD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090095" y="5633264"/>
            <a:ext cx="33340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 w="10160">
                  <a:solidFill>
                    <a:srgbClr val="1B0FBD"/>
                  </a:solidFill>
                  <a:prstDash val="solid"/>
                </a:ln>
                <a:effectLst>
                  <a:glow rad="228600">
                    <a:srgbClr val="0066FF">
                      <a:alpha val="40000"/>
                    </a:srgb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Ростов-на-Дону</a:t>
            </a:r>
            <a:endParaRPr lang="ru-RU" dirty="0">
              <a:ln w="10160">
                <a:solidFill>
                  <a:srgbClr val="1B0FBD"/>
                </a:solidFill>
                <a:prstDash val="solid"/>
              </a:ln>
              <a:effectLst>
                <a:glow rad="228600">
                  <a:srgbClr val="0066FF">
                    <a:alpha val="40000"/>
                  </a:srgb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335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0378 -0.00463 L -0.09336 0.00254 L 0.00547 -0.00232 " pathEditMode="relative" ptsTypes="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3776 -0.00717 L -0.13698 0.0051 L 0.00677 -0.00601 " pathEditMode="relative" ptsTypes="AA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9519 -0.00486 L -0.14583 -0.00139 L 0.01237 -0.00139 " pathEditMode="relative" ptsTypes="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885 -0.00116 L -0.17109 0.00255 L -0.0069 -0.00347 " pathEditMode="relative" ptsTypes="AAAA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t="-20000" r="-19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794" y="4417443"/>
            <a:ext cx="3125133" cy="18521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022" y="560745"/>
            <a:ext cx="2286978" cy="1493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94409" y="766946"/>
            <a:ext cx="4761904" cy="1080940"/>
          </a:xfrm>
        </p:spPr>
        <p:txBody>
          <a:bodyPr>
            <a:normAutofit/>
          </a:bodyPr>
          <a:lstStyle/>
          <a:p>
            <a:r>
              <a:rPr lang="ru-RU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Крылья</a:t>
            </a:r>
            <a:r>
              <a:rPr lang="ru-RU" dirty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 </a:t>
            </a:r>
            <a:r>
              <a:rPr lang="ru-RU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Советов</a:t>
            </a:r>
            <a:endParaRPr lang="ru-RU" dirty="0">
              <a:ln>
                <a:solidFill>
                  <a:srgbClr val="1B0FBD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7677470" y="1077747"/>
            <a:ext cx="1479782" cy="459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Вопрос №3</a:t>
            </a:r>
            <a:endParaRPr lang="ru-RU" sz="18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39091" y="2093594"/>
            <a:ext cx="1012490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На каком стадионе базируется </a:t>
            </a:r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ФК Крылья Советов</a:t>
            </a:r>
            <a:r>
              <a:rPr lang="en-US" sz="3200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1B0FBD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14663" y="2942491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Открытие Банк Арена</a:t>
            </a:r>
            <a:r>
              <a:rPr lang="en-US" sz="3200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rgbClr val="1B0FBD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75784" y="3912074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 </a:t>
            </a:r>
            <a:r>
              <a:rPr lang="en-US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Солидарность С</a:t>
            </a:r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амара Арена</a:t>
            </a:r>
            <a:r>
              <a:rPr lang="en-US" sz="3200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  <a:endParaRPr lang="en-US" sz="3200" dirty="0">
              <a:ln>
                <a:solidFill>
                  <a:srgbClr val="1B0FBD"/>
                </a:solidFill>
              </a:ln>
              <a:effectLst>
                <a:glow rad="101600">
                  <a:srgbClr val="0066FF">
                    <a:alpha val="60000"/>
                  </a:srgbClr>
                </a:glo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13130" y="4869929"/>
            <a:ext cx="25811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ВЭБ Арена</a:t>
            </a:r>
            <a:r>
              <a:rPr lang="en-US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598703" y="5795374"/>
            <a:ext cx="25955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“</a:t>
            </a:r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ВТБ </a:t>
            </a:r>
            <a:r>
              <a:rPr lang="ru-RU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Арена</a:t>
            </a:r>
            <a:r>
              <a:rPr lang="en-US" sz="3200" dirty="0">
                <a:ln>
                  <a:solidFill>
                    <a:srgbClr val="1B0FBD"/>
                  </a:solidFill>
                </a:ln>
                <a:effectLst>
                  <a:glow rad="101600">
                    <a:srgbClr val="0066FF">
                      <a:alpha val="60000"/>
                    </a:srgbClr>
                  </a:glow>
                </a:effectLst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96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4.81481E-6 L -4.16667E-7 -4.81481E-6 L 0.00963 0.00116 L 0.28984 0.00718 L -0.20782 0.00348 L 0.01302 0.00857 " pathEditMode="relative" ptsTypes="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1823 0 L -0.15677 -0.00116 L 0.00677 -0.00116 " pathEditMode="relative" ptsTypes="AAA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L 0.18138 0.0037 L -0.15547 -0.00348 L 0.00677 0 " pathEditMode="relative" ptsTypes="AAA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t="-20000" r="-19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553" y="3436201"/>
            <a:ext cx="3321823" cy="1968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5022" y="560745"/>
            <a:ext cx="2286978" cy="14933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94409" y="766946"/>
            <a:ext cx="4761904" cy="1080940"/>
          </a:xfrm>
        </p:spPr>
        <p:txBody>
          <a:bodyPr>
            <a:normAutofit/>
          </a:bodyPr>
          <a:lstStyle/>
          <a:p>
            <a:r>
              <a:rPr lang="ru-RU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Крылья</a:t>
            </a:r>
            <a:r>
              <a:rPr lang="ru-RU" dirty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 </a:t>
            </a:r>
            <a:r>
              <a:rPr lang="ru-RU" dirty="0" smtClean="0">
                <a:ln>
                  <a:solidFill>
                    <a:srgbClr val="1B0FBD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Советов</a:t>
            </a:r>
            <a:endParaRPr lang="ru-RU" dirty="0">
              <a:ln>
                <a:solidFill>
                  <a:srgbClr val="1B0FBD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6" name="Текст 3"/>
          <p:cNvSpPr txBox="1">
            <a:spLocks/>
          </p:cNvSpPr>
          <p:nvPr/>
        </p:nvSpPr>
        <p:spPr>
          <a:xfrm>
            <a:off x="7677470" y="1077747"/>
            <a:ext cx="1479782" cy="4593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dirty="0" smtClean="0">
                <a:ln>
                  <a:solidFill>
                    <a:schemeClr val="tx1"/>
                  </a:solidFill>
                </a:ln>
                <a:effectLst>
                  <a:glow rad="101600">
                    <a:srgbClr val="1B0FBD">
                      <a:alpha val="60000"/>
                    </a:srgbClr>
                  </a:glow>
                </a:effectLst>
              </a:rPr>
              <a:t>Вопрос №4</a:t>
            </a:r>
            <a:endParaRPr lang="ru-RU" sz="1800" dirty="0">
              <a:ln>
                <a:solidFill>
                  <a:schemeClr val="tx1"/>
                </a:solidFill>
              </a:ln>
              <a:effectLst>
                <a:glow rad="101600">
                  <a:srgbClr val="1B0FBD">
                    <a:alpha val="60000"/>
                  </a:srgbClr>
                </a:glow>
              </a:effectLst>
            </a:endParaRPr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Управляющая кнопка: в конец 8">
            <a:hlinkClick r:id="rId6" action="ppaction://hlinksldjump" highlightClick="1"/>
          </p:cNvPr>
          <p:cNvSpPr/>
          <p:nvPr/>
        </p:nvSpPr>
        <p:spPr>
          <a:xfrm>
            <a:off x="11401425" y="6400800"/>
            <a:ext cx="428625" cy="200025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в начало 9">
            <a:hlinkClick r:id="rId3" action="ppaction://hlinksldjump" highlightClick="1"/>
          </p:cNvPr>
          <p:cNvSpPr/>
          <p:nvPr/>
        </p:nvSpPr>
        <p:spPr>
          <a:xfrm>
            <a:off x="10629900" y="6400800"/>
            <a:ext cx="428625" cy="200025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Текст 4"/>
          <p:cNvSpPr txBox="1">
            <a:spLocks/>
          </p:cNvSpPr>
          <p:nvPr/>
        </p:nvSpPr>
        <p:spPr>
          <a:xfrm>
            <a:off x="378688" y="1979490"/>
            <a:ext cx="11482008" cy="680583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Какой цвет принадлежит ФК КС</a:t>
            </a:r>
            <a:r>
              <a:rPr lang="en-US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?</a:t>
            </a:r>
            <a:endParaRPr lang="ru-RU" sz="3200" dirty="0" smtClean="0">
              <a:ln>
                <a:solidFill>
                  <a:srgbClr val="1B0FBD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4409" y="2678868"/>
            <a:ext cx="6096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Сине-бело-желтый</a:t>
            </a:r>
            <a:endParaRPr lang="en-US" dirty="0">
              <a:ln>
                <a:solidFill>
                  <a:srgbClr val="1B0FBD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677470" y="4515088"/>
            <a:ext cx="32087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Красно-синий</a:t>
            </a:r>
            <a:endParaRPr lang="ru-RU" dirty="0">
              <a:ln>
                <a:solidFill>
                  <a:srgbClr val="1B0FBD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22225" y="3179624"/>
            <a:ext cx="5107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Белый-зеленый-синий</a:t>
            </a:r>
            <a:endParaRPr lang="ru-RU" dirty="0">
              <a:ln>
                <a:solidFill>
                  <a:srgbClr val="1B0FBD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90400" y="4078818"/>
            <a:ext cx="366591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Голубой-красный</a:t>
            </a:r>
            <a:endParaRPr lang="en-US" dirty="0">
              <a:ln>
                <a:solidFill>
                  <a:srgbClr val="1B0FBD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624349" y="5816025"/>
            <a:ext cx="440574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ln>
                  <a:solidFill>
                    <a:srgbClr val="1B0FBD"/>
                  </a:solidFill>
                </a:ln>
                <a:effectLst>
                  <a:glow rad="228600">
                    <a:srgbClr val="0066FF">
                      <a:alpha val="40000"/>
                    </a:srgbClr>
                  </a:glow>
                </a:effectLst>
              </a:rPr>
              <a:t>Бело-индиго-красный</a:t>
            </a:r>
            <a:endParaRPr lang="en-US" sz="3200" dirty="0">
              <a:ln>
                <a:solidFill>
                  <a:srgbClr val="1B0FBD"/>
                </a:solidFill>
              </a:ln>
              <a:effectLst>
                <a:glow rad="228600">
                  <a:srgbClr val="0066FF">
                    <a:alpha val="4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714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346 -0.00116 L -0.18542 0.00139 L 0 0 Z " pathEditMode="relative" ptsTypes="AAAA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8554 -0.00486 L -0.16836 0.00486 L 0.02109 -0.00139 " pathEditMode="relative" ptsTypes="AAAA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7331 -0.01204 L -0.16354 0.00741 L 0.00482 0.00486 " pathEditMode="relative" ptsTypes="AAAA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1.48148E-6 L 0.16576 -0.00347 L -0.14505 0.00254 L 2.08333E-7 1.48148E-6 Z " pathEditMode="relative" rAng="0" ptsTypes="AAA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9" y="-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/>
      <p:bldP spid="1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7000"/>
                    </a14:imgEffect>
                  </a14:imgLayer>
                </a14:imgProps>
              </a:ext>
            </a:extLst>
          </a:blip>
          <a:srcRect/>
          <a:stretch>
            <a:fillRect l="-5000" t="-3000" r="-5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47650" y="1433305"/>
            <a:ext cx="11688417" cy="471695"/>
          </a:xfrm>
          <a:noFill/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3200" dirty="0">
                <a:solidFill>
                  <a:srgbClr val="E70000"/>
                </a:solidFill>
              </a:rPr>
              <a:t>Какой лиги в </a:t>
            </a:r>
            <a:r>
              <a:rPr lang="ru-RU" sz="3200" dirty="0" smtClean="0">
                <a:solidFill>
                  <a:srgbClr val="E70000"/>
                </a:solidFill>
              </a:rPr>
              <a:t>Российской </a:t>
            </a:r>
            <a:r>
              <a:rPr lang="ru-RU" sz="3200" dirty="0" smtClean="0">
                <a:solidFill>
                  <a:srgbClr val="1B0FBD"/>
                </a:solidFill>
              </a:rPr>
              <a:t>Федерации</a:t>
            </a:r>
            <a:r>
              <a:rPr lang="ru-RU" sz="3200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ru-RU" sz="3200" dirty="0"/>
              <a:t>не существует</a:t>
            </a:r>
            <a:r>
              <a:rPr lang="en-US" sz="3200" dirty="0" smtClean="0"/>
              <a:t>?</a:t>
            </a:r>
            <a:endParaRPr lang="ru-RU" dirty="0" smtClean="0"/>
          </a:p>
        </p:txBody>
      </p:sp>
      <p:sp>
        <p:nvSpPr>
          <p:cNvPr id="4" name="Текст 3"/>
          <p:cNvSpPr txBox="1">
            <a:spLocks/>
          </p:cNvSpPr>
          <p:nvPr/>
        </p:nvSpPr>
        <p:spPr>
          <a:xfrm>
            <a:off x="676275" y="0"/>
            <a:ext cx="10125075" cy="72065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3600" dirty="0" smtClean="0">
                <a:ln>
                  <a:solidFill>
                    <a:srgbClr val="1B0FBD"/>
                  </a:solidFill>
                </a:ln>
                <a:latin typeface="Mistral" panose="03090702030407020403" pitchFamily="66" charset="0"/>
              </a:rPr>
              <a:t>Вопросы на знание футбола в РФ</a:t>
            </a:r>
            <a:endParaRPr lang="ru-RU" sz="3600" dirty="0">
              <a:ln>
                <a:solidFill>
                  <a:srgbClr val="1B0FBD"/>
                </a:solidFill>
              </a:ln>
              <a:latin typeface="Mistral" panose="03090702030407020403" pitchFamily="66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15686" y="2128196"/>
            <a:ext cx="230898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i="1" u="sng" dirty="0"/>
              <a:t>Р</a:t>
            </a:r>
            <a:r>
              <a:rPr lang="ru-RU" sz="3200" i="1" u="sng" dirty="0">
                <a:solidFill>
                  <a:schemeClr val="bg1">
                    <a:lumMod val="75000"/>
                    <a:lumOff val="25000"/>
                  </a:schemeClr>
                </a:solidFill>
              </a:rPr>
              <a:t>П</a:t>
            </a:r>
            <a:r>
              <a:rPr lang="ru-RU" sz="3200" i="1" u="sng" dirty="0">
                <a:solidFill>
                  <a:srgbClr val="FF0000"/>
                </a:solidFill>
              </a:rPr>
              <a:t>Л</a:t>
            </a:r>
          </a:p>
        </p:txBody>
      </p:sp>
      <p:sp>
        <p:nvSpPr>
          <p:cNvPr id="6" name="Объект 15"/>
          <p:cNvSpPr txBox="1">
            <a:spLocks/>
          </p:cNvSpPr>
          <p:nvPr/>
        </p:nvSpPr>
        <p:spPr>
          <a:xfrm>
            <a:off x="4760530" y="3095625"/>
            <a:ext cx="2019300" cy="952500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i="1" u="sng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3500" i="1" u="sng" dirty="0" smtClean="0"/>
              <a:t>А</a:t>
            </a:r>
            <a:r>
              <a:rPr lang="ru-RU" sz="3500" i="1" u="sng" dirty="0" smtClean="0">
                <a:solidFill>
                  <a:srgbClr val="7030A0"/>
                </a:solidFill>
              </a:rPr>
              <a:t>ПЛ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7" name="Объект 15"/>
          <p:cNvSpPr txBox="1">
            <a:spLocks/>
          </p:cNvSpPr>
          <p:nvPr/>
        </p:nvSpPr>
        <p:spPr>
          <a:xfrm>
            <a:off x="5157787" y="4648200"/>
            <a:ext cx="1162050" cy="96202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i="1" u="sng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3200" i="1" u="sng" dirty="0" smtClean="0">
                <a:solidFill>
                  <a:srgbClr val="92D050"/>
                </a:solidFill>
              </a:rPr>
              <a:t>ФН</a:t>
            </a:r>
            <a:r>
              <a:rPr lang="ru-RU" sz="3200" i="1" u="sng" dirty="0" smtClean="0"/>
              <a:t>Л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RU" i="1" u="sng" dirty="0" smtClean="0">
              <a:solidFill>
                <a:srgbClr val="7030A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508290" y="2735920"/>
            <a:ext cx="1433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i="1" u="sng" dirty="0"/>
              <a:t>П</a:t>
            </a:r>
            <a:r>
              <a:rPr lang="ru-RU" sz="3200" i="1" u="sng" dirty="0">
                <a:solidFill>
                  <a:srgbClr val="0070C0"/>
                </a:solidFill>
              </a:rPr>
              <a:t>Ф</a:t>
            </a:r>
            <a:r>
              <a:rPr lang="ru-RU" sz="3200" i="1" u="sng" dirty="0">
                <a:solidFill>
                  <a:srgbClr val="E70000"/>
                </a:solidFill>
              </a:rPr>
              <a:t>Л</a:t>
            </a:r>
          </a:p>
        </p:txBody>
      </p:sp>
      <p:sp>
        <p:nvSpPr>
          <p:cNvPr id="9" name="Объект 15"/>
          <p:cNvSpPr txBox="1">
            <a:spLocks/>
          </p:cNvSpPr>
          <p:nvPr/>
        </p:nvSpPr>
        <p:spPr>
          <a:xfrm>
            <a:off x="1134626" y="2547296"/>
            <a:ext cx="1609725" cy="962025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ru-RU" i="1" u="sng" dirty="0" smtClean="0"/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sz="3200" i="1" u="sng" dirty="0" smtClean="0">
                <a:solidFill>
                  <a:srgbClr val="00B0F0"/>
                </a:solidFill>
              </a:rPr>
              <a:t>Р</a:t>
            </a:r>
            <a:r>
              <a:rPr lang="ru-RU" sz="3200" i="1" u="sng" dirty="0" smtClean="0"/>
              <a:t>Ф</a:t>
            </a:r>
            <a:r>
              <a:rPr lang="ru-RU" sz="3200" i="1" u="sng" dirty="0" smtClean="0">
                <a:solidFill>
                  <a:srgbClr val="FF0000"/>
                </a:solidFill>
              </a:rPr>
              <a:t>П</a:t>
            </a:r>
            <a:r>
              <a:rPr lang="ru-RU" sz="3200" i="1" u="sng" dirty="0" smtClean="0">
                <a:solidFill>
                  <a:schemeClr val="bg1"/>
                </a:solidFill>
              </a:rPr>
              <a:t>Л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ru-RU" sz="3200" i="1" u="sng" dirty="0" smtClean="0">
              <a:solidFill>
                <a:srgbClr val="E70000"/>
              </a:solidFill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ru-RU" sz="3200" i="1" u="sng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ru-RU" i="1" u="sng" dirty="0" smtClean="0">
              <a:solidFill>
                <a:srgbClr val="7030A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0" r="15340"/>
          <a:stretch>
            <a:fillRect/>
          </a:stretch>
        </p:blipFill>
        <p:spPr>
          <a:xfrm>
            <a:off x="7213516" y="3700783"/>
            <a:ext cx="3358169" cy="2227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15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prism isContent="1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8594 0 L -0.08047 0 L 0 0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7968 -0.00416 L -0.07344 0.00417 L 0 0 Z " pathEditMode="relative" ptsTypes="AAAA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0625 -0.00278 L -0.11797 0.00278 L 0 0 Z " pathEditMode="relative" ptsTypes="AA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75 -0.00139 L -0.05547 0.00416 L 0 0 Z " pathEditMode="relative" ptsTypes="AA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8189" y="753227"/>
            <a:ext cx="9534698" cy="1080940"/>
          </a:xfrm>
        </p:spPr>
        <p:txBody>
          <a:bodyPr/>
          <a:lstStyle/>
          <a:p>
            <a:pPr algn="ctr"/>
            <a:r>
              <a:rPr lang="ru-RU" dirty="0" smtClean="0"/>
              <a:t>В каком </a:t>
            </a:r>
            <a:r>
              <a:rPr lang="ru-RU" dirty="0" smtClean="0">
                <a:solidFill>
                  <a:srgbClr val="1B0FBD"/>
                </a:solidFill>
              </a:rPr>
              <a:t>году учредился </a:t>
            </a:r>
            <a:r>
              <a:rPr lang="ru-RU" dirty="0" smtClean="0">
                <a:solidFill>
                  <a:srgbClr val="FF0000"/>
                </a:solidFill>
              </a:rPr>
              <a:t>РФС</a:t>
            </a:r>
            <a:r>
              <a:rPr lang="en-US" dirty="0" smtClean="0">
                <a:solidFill>
                  <a:srgbClr val="FF0000"/>
                </a:solidFill>
              </a:rPr>
              <a:t>?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028" name="Picture 4" descr="В Санкт-Петербурге пройдет Конференция РФС для тренеров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6040" y="432262"/>
            <a:ext cx="2751050" cy="17041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1382375" y="2296006"/>
            <a:ext cx="514350" cy="3030663"/>
          </a:xfrm>
          <a:prstGeom prst="actionButtonForwardNex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2" name="Управляющая кнопка: назад 11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79944" y="5438739"/>
            <a:ext cx="10723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1954</a:t>
            </a:r>
            <a:endParaRPr lang="ru-RU" sz="3200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20221" y="4617622"/>
            <a:ext cx="1191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>
                    <a:lumMod val="85000"/>
                    <a:lumOff val="15000"/>
                  </a:schemeClr>
                </a:solidFill>
              </a:rPr>
              <a:t>2001</a:t>
            </a:r>
            <a:endParaRPr lang="ru-RU" sz="3200" dirty="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320221" y="3828193"/>
            <a:ext cx="10438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1912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03600" y="3007076"/>
            <a:ext cx="10438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1812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320221" y="2217647"/>
            <a:ext cx="10438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dirty="0">
                <a:solidFill>
                  <a:schemeClr val="bg1">
                    <a:lumMod val="85000"/>
                    <a:lumOff val="15000"/>
                  </a:schemeClr>
                </a:solidFill>
              </a:rPr>
              <a:t>1922</a:t>
            </a:r>
          </a:p>
        </p:txBody>
      </p:sp>
      <p:pic>
        <p:nvPicPr>
          <p:cNvPr id="13" name="Picture 2" descr="Роналду показывает отвратительную статистику со штрафных на Евро - ФУТБИК  (Futbik.com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0327" y="3095469"/>
            <a:ext cx="4104879" cy="221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936054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4192 0.0037 L -0.10834 -0.00116 L 0 0 Z " pathEditMode="relative" ptsTypes="AAAA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4114 -0.00463 L -0.1125 0.00371 L 0 0 Z " pathEditMode="relative" ptsTypes="AA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26 -2.22222E-6 L 0.13737 -2.22222E-6 L -0.09987 0.00139 L 0.00026 -2.22222E-6 Z " pathEditMode="relative" ptsTypes="AAAA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4466 0 L -0.13555 -0.00116 L 0 0 Z " pathEditMode="relative" ptsTypes="AAAA">
                                      <p:cBhvr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1" y="705602"/>
            <a:ext cx="10294180" cy="1080940"/>
          </a:xfrm>
        </p:spPr>
        <p:txBody>
          <a:bodyPr/>
          <a:lstStyle/>
          <a:p>
            <a:r>
              <a:rPr lang="ru-RU" dirty="0" smtClean="0"/>
              <a:t>Кто стал чемпионом РПЛ в сезоне 2016-2017</a:t>
            </a:r>
            <a:r>
              <a:rPr lang="en-US" dirty="0" smtClean="0"/>
              <a:t>?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176" y="1786542"/>
            <a:ext cx="7294913" cy="4442017"/>
          </a:xfrm>
          <a:effectLst>
            <a:softEdge rad="393700"/>
          </a:effectLst>
        </p:spPr>
      </p:pic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>
          <a:xfrm>
            <a:off x="968931" y="2351540"/>
            <a:ext cx="1233022" cy="623453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 smtClean="0"/>
              <a:t>ЦСКА</a:t>
            </a: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Управляющая кнопка: назад 5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06478" y="2351540"/>
            <a:ext cx="1697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Спартак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433979" y="4417635"/>
            <a:ext cx="12731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Зенит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137961" y="3307206"/>
            <a:ext cx="16434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Динамо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66725" y="5412645"/>
            <a:ext cx="2247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Локомотив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80419" y="3243418"/>
            <a:ext cx="13067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Рубин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66725" y="4421212"/>
            <a:ext cx="1755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Арсенал</a:t>
            </a:r>
          </a:p>
        </p:txBody>
      </p:sp>
      <p:pic>
        <p:nvPicPr>
          <p:cNvPr id="15" name="Picture 2" descr="Роналду показывает отвратительную статистику со штрафных на Евро - ФУТБИК  (Futbik.com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4487" y="2198749"/>
            <a:ext cx="2883188" cy="155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849476"/>
      </p:ext>
    </p:extLst>
  </p:cSld>
  <p:clrMapOvr>
    <a:masterClrMapping/>
  </p:clrMapOvr>
  <p:transition spd="med" advClick="0">
    <p:pull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961 -0.00116 L -0.08099 0 L 0 0 Z " pathEditMode="relative" ptsTypes="AAAA">
                                      <p:cBhvr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753 -0.00232 L -0.08515 0.00856 L 0 0 Z " pathEditMode="relative" ptsTypes="AAAA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125 0.00116 L -0.08385 0.00486 L 0.00677 0.00347 " pathEditMode="relative" ptsTypes="AA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414 -0.00834 L -0.10495 0.00139 L -0.00417 -0.00232 " pathEditMode="relative" ptsTypes="A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9688 -0.00486 L -0.0776 -0.00254 L -0.02109 0 " pathEditMode="relative" ptsTypes="AAAA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5221 0 L -0.11654 0.00741 L 0 0 Z " pathEditMode="relative" ptsTypes="AAAA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0" grpId="0" build="p"/>
      <p:bldP spid="7" grpId="0"/>
      <p:bldP spid="8" grpId="0"/>
      <p:bldP spid="9" grpId="0"/>
      <p:bldP spid="12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114301" y="705602"/>
            <a:ext cx="10294180" cy="10809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Кто стал чемпионом РПЛ в сезоне 2017-2018</a:t>
            </a:r>
            <a:r>
              <a:rPr lang="en-US" dirty="0" smtClean="0"/>
              <a:t>?</a:t>
            </a:r>
            <a:endParaRPr lang="ru-RU" dirty="0"/>
          </a:p>
        </p:txBody>
      </p:sp>
      <p:pic>
        <p:nvPicPr>
          <p:cNvPr id="7" name="Объект 10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176" y="1786542"/>
            <a:ext cx="7294913" cy="4442017"/>
          </a:xfrm>
          <a:prstGeom prst="rect">
            <a:avLst/>
          </a:prstGeom>
          <a:effectLst>
            <a:softEdge rad="393700"/>
          </a:effec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1363325" y="2312862"/>
            <a:ext cx="514350" cy="3030663"/>
          </a:xfrm>
          <a:prstGeom prst="actionButtonForwardNex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285751" y="2312862"/>
            <a:ext cx="476250" cy="3030663"/>
          </a:xfrm>
          <a:prstGeom prst="actionButtonBackPrevious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Текст 9"/>
          <p:cNvSpPr txBox="1">
            <a:spLocks/>
          </p:cNvSpPr>
          <p:nvPr/>
        </p:nvSpPr>
        <p:spPr>
          <a:xfrm>
            <a:off x="968931" y="2351540"/>
            <a:ext cx="1233022" cy="62345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buNone/>
            </a:pPr>
            <a:r>
              <a:rPr lang="ru-RU" sz="3200" dirty="0" smtClean="0"/>
              <a:t>ЦСКА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264702" y="2418292"/>
            <a:ext cx="13067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Рубин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39979" y="5529399"/>
            <a:ext cx="17556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Арсенал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19707" y="3267915"/>
            <a:ext cx="169790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Спартак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865312" y="4359314"/>
            <a:ext cx="22477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Локомотив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212178" y="4308895"/>
            <a:ext cx="16434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Динамо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264702" y="3262426"/>
            <a:ext cx="12731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200" dirty="0"/>
              <a:t>Зенит</a:t>
            </a:r>
          </a:p>
        </p:txBody>
      </p:sp>
      <p:pic>
        <p:nvPicPr>
          <p:cNvPr id="17" name="Picture 2" descr="Роналду показывает отвратительную статистику со штрафных на Евро - ФУТБИК  (Futbik.com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4161" y="4651701"/>
            <a:ext cx="2725968" cy="1467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399764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0.09961 -0.00116 L -0.08099 7.40741E-7 L -4.16667E-6 7.40741E-7 Z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4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11111E-6 L 0.09753 -0.00232 L -0.08515 0.00856 L -4.16667E-6 1.11111E-6 Z " pathEditMode="relative" rAng="0" ptsTypes="AA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0.1125 0.00116 L -0.08385 0.00486 L 0.00677 0.00347 " pathEditMode="relative" rAng="0" ptsTypes="AA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2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3.33333E-6 L 0.09414 -0.00833 L -0.10495 0.00139 L -0.00417 -0.00231 " pathEditMode="relative" rAng="0" ptsTypes="AAAA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47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2.96296E-6 L 0.09688 -0.00486 L -0.0776 -0.00255 L -0.02109 2.96296E-6 " pathEditMode="relative" rAng="0" ptsTypes="AA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4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2.96296E-6 L 0.12617 -0.00949 L -0.10691 0.00139 L -0.00951 -0.00231 " pathEditMode="relative" rAng="0" ptsTypes="AAAA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4" y="-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12" grpId="0"/>
      <p:bldP spid="13" grpId="0"/>
      <p:bldP spid="15" grpId="0"/>
      <p:bldP spid="1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16893" y="750168"/>
            <a:ext cx="1198355" cy="1080938"/>
          </a:xfrm>
        </p:spPr>
        <p:txBody>
          <a:bodyPr/>
          <a:lstStyle/>
          <a:p>
            <a:r>
              <a:rPr lang="ru-RU" dirty="0" smtClean="0"/>
              <a:t>ВСЁ!</a:t>
            </a:r>
            <a:endParaRPr lang="ru-RU" dirty="0"/>
          </a:p>
        </p:txBody>
      </p:sp>
      <p:sp>
        <p:nvSpPr>
          <p:cNvPr id="3" name="Управляющая кнопка: в начало 2">
            <a:hlinkClick r:id="" action="ppaction://hlinkshowjump?jump=firstslide" highlightClick="1"/>
          </p:cNvPr>
          <p:cNvSpPr/>
          <p:nvPr/>
        </p:nvSpPr>
        <p:spPr>
          <a:xfrm>
            <a:off x="10083338" y="6317673"/>
            <a:ext cx="689957" cy="257694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407324" y="2294313"/>
            <a:ext cx="540327" cy="3108960"/>
          </a:xfrm>
          <a:prstGeom prst="actionButtonBackPrevious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chemeClr val="accent3">
                    <a:lumMod val="95000"/>
                    <a:lumOff val="5000"/>
                  </a:schemeClr>
                </a:solidFill>
              </a:ln>
              <a:solidFill>
                <a:schemeClr val="accent3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Управляющая кнопка: в конец 4">
            <a:hlinkClick r:id="" action="ppaction://hlinkshowjump?jump=nextslide" highlightClick="1"/>
          </p:cNvPr>
          <p:cNvSpPr/>
          <p:nvPr/>
        </p:nvSpPr>
        <p:spPr>
          <a:xfrm>
            <a:off x="11122429" y="6317673"/>
            <a:ext cx="656706" cy="257694"/>
          </a:xfrm>
          <a:prstGeom prst="actionButtonE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04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56" y="0"/>
            <a:ext cx="1906125" cy="770709"/>
          </a:xfrm>
        </p:spPr>
        <p:txBody>
          <a:bodyPr/>
          <a:lstStyle/>
          <a:p>
            <a:r>
              <a:rPr lang="ru-RU" dirty="0"/>
              <a:t>С</a:t>
            </a:r>
            <a:r>
              <a:rPr lang="ru-RU" dirty="0" smtClean="0"/>
              <a:t>сылки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195" y="2449926"/>
            <a:ext cx="2735407" cy="522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800" dirty="0" smtClean="0"/>
              <a:t> </a:t>
            </a:r>
            <a:r>
              <a:rPr lang="ru-RU" sz="800" dirty="0"/>
              <a:t>С</a:t>
            </a:r>
            <a:r>
              <a:rPr lang="ru-RU" sz="800" dirty="0" smtClean="0"/>
              <a:t>партак </a:t>
            </a:r>
            <a:r>
              <a:rPr lang="en-US" sz="800" dirty="0" smtClean="0"/>
              <a:t>https</a:t>
            </a:r>
            <a:r>
              <a:rPr lang="en-US" sz="800" dirty="0"/>
              <a:t>://www.google.com/url?sa=i&amp;url=https%3A%2F%2Fnews.sportbox.ru%2FVidy_sporta%2FFutbol%2FRussia%2Fpremier_league%2Fspbnews_NI866877_V_internete_pojavilos_foto_novoj_formy_Spartaka&amp;psig=AOvVaw0nvZ-vdsau6Ki3O1GweD4C&amp;ust=1648289917609000&amp;source=images&amp;cd=vfe&amp;ved=0CAgQjRxqFwoTCNiIuL6D4fYCFQAAAAAdAAAAABAJ</a:t>
            </a:r>
            <a:endParaRPr lang="ru-RU" sz="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431163" y="3287448"/>
            <a:ext cx="672606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00" dirty="0" smtClean="0"/>
              <a:t>Локо https://www.google.com/search?q=%D0%BB%D0%BE%D0%BA%D0%BE&amp;rlz=1C1GCEU_ruRU969RU969&amp;tbm=isch&amp;source=iu&amp;ictx=1&amp;vet=1&amp;fir=l5wTV_VkWFso9M%252CkDr7RQbWBdNpeM%252C%252Fm%252F0498yf&amp;usg=AI4_-kTAd_Ds8Dt_UQtW6qIcFoIPPFy8bQ&amp;sa=X&amp;ved=2ahUKEwjjjdufhOH2AhVnx4sKHZlvBb0Q_B16BAgbEAI#imgrc=l5wTV_VkWFso9M</a:t>
            </a:r>
            <a:endParaRPr lang="ru-RU" sz="7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86758" y="3648292"/>
            <a:ext cx="266284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/>
              <a:t>ЦСКА https://www.google.com/url?sa=i&amp;url=https%3A%2F%2Fcskanews.com%2Fpfc-cska%2Fnews-pfc-cska%2Fpfk-cska-aktualnaya-informaciya-ob-akkauntax-v-socialnyx-setyax%2F&amp;psig=AOvVaw3QInoTO_o0AgjNFJNgtiL_&amp;ust=1648289962047000&amp;source=images&amp;cd=vfe&amp;ved=0CAgQjRxqFwoTCPilytSD4fYCFQAAAAAdAAAAABAD</a:t>
            </a:r>
            <a:endParaRPr lang="ru-RU" sz="1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77426" y="5786049"/>
            <a:ext cx="21800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/>
              <a:t>Зенит</a:t>
            </a:r>
          </a:p>
          <a:p>
            <a:r>
              <a:rPr lang="ru-RU" sz="1050" dirty="0" smtClean="0"/>
              <a:t>https://www.deti.fm/design/images/img_for_actions/2018/popadi_v_zenit/opt/Version-2.jpg</a:t>
            </a:r>
            <a:endParaRPr lang="ru-RU" sz="105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243808" y="4068394"/>
            <a:ext cx="163002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/>
              <a:t>Динамо </a:t>
            </a:r>
          </a:p>
          <a:p>
            <a:r>
              <a:rPr lang="ru-RU" sz="1050" dirty="0" smtClean="0"/>
              <a:t>http://fc-tambov.ru/upfiles/content/1587_pr.jpg</a:t>
            </a:r>
            <a:endParaRPr lang="ru-RU" sz="105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695599" y="4573423"/>
            <a:ext cx="184622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Крылья https://www.google.com/url?sa=i&amp;url=https%3A%2F%2Fwall.alphacoders.com%2Fbig.php%3Fi%3D986480%26lang%3DRussian&amp;psig=AOvVaw3ElVOFNHLCokwsZvIRL7cl&amp;ust=1648291427068000&amp;source=images&amp;cd=vfe&amp;ved=0CAgQjRxqFwoTCNjyyIqK4fYCFQAAAAAdAAAAABAD</a:t>
            </a:r>
            <a:endParaRPr lang="ru-RU" sz="11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5687" y="1591602"/>
            <a:ext cx="251991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РФС https</a:t>
            </a:r>
            <a:r>
              <a:rPr lang="ru-RU" sz="1400" dirty="0"/>
              <a:t>://i.ytimg.com/vi/zPbgCQS_Qow/maxresdefault.jpg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584268" y="3648292"/>
            <a:ext cx="1855470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ЦСКА </a:t>
            </a:r>
          </a:p>
          <a:p>
            <a:r>
              <a:rPr lang="ru-RU" sz="1100" dirty="0" smtClean="0"/>
              <a:t>https</a:t>
            </a:r>
            <a:r>
              <a:rPr lang="ru-RU" sz="1100" dirty="0"/>
              <a:t>://avatars.mds.yandex.net/get-zen_doc/251164/pub_5c07c050b9ff7d00ab7fef34_5c14f20b4cc46e00a92d9edd/scale_1200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293724" y="4847330"/>
            <a:ext cx="2878756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Динамо</a:t>
            </a:r>
          </a:p>
          <a:p>
            <a:r>
              <a:rPr lang="ru-RU" sz="1100" dirty="0" smtClean="0"/>
              <a:t>https</a:t>
            </a:r>
            <a:r>
              <a:rPr lang="ru-RU" sz="1100" dirty="0"/>
              <a:t>://avatars.mds.yandex.net/get-zen_doc/1579004/pub_5f1eb54d7461176a8594fe86_5f1eb6bcdcaf726a8302ed48/scale_1200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799714" y="5528255"/>
            <a:ext cx="251501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ЛОКО https</a:t>
            </a:r>
            <a:r>
              <a:rPr lang="ru-RU" sz="1100" dirty="0"/>
              <a:t>://img5.goodfon.ru/wallpaper/nbig/9/91/lokomotiv-moskva-futbolnyi-klub-logotip-lokomotiv-moscow-foo.jpg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43556" y="5518828"/>
            <a:ext cx="25841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/>
              <a:t>Зенит</a:t>
            </a:r>
          </a:p>
          <a:p>
            <a:r>
              <a:rPr lang="en-US" sz="1200" dirty="0" smtClean="0"/>
              <a:t>https</a:t>
            </a:r>
            <a:r>
              <a:rPr lang="en-US" sz="1200" dirty="0"/>
              <a:t>://avatars.mds.yandex.net/get-zen_doc/1361478/pub_5db7512ae4fff000adda2a02_5db75519027a1500afd3ede9/scale_1200</a:t>
            </a:r>
            <a:endParaRPr lang="ru-RU" sz="1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463986" y="4573423"/>
            <a:ext cx="2061351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РПЛ</a:t>
            </a:r>
          </a:p>
          <a:p>
            <a:r>
              <a:rPr lang="ru-RU" sz="1100" dirty="0" smtClean="0"/>
              <a:t>https</a:t>
            </a:r>
            <a:r>
              <a:rPr lang="ru-RU" sz="1100" dirty="0"/>
              <a:t>://www.google.com/url?sa=i&amp;url=https%3A%2F%2Friamo.ru%2Farticle%2F301582%2Frfpl-izmenila-nazvanie-i-predstavila-novyj-logotip-xl&amp;psig=AOvVaw1mEVUPRHFHsLoWs4hefObN&amp;ust=1648885286769000&amp;source=images&amp;cd=vfe&amp;ved=0CAsQjRxqFwoTCNCQ3cSu8vYCFQAAAAAdAAAAABAD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477426" y="4990071"/>
            <a:ext cx="1930184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/>
              <a:t>РФС</a:t>
            </a:r>
          </a:p>
          <a:p>
            <a:r>
              <a:rPr lang="ru-RU" sz="1050" dirty="0" smtClean="0"/>
              <a:t>https</a:t>
            </a:r>
            <a:r>
              <a:rPr lang="ru-RU" sz="1050" dirty="0"/>
              <a:t>://www.rubin-kazan.ru/uploads/post/cover_local/2686/post_page_%D1%80%D1%84%D1%81.jpeg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4788682" y="3771403"/>
            <a:ext cx="482199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smtClean="0"/>
              <a:t>Рональду</a:t>
            </a:r>
          </a:p>
          <a:p>
            <a:r>
              <a:rPr lang="ru-RU" sz="1050" dirty="0" smtClean="0"/>
              <a:t>https</a:t>
            </a:r>
            <a:r>
              <a:rPr lang="ru-RU" sz="1050" dirty="0"/>
              <a:t>://www.google.com/url?sa=i&amp;url=https%3A%2F%2Ffutbik.com%2Fronaldu-pokazyvaet-otvratitelnuju-statistiku-so-shtrafnyh-na-evro%2F&amp;psig=AOvVaw1E8ALgmIXXv7TeA-sYzqCH&amp;ust=1649500945106000&amp;source=images&amp;cd=vfe&amp;ved=0CAcQjRxqFwoTCJiEjf-phPcCFQAAAAAdAAAAABAD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7580878" y="2816033"/>
            <a:ext cx="400678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/>
              <a:t>https://www.google.com/url?sa=i&amp;url=http%3A%2F%2Fpfc-cska.com%2Fnovosti%2Fvse-novosti%2Fnovosti-osnovy%2Fsalomon-rondon-pereshel-v-pfk-cska-na-pravakh-arendy%2F&amp;psig=AOvVaw1yIy94R3ga1qoiiHTCsDy5&amp;ust=1650092409200000&amp;source=images&amp;cd=vfe&amp;ved=0CAwQjRxqFwoTCMiskP6-lfcCFQAAAAAdAAAAABAD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4075118" y="2125208"/>
            <a:ext cx="6096000" cy="9387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100" dirty="0"/>
              <a:t>https://www.google.com/url?sa=i&amp;url=https%3A%2F%2Fm.sport-express.ru%2Ffootball%2Frfpl%2Freviews%2Fnapadayuschiy-nikolay-komlichenko-podpisal-kontrakt-s-dinamo-v-pryamom-efire-1635464%2F&amp;psig=AOvVaw0_rcYDVX3u-Wvw5qHR5KOL&amp;ust=1650093859961000&amp;source=images&amp;cd=vfe&amp;ved=0CAwQjRxqFwoTCPC_4oPElfcCFQAAAAAdAAAAABAD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751714" y="1872432"/>
            <a:ext cx="6096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050" dirty="0"/>
              <a:t>https://metaratings.ru/upload/medialibrary/1e6/1e6531cc6a60fa9269f6de8354a963e2.jpg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730570" y="3100727"/>
            <a:ext cx="49146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/>
              <a:t>https://www.google.com/url?sa=i&amp;url=https%3A%2F%2Frussian.rt.com%2Fsport%2Fnews%2F860582-sergeev-rekord-fnl-goly&amp;psig=AOvVaw0A6BC0BEOY-rW1Bez877mB&amp;ust=1650104080895000&amp;source=images&amp;cd=vfe&amp;ved=0CAwQjRxqFwoTCMiK35jrlfcCFQAAAAAdAAAAABAE</a:t>
            </a:r>
            <a:endParaRPr lang="ru-RU" sz="105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6525337" y="1509860"/>
            <a:ext cx="570726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/>
              <a:t>https://football-pitch.ru/wp-content/uploads/2019/03/klaudio-bravo.jpg</a:t>
            </a:r>
          </a:p>
        </p:txBody>
      </p:sp>
    </p:spTree>
    <p:extLst>
      <p:ext uri="{BB962C8B-B14F-4D97-AF65-F5344CB8AC3E}">
        <p14:creationId xmlns:p14="http://schemas.microsoft.com/office/powerpoint/2010/main" val="1294034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Берлин">
  <a:themeElements>
    <a:clrScheme name="Другая 1">
      <a:dk1>
        <a:srgbClr val="000000"/>
      </a:dk1>
      <a:lt1>
        <a:srgbClr val="FFFFFF"/>
      </a:lt1>
      <a:dk2>
        <a:srgbClr val="262626"/>
      </a:dk2>
      <a:lt2>
        <a:srgbClr val="FFFFFF"/>
      </a:lt2>
      <a:accent1>
        <a:srgbClr val="8B8B8B"/>
      </a:accent1>
      <a:accent2>
        <a:srgbClr val="00B0F0"/>
      </a:accent2>
      <a:accent3>
        <a:srgbClr val="000000"/>
      </a:accent3>
      <a:accent4>
        <a:srgbClr val="262626"/>
      </a:accent4>
      <a:accent5>
        <a:srgbClr val="000000"/>
      </a:accent5>
      <a:accent6>
        <a:srgbClr val="FFFFFF"/>
      </a:accent6>
      <a:hlink>
        <a:srgbClr val="00B0F0"/>
      </a:hlink>
      <a:folHlink>
        <a:srgbClr val="00B0F0"/>
      </a:folHlink>
    </a:clrScheme>
    <a:fontScheme name="Берлин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Берли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TM04033917[[fn=Берлин]]</Template>
  <TotalTime>2584</TotalTime>
  <Words>648</Words>
  <Application>Microsoft Office PowerPoint</Application>
  <PresentationFormat>Широкоэкранный</PresentationFormat>
  <Paragraphs>261</Paragraphs>
  <Slides>32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arial</vt:lpstr>
      <vt:lpstr>arial</vt:lpstr>
      <vt:lpstr>Batang</vt:lpstr>
      <vt:lpstr>Mistral</vt:lpstr>
      <vt:lpstr>Trebuchet MS</vt:lpstr>
      <vt:lpstr>Берлин</vt:lpstr>
      <vt:lpstr>Презентация-игра на тему футбол</vt:lpstr>
      <vt:lpstr>Презентация PowerPoint</vt:lpstr>
      <vt:lpstr>Локомотив</vt:lpstr>
      <vt:lpstr>Презентация PowerPoint</vt:lpstr>
      <vt:lpstr>Презентация PowerPoint</vt:lpstr>
      <vt:lpstr>Презентация PowerPoint</vt:lpstr>
      <vt:lpstr>Спартак</vt:lpstr>
      <vt:lpstr>Спартак</vt:lpstr>
      <vt:lpstr>Спартак</vt:lpstr>
      <vt:lpstr>Спартак</vt:lpstr>
      <vt:lpstr>ЦСКА</vt:lpstr>
      <vt:lpstr>ЦСКА</vt:lpstr>
      <vt:lpstr>ЦСКА</vt:lpstr>
      <vt:lpstr>ЦСКА</vt:lpstr>
      <vt:lpstr>Зенит</vt:lpstr>
      <vt:lpstr>Зенит</vt:lpstr>
      <vt:lpstr>Презентация PowerPoint</vt:lpstr>
      <vt:lpstr>Зенит</vt:lpstr>
      <vt:lpstr>Динамо</vt:lpstr>
      <vt:lpstr>Динамо</vt:lpstr>
      <vt:lpstr>Презентация PowerPoint</vt:lpstr>
      <vt:lpstr>Динамо</vt:lpstr>
      <vt:lpstr>Крылья  Советов</vt:lpstr>
      <vt:lpstr>Крылья Советов</vt:lpstr>
      <vt:lpstr>Крылья Советов</vt:lpstr>
      <vt:lpstr>Крылья Советов</vt:lpstr>
      <vt:lpstr>Презентация PowerPoint</vt:lpstr>
      <vt:lpstr>В каком году учредился РФС?</vt:lpstr>
      <vt:lpstr>Кто стал чемпионом РПЛ в сезоне 2016-2017?</vt:lpstr>
      <vt:lpstr>Презентация PowerPoint</vt:lpstr>
      <vt:lpstr>ВСЁ!</vt:lpstr>
      <vt:lpstr>Ссылки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Презентация-игра на тему футбол</dc:title>
  <dc:creator>Зорин Даниил Александрович</dc:creator>
  <cp:lastModifiedBy>Иксанова Элла Борисовна</cp:lastModifiedBy>
  <cp:revision>189</cp:revision>
  <dcterms:created xsi:type="dcterms:W3CDTF">2022-03-25T09:57:39Z</dcterms:created>
  <dcterms:modified xsi:type="dcterms:W3CDTF">2022-04-15T11:13:00Z</dcterms:modified>
</cp:coreProperties>
</file>