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ppt/tags/tag8.xml" ContentType="application/vnd.openxmlformats-officedocument.presentationml.tags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notesSlides/notesSlide6.xml" ContentType="application/vnd.openxmlformats-officedocument.presentationml.notesSlide+xml"/>
  <Override PartName="/ppt/tags/tag10.xml" ContentType="application/vnd.openxmlformats-officedocument.presentationml.tags+xml"/>
  <Override PartName="/ppt/notesSlides/notesSlide7.xml" ContentType="application/vnd.openxmlformats-officedocument.presentationml.notesSlide+xml"/>
  <Override PartName="/ppt/tags/tag11.xml" ContentType="application/vnd.openxmlformats-officedocument.presentationml.tags+xml"/>
  <Override PartName="/ppt/notesSlides/notesSlide8.xml" ContentType="application/vnd.openxmlformats-officedocument.presentationml.notesSlide+xml"/>
  <Override PartName="/ppt/tags/tag12.xml" ContentType="application/vnd.openxmlformats-officedocument.presentationml.tags+xml"/>
  <Override PartName="/ppt/notesSlides/notesSlide9.xml" ContentType="application/vnd.openxmlformats-officedocument.presentationml.notesSlide+xml"/>
  <Override PartName="/ppt/tags/tag13.xml" ContentType="application/vnd.openxmlformats-officedocument.presentationml.tags+xml"/>
  <Override PartName="/ppt/notesSlides/notesSlide10.xml" ContentType="application/vnd.openxmlformats-officedocument.presentationml.notesSlide+xml"/>
  <Override PartName="/ppt/tags/tag14.xml" ContentType="application/vnd.openxmlformats-officedocument.presentationml.tags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notesSlides/notesSlide12.xml" ContentType="application/vnd.openxmlformats-officedocument.presentationml.notesSlide+xml"/>
  <Override PartName="/ppt/tags/tag16.xml" ContentType="application/vnd.openxmlformats-officedocument.presentationml.tags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</p:sldIdLst>
  <p:sldSz cx="12192000" cy="6858000"/>
  <p:notesSz cx="6858000" cy="9144000"/>
  <p:custDataLst>
    <p:tags r:id="rId1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5190"/>
    <a:srgbClr val="3864B2"/>
    <a:srgbClr val="0F36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84" autoAdjust="0"/>
    <p:restoredTop sz="95679" autoAdjust="0"/>
  </p:normalViewPr>
  <p:slideViewPr>
    <p:cSldViewPr snapToGrid="0">
      <p:cViewPr varScale="1">
        <p:scale>
          <a:sx n="78" d="100"/>
          <a:sy n="78" d="100"/>
        </p:scale>
        <p:origin x="114" y="6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E405C8-7EFE-4B15-807D-7765AE45475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80661A-DBC5-460F-8DD8-4E346A31B1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455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36700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23611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2956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54004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30178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16723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67543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83844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28330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7702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70981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10342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7650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4373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4759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140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7810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8121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035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897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3542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9422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B675DBFB-DE8D-4744-928A-4B216267F29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08678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3932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28601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89091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47519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40749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481184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  <p:sp>
        <p:nvSpPr>
          <p:cNvPr id="6" name="Управляющая кнопка: настраиваемая 5">
            <a:hlinkClick r:id="" action="ppaction://hlinkshowjump?jump=nextslide" highlightClick="1"/>
          </p:cNvPr>
          <p:cNvSpPr/>
          <p:nvPr userDrawn="1"/>
        </p:nvSpPr>
        <p:spPr>
          <a:xfrm>
            <a:off x="4160939" y="2952925"/>
            <a:ext cx="2910980" cy="101506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/>
              <a:t>ОТВЕТ</a:t>
            </a:r>
            <a:endParaRPr lang="ru-RU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492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B675DBFB-DE8D-4744-928A-4B216267F29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35253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  <p:sldLayoutId id="2147483883" r:id="rId12"/>
    <p:sldLayoutId id="2147483884" r:id="rId13"/>
    <p:sldLayoutId id="2147483885" r:id="rId14"/>
    <p:sldLayoutId id="2147483886" r:id="rId15"/>
    <p:sldLayoutId id="214748372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p3"/><Relationship Id="rId7" Type="http://schemas.openxmlformats.org/officeDocument/2006/relationships/image" Target="../media/image3.png"/><Relationship Id="rId2" Type="http://schemas.microsoft.com/office/2007/relationships/media" Target="../media/media1.mp3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audio" Target="../media/media2.mp3"/><Relationship Id="rId7" Type="http://schemas.openxmlformats.org/officeDocument/2006/relationships/slide" Target="slide5.xml"/><Relationship Id="rId12" Type="http://schemas.openxmlformats.org/officeDocument/2006/relationships/image" Target="../media/image3.png"/><Relationship Id="rId2" Type="http://schemas.microsoft.com/office/2007/relationships/media" Target="../media/media2.mp3"/><Relationship Id="rId1" Type="http://schemas.openxmlformats.org/officeDocument/2006/relationships/tags" Target="../tags/tag5.xml"/><Relationship Id="rId6" Type="http://schemas.openxmlformats.org/officeDocument/2006/relationships/slide" Target="slide3.xml"/><Relationship Id="rId11" Type="http://schemas.openxmlformats.org/officeDocument/2006/relationships/slide" Target="slide13.xml"/><Relationship Id="rId5" Type="http://schemas.openxmlformats.org/officeDocument/2006/relationships/notesSlide" Target="../notesSlides/notesSlide2.xml"/><Relationship Id="rId10" Type="http://schemas.openxmlformats.org/officeDocument/2006/relationships/slide" Target="slide11.xml"/><Relationship Id="rId4" Type="http://schemas.openxmlformats.org/officeDocument/2006/relationships/slideLayout" Target="../slideLayouts/slideLayout2.xml"/><Relationship Id="rId9" Type="http://schemas.openxmlformats.org/officeDocument/2006/relationships/slide" Target="slide9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6.xml"/><Relationship Id="rId6" Type="http://schemas.openxmlformats.org/officeDocument/2006/relationships/image" Target="../media/image4.jpeg"/><Relationship Id="rId5" Type="http://schemas.openxmlformats.org/officeDocument/2006/relationships/audio" Target="../media/audio2.wav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7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8.xml"/><Relationship Id="rId6" Type="http://schemas.openxmlformats.org/officeDocument/2006/relationships/image" Target="../media/image7.jpeg"/><Relationship Id="rId5" Type="http://schemas.openxmlformats.org/officeDocument/2006/relationships/audio" Target="../media/audio2.wav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9.xml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11.jpe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0.xml"/><Relationship Id="rId6" Type="http://schemas.openxmlformats.org/officeDocument/2006/relationships/image" Target="../media/image10.jpeg"/><Relationship Id="rId5" Type="http://schemas.openxmlformats.org/officeDocument/2006/relationships/audio" Target="../media/audio2.wav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1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2.xml"/><Relationship Id="rId6" Type="http://schemas.openxmlformats.org/officeDocument/2006/relationships/image" Target="../media/image13.jpeg"/><Relationship Id="rId5" Type="http://schemas.openxmlformats.org/officeDocument/2006/relationships/audio" Target="../media/audio1.wav"/><Relationship Id="rId4" Type="http://schemas.openxmlformats.org/officeDocument/2006/relationships/audio" Target="../media/audio2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3.xml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17.jpe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4.xml"/><Relationship Id="rId6" Type="http://schemas.openxmlformats.org/officeDocument/2006/relationships/image" Target="../media/image16.png"/><Relationship Id="rId5" Type="http://schemas.openxmlformats.org/officeDocument/2006/relationships/audio" Target="../media/audio2.wav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5.xml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20.jpe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6.xml"/><Relationship Id="rId6" Type="http://schemas.openxmlformats.org/officeDocument/2006/relationships/image" Target="../media/image19.png"/><Relationship Id="rId5" Type="http://schemas.openxmlformats.org/officeDocument/2006/relationships/audio" Target="../media/audio1.wav"/><Relationship Id="rId4" Type="http://schemas.openxmlformats.org/officeDocument/2006/relationships/audio" Target="../media/audio2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7.xml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genius.pstu.ru/file.php/1/razvivajushchie_zanjatija/Svoja_igra.pdf" TargetMode="External"/><Relationship Id="rId2" Type="http://schemas.openxmlformats.org/officeDocument/2006/relationships/hyperlink" Target="https://ped-kopilka.ru/igry-konkursy-razvlechenija/intelektualnye-igry-dlja-detei-shkolnogo-vozrasta/viktorina-svoja-igra-9-11-klas.html" TargetMode="Externa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1949" y="5202238"/>
            <a:ext cx="3564960" cy="557743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Викторина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480" y="1778159"/>
            <a:ext cx="5972175" cy="2971800"/>
          </a:xfrm>
          <a:prstGeom prst="rect">
            <a:avLst/>
          </a:prstGeom>
        </p:spPr>
      </p:pic>
      <p:pic>
        <p:nvPicPr>
          <p:cNvPr id="6" name="si_think.mp3" descr="si_think.mp3">
            <a:hlinkClick r:id="" action="ppaction://media"/>
            <a:extLst>
              <a:ext uri="{FF2B5EF4-FFF2-40B4-BE49-F238E27FC236}">
                <a16:creationId xmlns:a16="http://schemas.microsoft.com/office/drawing/2014/main" id="{D3BD9E6F-EDBD-8E4D-B9EC-7A772F4149F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689600" y="7138601"/>
            <a:ext cx="812800" cy="812800"/>
          </a:xfrm>
          <a:prstGeom prst="rect">
            <a:avLst/>
          </a:prstGeom>
        </p:spPr>
      </p:pic>
      <p:sp>
        <p:nvSpPr>
          <p:cNvPr id="5" name="Подзаголовок 2"/>
          <p:cNvSpPr>
            <a:spLocks noGrp="1"/>
          </p:cNvSpPr>
          <p:nvPr/>
        </p:nvSpPr>
        <p:spPr>
          <a:xfrm>
            <a:off x="7509164" y="5220736"/>
            <a:ext cx="4544290" cy="1078489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t">
            <a:noAutofit/>
          </a:bodyPr>
          <a:lstStyle/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</a:pPr>
            <a:r>
              <a:rPr lang="ru-RU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Подготовила </a:t>
            </a:r>
            <a:r>
              <a:rPr lang="ru-RU" sz="20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Верозубова</a:t>
            </a:r>
            <a:r>
              <a:rPr lang="ru-RU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Алина</a:t>
            </a: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None/>
            </a:pPr>
            <a:r>
              <a:rPr lang="ru-RU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Группа 116БС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75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85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4160305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2332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612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271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703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ru-RU" sz="2500" b="0" cap="none" spc="0" dirty="0">
                          <a:ln w="0"/>
                          <a:solidFill>
                            <a:schemeClr val="bg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entury Gothic" panose="020B0502020202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Категория</a:t>
                      </a:r>
                      <a:r>
                        <a:rPr lang="ru-RU" sz="2500" b="0" cap="none" spc="0" baseline="0" dirty="0">
                          <a:ln w="0"/>
                          <a:solidFill>
                            <a:schemeClr val="bg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entury Gothic" panose="020B0502020202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1</a:t>
                      </a:r>
                      <a:endParaRPr lang="ru-RU" sz="2500" b="0" cap="none" spc="0" dirty="0">
                        <a:ln w="0"/>
                        <a:solidFill>
                          <a:schemeClr val="bg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entury Gothic" panose="020B0502020202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u="none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Century Gothic" panose="020B0502020202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6" action="ppaction://hlinksldjump"/>
                        </a:rPr>
                        <a:t>200</a:t>
                      </a:r>
                      <a:endParaRPr lang="ru-RU" sz="3500" u="none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Century Gothic" panose="020B0502020202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Century Gothic" panose="020B0502020202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7" action="ppaction://hlinksldjump"/>
                        </a:rPr>
                        <a:t>400</a:t>
                      </a:r>
                      <a:endParaRPr lang="ru-RU" sz="350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Century Gothic" panose="020B0502020202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Century Gothic" panose="020B0502020202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8" action="ppaction://hlinksldjump"/>
                        </a:rPr>
                        <a:t>600</a:t>
                      </a:r>
                      <a:endParaRPr lang="ru-RU" sz="350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Century Gothic" panose="020B0502020202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ru-RU" sz="2500" b="0" cap="none" spc="0" dirty="0">
                          <a:ln w="0"/>
                          <a:solidFill>
                            <a:schemeClr val="bg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entury Gothic" panose="020B0502020202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Категория</a:t>
                      </a:r>
                      <a:r>
                        <a:rPr lang="ru-RU" sz="2500" b="0" cap="none" spc="0" baseline="0" dirty="0">
                          <a:ln w="0"/>
                          <a:solidFill>
                            <a:schemeClr val="bg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entury Gothic" panose="020B0502020202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2</a:t>
                      </a:r>
                      <a:endParaRPr lang="ru-RU" sz="2500" b="0" cap="none" spc="0" dirty="0">
                        <a:ln w="0"/>
                        <a:solidFill>
                          <a:schemeClr val="bg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entury Gothic" panose="020B0502020202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dirty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Century Gothic" panose="020B0502020202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9" action="ppaction://hlinksldjump"/>
                        </a:rPr>
                        <a:t>200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Century Gothic" panose="020B0502020202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dirty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Century Gothic" panose="020B0502020202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0" action="ppaction://hlinksldjump"/>
                        </a:rPr>
                        <a:t>400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Century Gothic" panose="020B0502020202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dirty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Century Gothic" panose="020B0502020202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1" action="ppaction://hlinksldjump"/>
                        </a:rPr>
                        <a:t>600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Century Gothic" panose="020B0502020202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" name="countdown_loop_64s_minimal_01" descr="countdown_loop_64s_minimal_01">
            <a:hlinkClick r:id="" action="ppaction://media"/>
            <a:extLst>
              <a:ext uri="{FF2B5EF4-FFF2-40B4-BE49-F238E27FC236}">
                <a16:creationId xmlns:a16="http://schemas.microsoft.com/office/drawing/2014/main" id="{CAAD88BC-5994-BA44-A76A-C1AC74DA499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474047" y="6976774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26491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1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56992" y="88158"/>
            <a:ext cx="7278007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500" b="1" dirty="0">
                <a:latin typeface="Open Sans" panose="020B0606030504020204" pitchFamily="34" charset="0"/>
                <a:ea typeface="Silom" pitchFamily="2" charset="-34"/>
                <a:cs typeface="Silom" pitchFamily="2" charset="-34"/>
              </a:rPr>
              <a:t>Категория 1</a:t>
            </a:r>
            <a:r>
              <a:rPr lang="en-US" sz="3500" b="1" dirty="0">
                <a:latin typeface="Gill Sans Ultra Bold" panose="020B0A02020104020203" pitchFamily="34" charset="0"/>
                <a:ea typeface="Silom" pitchFamily="2" charset="-34"/>
                <a:cs typeface="Silom" pitchFamily="2" charset="-34"/>
              </a:rPr>
              <a:t>  /  </a:t>
            </a:r>
            <a:r>
              <a:rPr lang="ru-RU" sz="3500" b="1" dirty="0">
                <a:latin typeface="Open Sans" panose="020B0606030504020204" pitchFamily="34" charset="0"/>
                <a:ea typeface="Silom" pitchFamily="2" charset="-34"/>
                <a:cs typeface="Silom" pitchFamily="2" charset="-34"/>
              </a:rPr>
              <a:t>Вопрос за 200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D7C022-3496-D94C-A33E-60EB0C4ED199}"/>
              </a:ext>
            </a:extLst>
          </p:cNvPr>
          <p:cNvSpPr txBox="1"/>
          <p:nvPr/>
        </p:nvSpPr>
        <p:spPr>
          <a:xfrm>
            <a:off x="3213867" y="1338468"/>
            <a:ext cx="609805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0" i="0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Именно это подадут вам в Вене, если вы закажете «курце», «айншпеннер», «меланж», «кипфель» или чашку «золота»?</a:t>
            </a:r>
            <a:endParaRPr lang="ru-RU" dirty="0">
              <a:latin typeface="Century Gothic" panose="020B0502020202020204" pitchFamily="34" charset="0"/>
            </a:endParaRPr>
          </a:p>
        </p:txBody>
      </p:sp>
      <p:sp>
        <p:nvSpPr>
          <p:cNvPr id="5" name="Рамка 4">
            <a:extLst>
              <a:ext uri="{FF2B5EF4-FFF2-40B4-BE49-F238E27FC236}">
                <a16:creationId xmlns:a16="http://schemas.microsoft.com/office/drawing/2014/main" id="{862D61A1-9C59-7740-A739-18A3239608D5}"/>
              </a:ext>
            </a:extLst>
          </p:cNvPr>
          <p:cNvSpPr/>
          <p:nvPr/>
        </p:nvSpPr>
        <p:spPr>
          <a:xfrm>
            <a:off x="2560012" y="1000352"/>
            <a:ext cx="7405769" cy="1599563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9443A15-3885-7040-A64D-391AE139901F}"/>
              </a:ext>
            </a:extLst>
          </p:cNvPr>
          <p:cNvSpPr/>
          <p:nvPr/>
        </p:nvSpPr>
        <p:spPr>
          <a:xfrm>
            <a:off x="203551" y="6074228"/>
            <a:ext cx="1848551" cy="408623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ea typeface="Silom" pitchFamily="2" charset="-34"/>
                <a:cs typeface="Times New Roman" panose="02020603050405020304" pitchFamily="18" charset="0"/>
              </a:rPr>
              <a:t>Узнать ответ</a:t>
            </a:r>
          </a:p>
        </p:txBody>
      </p:sp>
      <p:pic>
        <p:nvPicPr>
          <p:cNvPr id="1026" name="печенье" descr="Печенье &amp;gt; Печенье Кипфель купить в интернет-магазине">
            <a:extLst>
              <a:ext uri="{FF2B5EF4-FFF2-40B4-BE49-F238E27FC236}">
                <a16:creationId xmlns:a16="http://schemas.microsoft.com/office/drawing/2014/main" id="{FABC37B9-AE6B-6E4C-9005-DA80D379C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277" y="4033510"/>
            <a:ext cx="2339955" cy="1752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кофе" descr="Сколько на самом деле стоит чашка кофе?">
            <a:extLst>
              <a:ext uri="{FF2B5EF4-FFF2-40B4-BE49-F238E27FC236}">
                <a16:creationId xmlns:a16="http://schemas.microsoft.com/office/drawing/2014/main" id="{E1BB06A5-7FEF-2A43-89A7-F42EF93C2B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562" y="4073312"/>
            <a:ext cx="2635201" cy="175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лимонад" descr="Линчбургский лимонад рецепт – Американская кухня: Напитки. «Еда»">
            <a:extLst>
              <a:ext uri="{FF2B5EF4-FFF2-40B4-BE49-F238E27FC236}">
                <a16:creationId xmlns:a16="http://schemas.microsoft.com/office/drawing/2014/main" id="{FEA4CD58-037F-C542-992E-4DDD59B24A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454" y="3815119"/>
            <a:ext cx="2040886" cy="284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авильно!">
            <a:extLst>
              <a:ext uri="{FF2B5EF4-FFF2-40B4-BE49-F238E27FC236}">
                <a16:creationId xmlns:a16="http://schemas.microsoft.com/office/drawing/2014/main" id="{D719291E-BFC3-F145-BAC0-DADC2E2FADAF}"/>
              </a:ext>
            </a:extLst>
          </p:cNvPr>
          <p:cNvSpPr/>
          <p:nvPr/>
        </p:nvSpPr>
        <p:spPr>
          <a:xfrm>
            <a:off x="10139897" y="2784688"/>
            <a:ext cx="1533544" cy="849934"/>
          </a:xfrm>
          <a:prstGeom prst="wedgeRoundRectCallout">
            <a:avLst>
              <a:gd name="adj1" fmla="val -39180"/>
              <a:gd name="adj2" fmla="val 84017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Правильно!</a:t>
            </a:r>
          </a:p>
        </p:txBody>
      </p:sp>
      <p:sp>
        <p:nvSpPr>
          <p:cNvPr id="17" name="подумай лимонад">
            <a:extLst>
              <a:ext uri="{FF2B5EF4-FFF2-40B4-BE49-F238E27FC236}">
                <a16:creationId xmlns:a16="http://schemas.microsoft.com/office/drawing/2014/main" id="{AFD68177-84CB-2C44-B5DA-6CD9BF4DD28A}"/>
              </a:ext>
            </a:extLst>
          </p:cNvPr>
          <p:cNvSpPr/>
          <p:nvPr/>
        </p:nvSpPr>
        <p:spPr>
          <a:xfrm>
            <a:off x="5242454" y="2864692"/>
            <a:ext cx="1804570" cy="689436"/>
          </a:xfrm>
          <a:prstGeom prst="wedgeRoundRectCallout">
            <a:avLst>
              <a:gd name="adj1" fmla="val -20833"/>
              <a:gd name="adj2" fmla="val 75741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ещё!</a:t>
            </a:r>
          </a:p>
        </p:txBody>
      </p:sp>
      <p:sp>
        <p:nvSpPr>
          <p:cNvPr id="18" name="подумай печенье">
            <a:extLst>
              <a:ext uri="{FF2B5EF4-FFF2-40B4-BE49-F238E27FC236}">
                <a16:creationId xmlns:a16="http://schemas.microsoft.com/office/drawing/2014/main" id="{CD142E2F-92F0-1E41-9D3A-CD9461169701}"/>
              </a:ext>
            </a:extLst>
          </p:cNvPr>
          <p:cNvSpPr/>
          <p:nvPr/>
        </p:nvSpPr>
        <p:spPr>
          <a:xfrm>
            <a:off x="518559" y="2864692"/>
            <a:ext cx="1533544" cy="849934"/>
          </a:xfrm>
          <a:prstGeom prst="wedgeRoundRectCallout">
            <a:avLst>
              <a:gd name="adj1" fmla="val 52554"/>
              <a:gd name="adj2" fmla="val 82362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ещё!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3771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15703" y="1915737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sz="35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Правильный ответ</a:t>
            </a:r>
            <a:r>
              <a:rPr lang="en-US" sz="3500" b="1" cap="none" dirty="0">
                <a:solidFill>
                  <a:schemeClr val="tx1"/>
                </a:solidFill>
                <a:latin typeface="Gill Sans Ultra Bold" panose="020B0A020201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/>
            </a:r>
            <a:br>
              <a:rPr lang="en-US" sz="3500" b="1" cap="none" dirty="0">
                <a:solidFill>
                  <a:schemeClr val="tx1"/>
                </a:solidFill>
                <a:latin typeface="Gill Sans Ultra Bold" panose="020B0A020201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ru-RU" sz="15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/>
            </a:r>
            <a:br>
              <a:rPr lang="ru-RU" sz="15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ru-RU" sz="20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Категория 1</a:t>
            </a:r>
            <a:r>
              <a:rPr lang="en-US" sz="2000" b="1" cap="none" dirty="0">
                <a:solidFill>
                  <a:schemeClr val="tx1"/>
                </a:solidFill>
                <a:latin typeface="Gill Sans Ultra Bold" panose="020B0A020201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/ </a:t>
            </a:r>
            <a:r>
              <a:rPr lang="ru-RU" sz="20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Вопрос за 200</a:t>
            </a:r>
            <a:endParaRPr lang="ru-RU" sz="2000" b="1" cap="none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0FB808-F194-974D-B2F3-84389C63D5D9}"/>
              </a:ext>
            </a:extLst>
          </p:cNvPr>
          <p:cNvSpPr txBox="1"/>
          <p:nvPr/>
        </p:nvSpPr>
        <p:spPr>
          <a:xfrm>
            <a:off x="5542136" y="3880924"/>
            <a:ext cx="11067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(Кофе)</a:t>
            </a:r>
            <a:endParaRPr lang="ru-RU" dirty="0">
              <a:latin typeface="Century Gothic" panose="020B0502020202020204" pitchFamily="34" charset="0"/>
            </a:endParaRPr>
          </a:p>
        </p:txBody>
      </p:sp>
      <p:sp>
        <p:nvSpPr>
          <p:cNvPr id="7" name="Рамка 6">
            <a:extLst>
              <a:ext uri="{FF2B5EF4-FFF2-40B4-BE49-F238E27FC236}">
                <a16:creationId xmlns:a16="http://schemas.microsoft.com/office/drawing/2014/main" id="{BBF74CF2-13A8-C849-B395-E362465C08DC}"/>
              </a:ext>
            </a:extLst>
          </p:cNvPr>
          <p:cNvSpPr/>
          <p:nvPr/>
        </p:nvSpPr>
        <p:spPr>
          <a:xfrm>
            <a:off x="4521172" y="3593905"/>
            <a:ext cx="3148704" cy="943371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2972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6D7C022-3496-D94C-A33E-60EB0C4ED199}"/>
              </a:ext>
            </a:extLst>
          </p:cNvPr>
          <p:cNvSpPr txBox="1"/>
          <p:nvPr/>
        </p:nvSpPr>
        <p:spPr>
          <a:xfrm>
            <a:off x="3213867" y="1355699"/>
            <a:ext cx="609805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0000"/>
                </a:solidFill>
                <a:latin typeface="Century Gothic" panose="020B0502020202020204" pitchFamily="34" charset="0"/>
              </a:rPr>
              <a:t>Эту траву, из которой делают всем известную приправу, первыми в России стали возделывать немцы из </a:t>
            </a:r>
            <a:r>
              <a:rPr lang="ru-RU" dirty="0" err="1">
                <a:solidFill>
                  <a:srgbClr val="000000"/>
                </a:solidFill>
                <a:latin typeface="Century Gothic" panose="020B0502020202020204" pitchFamily="34" charset="0"/>
              </a:rPr>
              <a:t>Сарепты</a:t>
            </a:r>
            <a:r>
              <a:rPr lang="ru-RU" dirty="0">
                <a:solidFill>
                  <a:srgbClr val="000000"/>
                </a:solidFill>
                <a:latin typeface="Century Gothic" panose="020B0502020202020204" pitchFamily="34" charset="0"/>
              </a:rPr>
              <a:t>.</a:t>
            </a:r>
            <a:endParaRPr lang="ru-RU" dirty="0">
              <a:latin typeface="Century Gothic" panose="020B0502020202020204" pitchFamily="34" charset="0"/>
            </a:endParaRPr>
          </a:p>
          <a:p>
            <a:pPr algn="ctr"/>
            <a:endParaRPr lang="ru-RU" dirty="0">
              <a:latin typeface="Century Gothic" panose="020B0502020202020204" pitchFamily="34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BFF4F91-8E5F-0641-92F5-C052523D51DE}"/>
              </a:ext>
            </a:extLst>
          </p:cNvPr>
          <p:cNvSpPr/>
          <p:nvPr/>
        </p:nvSpPr>
        <p:spPr>
          <a:xfrm>
            <a:off x="2456992" y="88158"/>
            <a:ext cx="7278007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500" b="1" dirty="0">
                <a:latin typeface="Open Sans" panose="020B0606030504020204" pitchFamily="34" charset="0"/>
                <a:ea typeface="Silom" pitchFamily="2" charset="-34"/>
                <a:cs typeface="Silom" pitchFamily="2" charset="-34"/>
              </a:rPr>
              <a:t>Категория 1</a:t>
            </a:r>
            <a:r>
              <a:rPr lang="en-US" sz="3500" b="1" dirty="0">
                <a:latin typeface="Gill Sans Ultra Bold" panose="020B0A02020104020203" pitchFamily="34" charset="0"/>
                <a:ea typeface="Silom" pitchFamily="2" charset="-34"/>
                <a:cs typeface="Silom" pitchFamily="2" charset="-34"/>
              </a:rPr>
              <a:t>  /  </a:t>
            </a:r>
            <a:r>
              <a:rPr lang="ru-RU" sz="3500" b="1" dirty="0">
                <a:latin typeface="Open Sans" panose="020B0606030504020204" pitchFamily="34" charset="0"/>
                <a:ea typeface="Silom" pitchFamily="2" charset="-34"/>
                <a:cs typeface="Silom" pitchFamily="2" charset="-34"/>
              </a:rPr>
              <a:t>Вопрос за 400</a:t>
            </a:r>
          </a:p>
        </p:txBody>
      </p:sp>
      <p:sp>
        <p:nvSpPr>
          <p:cNvPr id="9" name="Рамка 8">
            <a:extLst>
              <a:ext uri="{FF2B5EF4-FFF2-40B4-BE49-F238E27FC236}">
                <a16:creationId xmlns:a16="http://schemas.microsoft.com/office/drawing/2014/main" id="{410A87EB-A952-D248-BCB5-946F0AFAD17A}"/>
              </a:ext>
            </a:extLst>
          </p:cNvPr>
          <p:cNvSpPr/>
          <p:nvPr/>
        </p:nvSpPr>
        <p:spPr>
          <a:xfrm>
            <a:off x="2560012" y="1000352"/>
            <a:ext cx="7405769" cy="1599563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050" name="маги" descr="Приправа Магги на второе для курицы с чесноком 38г. | Чингисхан — товары  для пикника!">
            <a:extLst>
              <a:ext uri="{FF2B5EF4-FFF2-40B4-BE49-F238E27FC236}">
                <a16:creationId xmlns:a16="http://schemas.microsoft.com/office/drawing/2014/main" id="{1DDDB5D9-4D39-8A42-A666-21F35AEA92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3239" y="3782931"/>
            <a:ext cx="2653850" cy="212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горчица" descr="Интернет магазин МЕТРО Кэш энд Керри - доставка продуктов в офисы, кафе и  рестораны">
            <a:extLst>
              <a:ext uri="{FF2B5EF4-FFF2-40B4-BE49-F238E27FC236}">
                <a16:creationId xmlns:a16="http://schemas.microsoft.com/office/drawing/2014/main" id="{D7384E23-9969-7341-9ABC-8765E6F919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022" y="3667317"/>
            <a:ext cx="2365484" cy="2628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приправа" descr="Приправа Средиземноморская кухня KOTANYI, мельница 37г KOTANYI 8813792  купить в интернет-магазине Wildberries">
            <a:extLst>
              <a:ext uri="{FF2B5EF4-FFF2-40B4-BE49-F238E27FC236}">
                <a16:creationId xmlns:a16="http://schemas.microsoft.com/office/drawing/2014/main" id="{1B932F94-CD81-1045-992A-EFF71A2075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0837" y="3782931"/>
            <a:ext cx="1815699" cy="2420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думай маги">
            <a:extLst>
              <a:ext uri="{FF2B5EF4-FFF2-40B4-BE49-F238E27FC236}">
                <a16:creationId xmlns:a16="http://schemas.microsoft.com/office/drawing/2014/main" id="{06682027-0B29-2340-B795-876F51D46E52}"/>
              </a:ext>
            </a:extLst>
          </p:cNvPr>
          <p:cNvSpPr/>
          <p:nvPr/>
        </p:nvSpPr>
        <p:spPr>
          <a:xfrm>
            <a:off x="624151" y="2875499"/>
            <a:ext cx="1208690" cy="671869"/>
          </a:xfrm>
          <a:prstGeom prst="wedgeRoundRectCallout">
            <a:avLst>
              <a:gd name="adj1" fmla="val 47863"/>
              <a:gd name="adj2" fmla="val 100044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ещё!</a:t>
            </a:r>
          </a:p>
        </p:txBody>
      </p:sp>
      <p:sp>
        <p:nvSpPr>
          <p:cNvPr id="23" name="правильно">
            <a:extLst>
              <a:ext uri="{FF2B5EF4-FFF2-40B4-BE49-F238E27FC236}">
                <a16:creationId xmlns:a16="http://schemas.microsoft.com/office/drawing/2014/main" id="{13486CFC-4E57-B240-B3EA-C3F5CE134560}"/>
              </a:ext>
            </a:extLst>
          </p:cNvPr>
          <p:cNvSpPr/>
          <p:nvPr/>
        </p:nvSpPr>
        <p:spPr>
          <a:xfrm>
            <a:off x="4549763" y="2757130"/>
            <a:ext cx="1441133" cy="671869"/>
          </a:xfrm>
          <a:prstGeom prst="wedgeRoundRectCallout">
            <a:avLst>
              <a:gd name="adj1" fmla="val 47863"/>
              <a:gd name="adj2" fmla="val 100044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Правильно!</a:t>
            </a:r>
          </a:p>
        </p:txBody>
      </p:sp>
      <p:sp>
        <p:nvSpPr>
          <p:cNvPr id="24" name="думай приправа">
            <a:extLst>
              <a:ext uri="{FF2B5EF4-FFF2-40B4-BE49-F238E27FC236}">
                <a16:creationId xmlns:a16="http://schemas.microsoft.com/office/drawing/2014/main" id="{D673DB14-148D-6A40-8311-BC1C4764E89A}"/>
              </a:ext>
            </a:extLst>
          </p:cNvPr>
          <p:cNvSpPr/>
          <p:nvPr/>
        </p:nvSpPr>
        <p:spPr>
          <a:xfrm>
            <a:off x="9965781" y="2757131"/>
            <a:ext cx="1208690" cy="671869"/>
          </a:xfrm>
          <a:prstGeom prst="wedgeRoundRectCallout">
            <a:avLst>
              <a:gd name="adj1" fmla="val -13007"/>
              <a:gd name="adj2" fmla="val 98480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ещё!</a:t>
            </a:r>
          </a:p>
        </p:txBody>
      </p:sp>
      <p:sp>
        <p:nvSpPr>
          <p:cNvPr id="20" name="Скругленный прямоугольник 1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9443A15-3885-7040-A64D-391AE139901F}"/>
              </a:ext>
            </a:extLst>
          </p:cNvPr>
          <p:cNvSpPr/>
          <p:nvPr/>
        </p:nvSpPr>
        <p:spPr>
          <a:xfrm>
            <a:off x="203551" y="6074228"/>
            <a:ext cx="1848551" cy="408623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ea typeface="Silom" pitchFamily="2" charset="-34"/>
                <a:cs typeface="Times New Roman" panose="02020603050405020304" pitchFamily="18" charset="0"/>
              </a:rPr>
              <a:t>Узнать ответ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61506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6"/>
                  </p:tgtEl>
                </p:cond>
              </p:nextCondLst>
            </p:seq>
          </p:childTnLst>
        </p:cTn>
      </p:par>
    </p:tnLst>
    <p:bldLst>
      <p:bldP spid="7" grpId="0" animBg="1"/>
      <p:bldP spid="23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15703" y="1915737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sz="35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Правильный ответ</a:t>
            </a:r>
            <a:r>
              <a:rPr lang="en-US" sz="3500" b="1" cap="none" dirty="0">
                <a:solidFill>
                  <a:schemeClr val="tx1"/>
                </a:solidFill>
                <a:latin typeface="Gill Sans Ultra Bold" panose="020B0A020201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/>
            </a:r>
            <a:br>
              <a:rPr lang="en-US" sz="3500" b="1" cap="none" dirty="0">
                <a:solidFill>
                  <a:schemeClr val="tx1"/>
                </a:solidFill>
                <a:latin typeface="Gill Sans Ultra Bold" panose="020B0A020201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ru-RU" sz="15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/>
            </a:r>
            <a:br>
              <a:rPr lang="ru-RU" sz="15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ru-RU" sz="20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Категория 1</a:t>
            </a:r>
            <a:r>
              <a:rPr lang="en-US" sz="2000" b="1" cap="none" dirty="0">
                <a:solidFill>
                  <a:schemeClr val="tx1"/>
                </a:solidFill>
                <a:latin typeface="Gill Sans Ultra Bold" panose="020B0A020201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/ </a:t>
            </a:r>
            <a:r>
              <a:rPr lang="ru-RU" sz="20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Вопрос за 400</a:t>
            </a:r>
            <a:endParaRPr lang="ru-RU" sz="2000" b="1" cap="none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0FB808-F194-974D-B2F3-84389C63D5D9}"/>
              </a:ext>
            </a:extLst>
          </p:cNvPr>
          <p:cNvSpPr txBox="1"/>
          <p:nvPr/>
        </p:nvSpPr>
        <p:spPr>
          <a:xfrm>
            <a:off x="5409883" y="3880924"/>
            <a:ext cx="13712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(</a:t>
            </a:r>
            <a:r>
              <a:rPr lang="ru-RU" dirty="0">
                <a:solidFill>
                  <a:srgbClr val="000000"/>
                </a:solidFill>
                <a:latin typeface="Century Gothic" panose="020B0502020202020204" pitchFamily="34" charset="0"/>
              </a:rPr>
              <a:t>Горчица</a:t>
            </a:r>
            <a:r>
              <a:rPr lang="ru-RU" b="0" i="0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)</a:t>
            </a:r>
            <a:endParaRPr lang="ru-RU" dirty="0">
              <a:latin typeface="Century Gothic" panose="020B0502020202020204" pitchFamily="34" charset="0"/>
            </a:endParaRPr>
          </a:p>
        </p:txBody>
      </p:sp>
      <p:sp>
        <p:nvSpPr>
          <p:cNvPr id="7" name="Рамка 6">
            <a:extLst>
              <a:ext uri="{FF2B5EF4-FFF2-40B4-BE49-F238E27FC236}">
                <a16:creationId xmlns:a16="http://schemas.microsoft.com/office/drawing/2014/main" id="{BBF74CF2-13A8-C849-B395-E362465C08DC}"/>
              </a:ext>
            </a:extLst>
          </p:cNvPr>
          <p:cNvSpPr/>
          <p:nvPr/>
        </p:nvSpPr>
        <p:spPr>
          <a:xfrm>
            <a:off x="4521172" y="3593905"/>
            <a:ext cx="3148704" cy="943371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26849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6D7C022-3496-D94C-A33E-60EB0C4ED199}"/>
              </a:ext>
            </a:extLst>
          </p:cNvPr>
          <p:cNvSpPr txBox="1"/>
          <p:nvPr/>
        </p:nvSpPr>
        <p:spPr>
          <a:xfrm>
            <a:off x="3046966" y="1476967"/>
            <a:ext cx="609805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0000"/>
                </a:solidFill>
                <a:latin typeface="Century Gothic" panose="020B0502020202020204" pitchFamily="34" charset="0"/>
              </a:rPr>
              <a:t>Этим овощем герой рассказа Джека Лондона по имени Смок Белью успешно лечил цингу.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1C8AFE9E-8A28-9745-9F4E-E2A6FB1B8749}"/>
              </a:ext>
            </a:extLst>
          </p:cNvPr>
          <p:cNvSpPr/>
          <p:nvPr/>
        </p:nvSpPr>
        <p:spPr>
          <a:xfrm>
            <a:off x="2456992" y="88158"/>
            <a:ext cx="7278007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500" b="1" dirty="0">
                <a:latin typeface="Open Sans" panose="020B0606030504020204" pitchFamily="34" charset="0"/>
                <a:ea typeface="Silom" pitchFamily="2" charset="-34"/>
                <a:cs typeface="Silom" pitchFamily="2" charset="-34"/>
              </a:rPr>
              <a:t>Категория 1</a:t>
            </a:r>
            <a:r>
              <a:rPr lang="en-US" sz="3500" b="1" dirty="0">
                <a:latin typeface="Gill Sans Ultra Bold" panose="020B0A02020104020203" pitchFamily="34" charset="0"/>
                <a:ea typeface="Silom" pitchFamily="2" charset="-34"/>
                <a:cs typeface="Silom" pitchFamily="2" charset="-34"/>
              </a:rPr>
              <a:t>  /  </a:t>
            </a:r>
            <a:r>
              <a:rPr lang="ru-RU" sz="3500" b="1" dirty="0">
                <a:latin typeface="Open Sans" panose="020B0606030504020204" pitchFamily="34" charset="0"/>
                <a:ea typeface="Silom" pitchFamily="2" charset="-34"/>
                <a:cs typeface="Silom" pitchFamily="2" charset="-34"/>
              </a:rPr>
              <a:t>Вопрос за 600</a:t>
            </a:r>
          </a:p>
        </p:txBody>
      </p:sp>
      <p:sp>
        <p:nvSpPr>
          <p:cNvPr id="12" name="Рамка 11">
            <a:extLst>
              <a:ext uri="{FF2B5EF4-FFF2-40B4-BE49-F238E27FC236}">
                <a16:creationId xmlns:a16="http://schemas.microsoft.com/office/drawing/2014/main" id="{22136C8F-524B-4B47-858D-FA78AE95900D}"/>
              </a:ext>
            </a:extLst>
          </p:cNvPr>
          <p:cNvSpPr/>
          <p:nvPr/>
        </p:nvSpPr>
        <p:spPr>
          <a:xfrm>
            <a:off x="2560012" y="1000352"/>
            <a:ext cx="7405769" cy="1599563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3074" name="помидор" descr="Помидор – описание, польза и вред, калорийность, способы приготовления.">
            <a:extLst>
              <a:ext uri="{FF2B5EF4-FFF2-40B4-BE49-F238E27FC236}">
                <a16:creationId xmlns:a16="http://schemas.microsoft.com/office/drawing/2014/main" id="{30389EE3-79F1-3B4E-AA1A-0E6984CBED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699" y="3801126"/>
            <a:ext cx="2139829" cy="220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огурец" descr="Купить огурцы оптом и в розницу на ФУД СИТИ | фуд сити">
            <a:extLst>
              <a:ext uri="{FF2B5EF4-FFF2-40B4-BE49-F238E27FC236}">
                <a16:creationId xmlns:a16="http://schemas.microsoft.com/office/drawing/2014/main" id="{03CEC52F-B42B-2743-8E40-22989C9E1D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4427" y="3767156"/>
            <a:ext cx="2201143" cy="2201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картофель" descr="Картофель Сафия семенной купить в Москве оптом, семена сорта Сафия на  посадку">
            <a:extLst>
              <a:ext uri="{FF2B5EF4-FFF2-40B4-BE49-F238E27FC236}">
                <a16:creationId xmlns:a16="http://schemas.microsoft.com/office/drawing/2014/main" id="{C3A6CDF2-C2F8-784A-A5EE-CDE013021A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424" y="3836588"/>
            <a:ext cx="2774107" cy="1955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одумай помидор">
            <a:extLst>
              <a:ext uri="{FF2B5EF4-FFF2-40B4-BE49-F238E27FC236}">
                <a16:creationId xmlns:a16="http://schemas.microsoft.com/office/drawing/2014/main" id="{F693E46E-9BBC-3641-8252-D6CF14221FA2}"/>
              </a:ext>
            </a:extLst>
          </p:cNvPr>
          <p:cNvSpPr/>
          <p:nvPr/>
        </p:nvSpPr>
        <p:spPr>
          <a:xfrm>
            <a:off x="1035003" y="2732149"/>
            <a:ext cx="1555696" cy="812053"/>
          </a:xfrm>
          <a:prstGeom prst="wedgeRoundRectCallout">
            <a:avLst>
              <a:gd name="adj1" fmla="val 45960"/>
              <a:gd name="adj2" fmla="val 116433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ещё!</a:t>
            </a:r>
          </a:p>
        </p:txBody>
      </p:sp>
      <p:sp>
        <p:nvSpPr>
          <p:cNvPr id="18" name="правильно картошка">
            <a:extLst>
              <a:ext uri="{FF2B5EF4-FFF2-40B4-BE49-F238E27FC236}">
                <a16:creationId xmlns:a16="http://schemas.microsoft.com/office/drawing/2014/main" id="{A4F638D4-9086-2A44-932F-808557E598C8}"/>
              </a:ext>
            </a:extLst>
          </p:cNvPr>
          <p:cNvSpPr/>
          <p:nvPr/>
        </p:nvSpPr>
        <p:spPr>
          <a:xfrm>
            <a:off x="5295424" y="2777509"/>
            <a:ext cx="1555696" cy="812053"/>
          </a:xfrm>
          <a:prstGeom prst="wedgeRoundRectCallout">
            <a:avLst>
              <a:gd name="adj1" fmla="val 37054"/>
              <a:gd name="adj2" fmla="val 75486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Правильно!</a:t>
            </a:r>
          </a:p>
        </p:txBody>
      </p:sp>
      <p:sp>
        <p:nvSpPr>
          <p:cNvPr id="19" name="подумай огурец">
            <a:extLst>
              <a:ext uri="{FF2B5EF4-FFF2-40B4-BE49-F238E27FC236}">
                <a16:creationId xmlns:a16="http://schemas.microsoft.com/office/drawing/2014/main" id="{B848CDAC-F8B7-C44A-8915-1DFCD2D07229}"/>
              </a:ext>
            </a:extLst>
          </p:cNvPr>
          <p:cNvSpPr/>
          <p:nvPr/>
        </p:nvSpPr>
        <p:spPr>
          <a:xfrm>
            <a:off x="9965781" y="2768067"/>
            <a:ext cx="1555696" cy="812053"/>
          </a:xfrm>
          <a:prstGeom prst="wedgeRoundRectCallout">
            <a:avLst>
              <a:gd name="adj1" fmla="val -43987"/>
              <a:gd name="adj2" fmla="val 70368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ещё!</a:t>
            </a:r>
          </a:p>
        </p:txBody>
      </p:sp>
      <p:sp>
        <p:nvSpPr>
          <p:cNvPr id="22" name="Скругленный прямоугольник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9443A15-3885-7040-A64D-391AE139901F}"/>
              </a:ext>
            </a:extLst>
          </p:cNvPr>
          <p:cNvSpPr/>
          <p:nvPr/>
        </p:nvSpPr>
        <p:spPr>
          <a:xfrm>
            <a:off x="203551" y="6074228"/>
            <a:ext cx="1848551" cy="408623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ea typeface="Silom" pitchFamily="2" charset="-34"/>
                <a:cs typeface="Times New Roman" panose="02020603050405020304" pitchFamily="18" charset="0"/>
              </a:rPr>
              <a:t>Узнать ответ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9054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</p:childTnLst>
        </p:cTn>
      </p:par>
    </p:tnLst>
    <p:bldLst>
      <p:bldP spid="2" grpId="0" animBg="1"/>
      <p:bldP spid="18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15703" y="1915737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sz="35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Правильный ответ</a:t>
            </a:r>
            <a:r>
              <a:rPr lang="en-US" sz="3500" b="1" cap="none" dirty="0">
                <a:solidFill>
                  <a:schemeClr val="tx1"/>
                </a:solidFill>
                <a:latin typeface="Gill Sans Ultra Bold" panose="020B0A020201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/>
            </a:r>
            <a:br>
              <a:rPr lang="en-US" sz="3500" b="1" cap="none" dirty="0">
                <a:solidFill>
                  <a:schemeClr val="tx1"/>
                </a:solidFill>
                <a:latin typeface="Gill Sans Ultra Bold" panose="020B0A020201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ru-RU" sz="15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/>
            </a:r>
            <a:br>
              <a:rPr lang="ru-RU" sz="15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ru-RU" sz="20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Категория 1</a:t>
            </a:r>
            <a:r>
              <a:rPr lang="en-US" sz="2000" b="1" cap="none" dirty="0">
                <a:solidFill>
                  <a:schemeClr val="tx1"/>
                </a:solidFill>
                <a:latin typeface="Gill Sans Ultra Bold" panose="020B0A020201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/ </a:t>
            </a:r>
            <a:r>
              <a:rPr lang="ru-RU" sz="20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Вопрос за 600</a:t>
            </a:r>
            <a:endParaRPr lang="ru-RU" sz="2000" b="1" cap="none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0FB808-F194-974D-B2F3-84389C63D5D9}"/>
              </a:ext>
            </a:extLst>
          </p:cNvPr>
          <p:cNvSpPr txBox="1"/>
          <p:nvPr/>
        </p:nvSpPr>
        <p:spPr>
          <a:xfrm>
            <a:off x="5212138" y="3880924"/>
            <a:ext cx="17667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(Картофель)</a:t>
            </a:r>
            <a:endParaRPr lang="ru-RU" dirty="0">
              <a:latin typeface="Century Gothic" panose="020B0502020202020204" pitchFamily="34" charset="0"/>
            </a:endParaRPr>
          </a:p>
        </p:txBody>
      </p:sp>
      <p:sp>
        <p:nvSpPr>
          <p:cNvPr id="7" name="Рамка 6">
            <a:extLst>
              <a:ext uri="{FF2B5EF4-FFF2-40B4-BE49-F238E27FC236}">
                <a16:creationId xmlns:a16="http://schemas.microsoft.com/office/drawing/2014/main" id="{BBF74CF2-13A8-C849-B395-E362465C08DC}"/>
              </a:ext>
            </a:extLst>
          </p:cNvPr>
          <p:cNvSpPr/>
          <p:nvPr/>
        </p:nvSpPr>
        <p:spPr>
          <a:xfrm>
            <a:off x="4521172" y="3593905"/>
            <a:ext cx="3148704" cy="943371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13839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6D7C022-3496-D94C-A33E-60EB0C4ED199}"/>
              </a:ext>
            </a:extLst>
          </p:cNvPr>
          <p:cNvSpPr txBox="1"/>
          <p:nvPr/>
        </p:nvSpPr>
        <p:spPr>
          <a:xfrm>
            <a:off x="3213867" y="1338468"/>
            <a:ext cx="609805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Century Gothic" panose="020B0502020202020204" pitchFamily="34" charset="0"/>
              </a:rPr>
              <a:t>Эта буква получила нынешнее название по предложению академика Якова Грота, но в алфавит вошла лишь в </a:t>
            </a:r>
            <a:r>
              <a:rPr lang="en-US" dirty="0">
                <a:solidFill>
                  <a:schemeClr val="bg1"/>
                </a:solidFill>
                <a:latin typeface="Century Gothic" panose="020B0502020202020204" pitchFamily="34" charset="0"/>
              </a:rPr>
              <a:t>XX </a:t>
            </a:r>
            <a:r>
              <a:rPr lang="ru-RU" dirty="0">
                <a:solidFill>
                  <a:schemeClr val="bg1"/>
                </a:solidFill>
                <a:latin typeface="Century Gothic" panose="020B0502020202020204" pitchFamily="34" charset="0"/>
              </a:rPr>
              <a:t>веке. Назовите её.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1E498696-2338-2D4F-B523-3A9B7839C43E}"/>
              </a:ext>
            </a:extLst>
          </p:cNvPr>
          <p:cNvSpPr/>
          <p:nvPr/>
        </p:nvSpPr>
        <p:spPr>
          <a:xfrm>
            <a:off x="2456992" y="88158"/>
            <a:ext cx="7278007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500" b="1" dirty="0">
                <a:latin typeface="Open Sans" panose="020B0606030504020204" pitchFamily="34" charset="0"/>
                <a:ea typeface="Silom" pitchFamily="2" charset="-34"/>
                <a:cs typeface="Silom" pitchFamily="2" charset="-34"/>
              </a:rPr>
              <a:t>Категория 2</a:t>
            </a:r>
            <a:r>
              <a:rPr lang="en-US" sz="3500" b="1" dirty="0">
                <a:latin typeface="Gill Sans Ultra Bold" panose="020B0A02020104020203" pitchFamily="34" charset="0"/>
                <a:ea typeface="Silom" pitchFamily="2" charset="-34"/>
                <a:cs typeface="Silom" pitchFamily="2" charset="-34"/>
              </a:rPr>
              <a:t>  /  </a:t>
            </a:r>
            <a:r>
              <a:rPr lang="ru-RU" sz="3500" b="1" dirty="0">
                <a:latin typeface="Open Sans" panose="020B0606030504020204" pitchFamily="34" charset="0"/>
                <a:ea typeface="Silom" pitchFamily="2" charset="-34"/>
                <a:cs typeface="Silom" pitchFamily="2" charset="-34"/>
              </a:rPr>
              <a:t>Вопрос за 200</a:t>
            </a:r>
          </a:p>
        </p:txBody>
      </p:sp>
      <p:sp>
        <p:nvSpPr>
          <p:cNvPr id="11" name="Рамка 10">
            <a:extLst>
              <a:ext uri="{FF2B5EF4-FFF2-40B4-BE49-F238E27FC236}">
                <a16:creationId xmlns:a16="http://schemas.microsoft.com/office/drawing/2014/main" id="{4457F698-7337-B144-944E-ED4A7B19F397}"/>
              </a:ext>
            </a:extLst>
          </p:cNvPr>
          <p:cNvSpPr/>
          <p:nvPr/>
        </p:nvSpPr>
        <p:spPr>
          <a:xfrm>
            <a:off x="2560012" y="1000352"/>
            <a:ext cx="7405769" cy="1599563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100" name="й" descr="Й&amp;quot; - гласная или согласная?">
            <a:extLst>
              <a:ext uri="{FF2B5EF4-FFF2-40B4-BE49-F238E27FC236}">
                <a16:creationId xmlns:a16="http://schemas.microsoft.com/office/drawing/2014/main" id="{1D12D1B7-3AF7-D743-9078-2C3E1B0BCD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992" y="3715241"/>
            <a:ext cx="1685658" cy="2142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к" descr="Красивые картинки буквы К — детские, раскраски, трафарет, рукописные |  Шаблоны алфавита, Трафареты букв, Алфавит">
            <a:extLst>
              <a:ext uri="{FF2B5EF4-FFF2-40B4-BE49-F238E27FC236}">
                <a16:creationId xmlns:a16="http://schemas.microsoft.com/office/drawing/2014/main" id="{B97045E4-CEF7-4A48-BFAC-00F7311571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7842" y="3923625"/>
            <a:ext cx="1896306" cy="1725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я" descr="Трафарет Буква Я цветная для вырезания из бумаги">
            <a:extLst>
              <a:ext uri="{FF2B5EF4-FFF2-40B4-BE49-F238E27FC236}">
                <a16:creationId xmlns:a16="http://schemas.microsoft.com/office/drawing/2014/main" id="{7C7F5D8E-AE96-F043-8100-A0147ADBF7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1950" y="3856728"/>
            <a:ext cx="2143831" cy="2111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авильно й">
            <a:extLst>
              <a:ext uri="{FF2B5EF4-FFF2-40B4-BE49-F238E27FC236}">
                <a16:creationId xmlns:a16="http://schemas.microsoft.com/office/drawing/2014/main" id="{D4A8CBF8-C3CE-7F4C-A265-F39E29574426}"/>
              </a:ext>
            </a:extLst>
          </p:cNvPr>
          <p:cNvSpPr/>
          <p:nvPr/>
        </p:nvSpPr>
        <p:spPr>
          <a:xfrm>
            <a:off x="771250" y="2623875"/>
            <a:ext cx="1685657" cy="812052"/>
          </a:xfrm>
          <a:prstGeom prst="wedgeRoundRectCallout">
            <a:avLst>
              <a:gd name="adj1" fmla="val 45475"/>
              <a:gd name="adj2" fmla="val 111112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Правильно!</a:t>
            </a:r>
          </a:p>
        </p:txBody>
      </p:sp>
      <p:sp>
        <p:nvSpPr>
          <p:cNvPr id="19" name="подумай я">
            <a:extLst>
              <a:ext uri="{FF2B5EF4-FFF2-40B4-BE49-F238E27FC236}">
                <a16:creationId xmlns:a16="http://schemas.microsoft.com/office/drawing/2014/main" id="{788060E0-1FB8-F141-95D2-2BF6AB7D67B1}"/>
              </a:ext>
            </a:extLst>
          </p:cNvPr>
          <p:cNvSpPr/>
          <p:nvPr/>
        </p:nvSpPr>
        <p:spPr>
          <a:xfrm>
            <a:off x="9610450" y="2850513"/>
            <a:ext cx="1685657" cy="812052"/>
          </a:xfrm>
          <a:prstGeom prst="wedgeRoundRectCallout">
            <a:avLst>
              <a:gd name="adj1" fmla="val -76167"/>
              <a:gd name="adj2" fmla="val 65047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ещё!</a:t>
            </a:r>
          </a:p>
        </p:txBody>
      </p:sp>
      <p:sp>
        <p:nvSpPr>
          <p:cNvPr id="20" name="подумай к">
            <a:extLst>
              <a:ext uri="{FF2B5EF4-FFF2-40B4-BE49-F238E27FC236}">
                <a16:creationId xmlns:a16="http://schemas.microsoft.com/office/drawing/2014/main" id="{E240747B-BEB6-3B43-839A-FA1EDCC97C27}"/>
              </a:ext>
            </a:extLst>
          </p:cNvPr>
          <p:cNvSpPr/>
          <p:nvPr/>
        </p:nvSpPr>
        <p:spPr>
          <a:xfrm>
            <a:off x="4886050" y="2776275"/>
            <a:ext cx="1685657" cy="812052"/>
          </a:xfrm>
          <a:prstGeom prst="wedgeRoundRectCallout">
            <a:avLst>
              <a:gd name="adj1" fmla="val 35612"/>
              <a:gd name="adj2" fmla="val 78696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ещё!</a:t>
            </a:r>
          </a:p>
        </p:txBody>
      </p:sp>
      <p:sp>
        <p:nvSpPr>
          <p:cNvPr id="18" name="Скругленный прямоугольник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9443A15-3885-7040-A64D-391AE139901F}"/>
              </a:ext>
            </a:extLst>
          </p:cNvPr>
          <p:cNvSpPr/>
          <p:nvPr/>
        </p:nvSpPr>
        <p:spPr>
          <a:xfrm>
            <a:off x="203551" y="6074228"/>
            <a:ext cx="1848551" cy="408623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ea typeface="Silom" pitchFamily="2" charset="-34"/>
                <a:cs typeface="Times New Roman" panose="02020603050405020304" pitchFamily="18" charset="0"/>
              </a:rPr>
              <a:t>Узнать ответ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978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4"/>
                  </p:tgtEl>
                </p:cond>
              </p:nextCondLst>
            </p:seq>
          </p:childTnLst>
        </p:cTn>
      </p:par>
    </p:tnLst>
    <p:bldLst>
      <p:bldP spid="4" grpId="0" animBg="1"/>
      <p:bldP spid="19" grpId="0" animBg="1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15703" y="1915737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sz="35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Правильный ответ</a:t>
            </a:r>
            <a:r>
              <a:rPr lang="en-US" sz="3500" b="1" cap="none" dirty="0">
                <a:solidFill>
                  <a:schemeClr val="tx1"/>
                </a:solidFill>
                <a:latin typeface="Gill Sans Ultra Bold" panose="020B0A020201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/>
            </a:r>
            <a:br>
              <a:rPr lang="en-US" sz="3500" b="1" cap="none" dirty="0">
                <a:solidFill>
                  <a:schemeClr val="tx1"/>
                </a:solidFill>
                <a:latin typeface="Gill Sans Ultra Bold" panose="020B0A020201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ru-RU" sz="15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/>
            </a:r>
            <a:br>
              <a:rPr lang="ru-RU" sz="15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ru-RU" sz="20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Категория 2</a:t>
            </a:r>
            <a:r>
              <a:rPr lang="en-US" sz="2000" b="1" cap="none" dirty="0">
                <a:solidFill>
                  <a:schemeClr val="tx1"/>
                </a:solidFill>
                <a:latin typeface="Gill Sans Ultra Bold" panose="020B0A020201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/ </a:t>
            </a:r>
            <a:r>
              <a:rPr lang="ru-RU" sz="20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Вопрос за 200</a:t>
            </a:r>
            <a:endParaRPr lang="ru-RU" sz="2000" b="1" cap="none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0FB808-F194-974D-B2F3-84389C63D5D9}"/>
              </a:ext>
            </a:extLst>
          </p:cNvPr>
          <p:cNvSpPr txBox="1"/>
          <p:nvPr/>
        </p:nvSpPr>
        <p:spPr>
          <a:xfrm>
            <a:off x="5946429" y="3880924"/>
            <a:ext cx="6206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(</a:t>
            </a:r>
            <a:r>
              <a:rPr lang="ru-RU" dirty="0">
                <a:solidFill>
                  <a:srgbClr val="000000"/>
                </a:solidFill>
                <a:latin typeface="Century Gothic" panose="020B0502020202020204" pitchFamily="34" charset="0"/>
              </a:rPr>
              <a:t>й</a:t>
            </a:r>
            <a:r>
              <a:rPr lang="ru-RU" b="0" i="0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)</a:t>
            </a:r>
            <a:endParaRPr lang="ru-RU" dirty="0">
              <a:latin typeface="Century Gothic" panose="020B0502020202020204" pitchFamily="34" charset="0"/>
            </a:endParaRPr>
          </a:p>
        </p:txBody>
      </p:sp>
      <p:sp>
        <p:nvSpPr>
          <p:cNvPr id="7" name="Рамка 6">
            <a:extLst>
              <a:ext uri="{FF2B5EF4-FFF2-40B4-BE49-F238E27FC236}">
                <a16:creationId xmlns:a16="http://schemas.microsoft.com/office/drawing/2014/main" id="{BBF74CF2-13A8-C849-B395-E362465C08DC}"/>
              </a:ext>
            </a:extLst>
          </p:cNvPr>
          <p:cNvSpPr/>
          <p:nvPr/>
        </p:nvSpPr>
        <p:spPr>
          <a:xfrm>
            <a:off x="4521172" y="3593905"/>
            <a:ext cx="3148704" cy="943371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1548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6D7C022-3496-D94C-A33E-60EB0C4ED199}"/>
              </a:ext>
            </a:extLst>
          </p:cNvPr>
          <p:cNvSpPr txBox="1"/>
          <p:nvPr/>
        </p:nvSpPr>
        <p:spPr>
          <a:xfrm>
            <a:off x="2950497" y="1476967"/>
            <a:ext cx="629099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0000"/>
                </a:solidFill>
                <a:latin typeface="Century Gothic" panose="020B0502020202020204" pitchFamily="34" charset="0"/>
              </a:rPr>
              <a:t>Пословица этой страны утверждает, что для повара годится все, кроме Луны и ее отражения в воде.</a:t>
            </a:r>
            <a:endParaRPr lang="ru-RU" dirty="0">
              <a:latin typeface="Century Gothic" panose="020B0502020202020204" pitchFamily="34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7BADE613-8EE1-2447-AE96-CF0B0790D040}"/>
              </a:ext>
            </a:extLst>
          </p:cNvPr>
          <p:cNvSpPr/>
          <p:nvPr/>
        </p:nvSpPr>
        <p:spPr>
          <a:xfrm>
            <a:off x="2456992" y="88158"/>
            <a:ext cx="7278007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500" b="1" dirty="0">
                <a:latin typeface="Open Sans" panose="020B0606030504020204" pitchFamily="34" charset="0"/>
                <a:ea typeface="Silom" pitchFamily="2" charset="-34"/>
                <a:cs typeface="Silom" pitchFamily="2" charset="-34"/>
              </a:rPr>
              <a:t>Категория 2</a:t>
            </a:r>
            <a:r>
              <a:rPr lang="en-US" sz="3500" b="1" dirty="0">
                <a:latin typeface="Gill Sans Ultra Bold" panose="020B0A02020104020203" pitchFamily="34" charset="0"/>
                <a:ea typeface="Silom" pitchFamily="2" charset="-34"/>
                <a:cs typeface="Silom" pitchFamily="2" charset="-34"/>
              </a:rPr>
              <a:t>  /  </a:t>
            </a:r>
            <a:r>
              <a:rPr lang="ru-RU" sz="3500" b="1" dirty="0">
                <a:latin typeface="Open Sans" panose="020B0606030504020204" pitchFamily="34" charset="0"/>
                <a:ea typeface="Silom" pitchFamily="2" charset="-34"/>
                <a:cs typeface="Silom" pitchFamily="2" charset="-34"/>
              </a:rPr>
              <a:t>Вопрос за 400</a:t>
            </a:r>
          </a:p>
        </p:txBody>
      </p:sp>
      <p:sp>
        <p:nvSpPr>
          <p:cNvPr id="11" name="Рамка 10">
            <a:extLst>
              <a:ext uri="{FF2B5EF4-FFF2-40B4-BE49-F238E27FC236}">
                <a16:creationId xmlns:a16="http://schemas.microsoft.com/office/drawing/2014/main" id="{B1D65673-BDB8-E74A-8DE3-AA9C68A10846}"/>
              </a:ext>
            </a:extLst>
          </p:cNvPr>
          <p:cNvSpPr/>
          <p:nvPr/>
        </p:nvSpPr>
        <p:spPr>
          <a:xfrm>
            <a:off x="2560012" y="1000352"/>
            <a:ext cx="7405769" cy="1599563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6146" name="р" descr="Россия — Википедия">
            <a:extLst>
              <a:ext uri="{FF2B5EF4-FFF2-40B4-BE49-F238E27FC236}">
                <a16:creationId xmlns:a16="http://schemas.microsoft.com/office/drawing/2014/main" id="{4C23AB3F-B4E3-D940-A693-41CBF16EB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7033" y="4230041"/>
            <a:ext cx="2215451" cy="1476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китай" descr="Символы Китая: флаг. Все, что нужно знать о пятизвездном красном знамени">
            <a:extLst>
              <a:ext uri="{FF2B5EF4-FFF2-40B4-BE49-F238E27FC236}">
                <a16:creationId xmlns:a16="http://schemas.microsoft.com/office/drawing/2014/main" id="{08687EFE-44A0-214B-959F-F49997D25F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663" y="4147890"/>
            <a:ext cx="2463444" cy="1641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фр" descr="Флаг Франции — Википедия">
            <a:extLst>
              <a:ext uri="{FF2B5EF4-FFF2-40B4-BE49-F238E27FC236}">
                <a16:creationId xmlns:a16="http://schemas.microsoft.com/office/drawing/2014/main" id="{65BE33A2-B4B1-0646-A779-4CB33B2FE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241" y="4147890"/>
            <a:ext cx="2456992" cy="1641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одумай ф">
            <a:extLst>
              <a:ext uri="{FF2B5EF4-FFF2-40B4-BE49-F238E27FC236}">
                <a16:creationId xmlns:a16="http://schemas.microsoft.com/office/drawing/2014/main" id="{CC2844F5-5CFA-5946-A181-B88C07352DF7}"/>
              </a:ext>
            </a:extLst>
          </p:cNvPr>
          <p:cNvSpPr/>
          <p:nvPr/>
        </p:nvSpPr>
        <p:spPr>
          <a:xfrm>
            <a:off x="318655" y="3075709"/>
            <a:ext cx="1745672" cy="893042"/>
          </a:xfrm>
          <a:prstGeom prst="wedgeRoundRectCallout">
            <a:avLst>
              <a:gd name="adj1" fmla="val 42659"/>
              <a:gd name="adj2" fmla="val 88874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ещё!</a:t>
            </a:r>
          </a:p>
        </p:txBody>
      </p:sp>
      <p:sp>
        <p:nvSpPr>
          <p:cNvPr id="17" name="подумай р">
            <a:extLst>
              <a:ext uri="{FF2B5EF4-FFF2-40B4-BE49-F238E27FC236}">
                <a16:creationId xmlns:a16="http://schemas.microsoft.com/office/drawing/2014/main" id="{3409C1C1-2BCF-E04F-AB74-069F4D75B31F}"/>
              </a:ext>
            </a:extLst>
          </p:cNvPr>
          <p:cNvSpPr/>
          <p:nvPr/>
        </p:nvSpPr>
        <p:spPr>
          <a:xfrm>
            <a:off x="9586812" y="2881167"/>
            <a:ext cx="1745672" cy="893042"/>
          </a:xfrm>
          <a:prstGeom prst="wedgeRoundRectCallout">
            <a:avLst>
              <a:gd name="adj1" fmla="val 596"/>
              <a:gd name="adj2" fmla="val 93528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ещё!</a:t>
            </a:r>
          </a:p>
        </p:txBody>
      </p:sp>
      <p:sp>
        <p:nvSpPr>
          <p:cNvPr id="18" name="правильно китай">
            <a:extLst>
              <a:ext uri="{FF2B5EF4-FFF2-40B4-BE49-F238E27FC236}">
                <a16:creationId xmlns:a16="http://schemas.microsoft.com/office/drawing/2014/main" id="{CEC5682C-65B2-4143-AC87-1193D8B15378}"/>
              </a:ext>
            </a:extLst>
          </p:cNvPr>
          <p:cNvSpPr/>
          <p:nvPr/>
        </p:nvSpPr>
        <p:spPr>
          <a:xfrm>
            <a:off x="4572538" y="2881167"/>
            <a:ext cx="1745672" cy="893042"/>
          </a:xfrm>
          <a:prstGeom prst="wedgeRoundRectCallout">
            <a:avLst>
              <a:gd name="adj1" fmla="val 51389"/>
              <a:gd name="adj2" fmla="val 84220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Правильно!</a:t>
            </a:r>
          </a:p>
        </p:txBody>
      </p:sp>
      <p:sp>
        <p:nvSpPr>
          <p:cNvPr id="20" name="Скругленный прямоугольник 1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9443A15-3885-7040-A64D-391AE139901F}"/>
              </a:ext>
            </a:extLst>
          </p:cNvPr>
          <p:cNvSpPr/>
          <p:nvPr/>
        </p:nvSpPr>
        <p:spPr>
          <a:xfrm>
            <a:off x="203551" y="6074228"/>
            <a:ext cx="1848551" cy="408623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ea typeface="Silom" pitchFamily="2" charset="-34"/>
                <a:cs typeface="Times New Roman" panose="02020603050405020304" pitchFamily="18" charset="0"/>
              </a:rPr>
              <a:t>Узнать ответ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88180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6"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15703" y="1915737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sz="35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Правильный ответ</a:t>
            </a:r>
            <a:r>
              <a:rPr lang="en-US" sz="3500" b="1" cap="none" dirty="0">
                <a:solidFill>
                  <a:schemeClr val="tx1"/>
                </a:solidFill>
                <a:latin typeface="Gill Sans Ultra Bold" panose="020B0A020201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/>
            </a:r>
            <a:br>
              <a:rPr lang="en-US" sz="3500" b="1" cap="none" dirty="0">
                <a:solidFill>
                  <a:schemeClr val="tx1"/>
                </a:solidFill>
                <a:latin typeface="Gill Sans Ultra Bold" panose="020B0A020201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ru-RU" sz="15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/>
            </a:r>
            <a:br>
              <a:rPr lang="ru-RU" sz="15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ru-RU" sz="20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Категория 2</a:t>
            </a:r>
            <a:r>
              <a:rPr lang="en-US" sz="2000" b="1" cap="none" dirty="0">
                <a:solidFill>
                  <a:schemeClr val="tx1"/>
                </a:solidFill>
                <a:latin typeface="Gill Sans Ultra Bold" panose="020B0A020201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/ </a:t>
            </a:r>
            <a:r>
              <a:rPr lang="ru-RU" sz="20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Вопрос за 400</a:t>
            </a:r>
            <a:endParaRPr lang="ru-RU" sz="2000" b="1" cap="none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0FB808-F194-974D-B2F3-84389C63D5D9}"/>
              </a:ext>
            </a:extLst>
          </p:cNvPr>
          <p:cNvSpPr txBox="1"/>
          <p:nvPr/>
        </p:nvSpPr>
        <p:spPr>
          <a:xfrm>
            <a:off x="5584320" y="3880924"/>
            <a:ext cx="102240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(Китай)</a:t>
            </a:r>
            <a:endParaRPr lang="ru-RU" dirty="0">
              <a:latin typeface="Century Gothic" panose="020B0502020202020204" pitchFamily="34" charset="0"/>
            </a:endParaRPr>
          </a:p>
        </p:txBody>
      </p:sp>
      <p:sp>
        <p:nvSpPr>
          <p:cNvPr id="7" name="Рамка 6">
            <a:extLst>
              <a:ext uri="{FF2B5EF4-FFF2-40B4-BE49-F238E27FC236}">
                <a16:creationId xmlns:a16="http://schemas.microsoft.com/office/drawing/2014/main" id="{BBF74CF2-13A8-C849-B395-E362465C08DC}"/>
              </a:ext>
            </a:extLst>
          </p:cNvPr>
          <p:cNvSpPr/>
          <p:nvPr/>
        </p:nvSpPr>
        <p:spPr>
          <a:xfrm>
            <a:off x="4521172" y="3593905"/>
            <a:ext cx="3148704" cy="943371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4095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6D7C022-3496-D94C-A33E-60EB0C4ED199}"/>
              </a:ext>
            </a:extLst>
          </p:cNvPr>
          <p:cNvSpPr txBox="1"/>
          <p:nvPr/>
        </p:nvSpPr>
        <p:spPr>
          <a:xfrm>
            <a:off x="3117398" y="1476967"/>
            <a:ext cx="629099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0000"/>
                </a:solidFill>
                <a:latin typeface="Century Gothic" panose="020B0502020202020204" pitchFamily="34" charset="0"/>
              </a:rPr>
              <a:t>Какой привычный всем нам продукт в японской национальной кухне заменяет соевый соус?</a:t>
            </a:r>
            <a:endParaRPr lang="ru-RU" dirty="0">
              <a:latin typeface="Century Gothic" panose="020B0502020202020204" pitchFamily="34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6509E6CF-4CFB-3343-8D5A-1C366D2A6BE3}"/>
              </a:ext>
            </a:extLst>
          </p:cNvPr>
          <p:cNvSpPr/>
          <p:nvPr/>
        </p:nvSpPr>
        <p:spPr>
          <a:xfrm>
            <a:off x="2456992" y="88158"/>
            <a:ext cx="7278007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500" b="1" dirty="0">
                <a:latin typeface="Open Sans" panose="020B0606030504020204" pitchFamily="34" charset="0"/>
                <a:ea typeface="Silom" pitchFamily="2" charset="-34"/>
                <a:cs typeface="Silom" pitchFamily="2" charset="-34"/>
              </a:rPr>
              <a:t>Категория 2</a:t>
            </a:r>
            <a:r>
              <a:rPr lang="en-US" sz="3500" b="1" dirty="0">
                <a:latin typeface="Gill Sans Ultra Bold" panose="020B0A02020104020203" pitchFamily="34" charset="0"/>
                <a:ea typeface="Silom" pitchFamily="2" charset="-34"/>
                <a:cs typeface="Silom" pitchFamily="2" charset="-34"/>
              </a:rPr>
              <a:t>  /  </a:t>
            </a:r>
            <a:r>
              <a:rPr lang="ru-RU" sz="3500" b="1" dirty="0">
                <a:latin typeface="Open Sans" panose="020B0606030504020204" pitchFamily="34" charset="0"/>
                <a:ea typeface="Silom" pitchFamily="2" charset="-34"/>
                <a:cs typeface="Silom" pitchFamily="2" charset="-34"/>
              </a:rPr>
              <a:t>Вопрос за 400</a:t>
            </a:r>
          </a:p>
        </p:txBody>
      </p:sp>
      <p:sp>
        <p:nvSpPr>
          <p:cNvPr id="11" name="Рамка 10">
            <a:extLst>
              <a:ext uri="{FF2B5EF4-FFF2-40B4-BE49-F238E27FC236}">
                <a16:creationId xmlns:a16="http://schemas.microsoft.com/office/drawing/2014/main" id="{7BEBE3D3-224E-2C4E-ABCF-41F034936C00}"/>
              </a:ext>
            </a:extLst>
          </p:cNvPr>
          <p:cNvSpPr/>
          <p:nvPr/>
        </p:nvSpPr>
        <p:spPr>
          <a:xfrm>
            <a:off x="2560012" y="1000352"/>
            <a:ext cx="7405769" cy="1599563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7170" name="соль" descr="Пищевая поваренная соль Торговый Дом Соль йодированная, Экстра - рейтинг  2,80 по отзывам экспертов ☑ Экспертиза состава и производителя | Роскачество">
            <a:extLst>
              <a:ext uri="{FF2B5EF4-FFF2-40B4-BE49-F238E27FC236}">
                <a16:creationId xmlns:a16="http://schemas.microsoft.com/office/drawing/2014/main" id="{9E27B03F-9476-094D-83B1-C9888F1B13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9840" y="3858922"/>
            <a:ext cx="2095115" cy="2095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перец" descr="Kotanyi Чили кайенский перец молотый, 25 г — купить в интернет-магазине  OZON с быстрой доставкой">
            <a:extLst>
              <a:ext uri="{FF2B5EF4-FFF2-40B4-BE49-F238E27FC236}">
                <a16:creationId xmlns:a16="http://schemas.microsoft.com/office/drawing/2014/main" id="{478AC98D-B2BE-E240-8772-6047D1682C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642" y="3813593"/>
            <a:ext cx="1720715" cy="2320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кетчуп" descr="Острый соус к мясу — Zira.uz">
            <a:extLst>
              <a:ext uri="{FF2B5EF4-FFF2-40B4-BE49-F238E27FC236}">
                <a16:creationId xmlns:a16="http://schemas.microsoft.com/office/drawing/2014/main" id="{A37F09FB-35DD-A24C-AFD6-2FA5337C88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4629" y="3858922"/>
            <a:ext cx="3032720" cy="202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авил">
            <a:extLst>
              <a:ext uri="{FF2B5EF4-FFF2-40B4-BE49-F238E27FC236}">
                <a16:creationId xmlns:a16="http://schemas.microsoft.com/office/drawing/2014/main" id="{99C591C7-9C63-0C41-8E37-9BC2A4CD42D9}"/>
              </a:ext>
            </a:extLst>
          </p:cNvPr>
          <p:cNvSpPr/>
          <p:nvPr/>
        </p:nvSpPr>
        <p:spPr>
          <a:xfrm>
            <a:off x="335208" y="2792087"/>
            <a:ext cx="1786575" cy="824345"/>
          </a:xfrm>
          <a:prstGeom prst="wedgeRoundRectCallout">
            <a:avLst>
              <a:gd name="adj1" fmla="val 42757"/>
              <a:gd name="adj2" fmla="val 109559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Правильно!</a:t>
            </a:r>
          </a:p>
        </p:txBody>
      </p:sp>
      <p:sp>
        <p:nvSpPr>
          <p:cNvPr id="17" name="под кетчуп">
            <a:extLst>
              <a:ext uri="{FF2B5EF4-FFF2-40B4-BE49-F238E27FC236}">
                <a16:creationId xmlns:a16="http://schemas.microsoft.com/office/drawing/2014/main" id="{91B6E1F1-8876-5D4F-9AE8-D448015DA961}"/>
              </a:ext>
            </a:extLst>
          </p:cNvPr>
          <p:cNvSpPr/>
          <p:nvPr/>
        </p:nvSpPr>
        <p:spPr>
          <a:xfrm>
            <a:off x="8515106" y="2771916"/>
            <a:ext cx="1786575" cy="824345"/>
          </a:xfrm>
          <a:prstGeom prst="wedgeRoundRectCallout">
            <a:avLst>
              <a:gd name="adj1" fmla="val 28798"/>
              <a:gd name="adj2" fmla="val 75946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ещё!</a:t>
            </a:r>
          </a:p>
        </p:txBody>
      </p:sp>
      <p:sp>
        <p:nvSpPr>
          <p:cNvPr id="18" name="под перец">
            <a:extLst>
              <a:ext uri="{FF2B5EF4-FFF2-40B4-BE49-F238E27FC236}">
                <a16:creationId xmlns:a16="http://schemas.microsoft.com/office/drawing/2014/main" id="{39C60A78-ABB2-C045-B06F-5DF140C1AE0E}"/>
              </a:ext>
            </a:extLst>
          </p:cNvPr>
          <p:cNvSpPr/>
          <p:nvPr/>
        </p:nvSpPr>
        <p:spPr>
          <a:xfrm>
            <a:off x="4740954" y="2771915"/>
            <a:ext cx="1786575" cy="824345"/>
          </a:xfrm>
          <a:prstGeom prst="wedgeRoundRectCallout">
            <a:avLst>
              <a:gd name="adj1" fmla="val 48185"/>
              <a:gd name="adj2" fmla="val 69223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ещё!</a:t>
            </a:r>
          </a:p>
        </p:txBody>
      </p:sp>
      <p:sp>
        <p:nvSpPr>
          <p:cNvPr id="20" name="Скругленный прямоугольник 1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9443A15-3885-7040-A64D-391AE139901F}"/>
              </a:ext>
            </a:extLst>
          </p:cNvPr>
          <p:cNvSpPr/>
          <p:nvPr/>
        </p:nvSpPr>
        <p:spPr>
          <a:xfrm>
            <a:off x="203551" y="6074228"/>
            <a:ext cx="1848551" cy="408623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ea typeface="Silom" pitchFamily="2" charset="-34"/>
                <a:cs typeface="Times New Roman" panose="02020603050405020304" pitchFamily="18" charset="0"/>
              </a:rPr>
              <a:t>Узнать ответ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7805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1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4"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15703" y="1915737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sz="35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Правильный ответ</a:t>
            </a:r>
            <a:r>
              <a:rPr lang="en-US" sz="3500" b="1" cap="none" dirty="0">
                <a:solidFill>
                  <a:schemeClr val="tx1"/>
                </a:solidFill>
                <a:latin typeface="Gill Sans Ultra Bold" panose="020B0A020201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/>
            </a:r>
            <a:br>
              <a:rPr lang="en-US" sz="3500" b="1" cap="none" dirty="0">
                <a:solidFill>
                  <a:schemeClr val="tx1"/>
                </a:solidFill>
                <a:latin typeface="Gill Sans Ultra Bold" panose="020B0A020201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ru-RU" sz="15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/>
            </a:r>
            <a:br>
              <a:rPr lang="ru-RU" sz="15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ru-RU" sz="20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Категория 2</a:t>
            </a:r>
            <a:r>
              <a:rPr lang="en-US" sz="2000" b="1" cap="none" dirty="0">
                <a:solidFill>
                  <a:schemeClr val="tx1"/>
                </a:solidFill>
                <a:latin typeface="Gill Sans Ultra Bold" panose="020B0A020201040202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/ </a:t>
            </a:r>
            <a:r>
              <a:rPr lang="ru-RU" sz="2000" b="1" cap="none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Вопрос за 600</a:t>
            </a:r>
            <a:endParaRPr lang="ru-RU" sz="2000" b="1" cap="none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0FB808-F194-974D-B2F3-84389C63D5D9}"/>
              </a:ext>
            </a:extLst>
          </p:cNvPr>
          <p:cNvSpPr txBox="1"/>
          <p:nvPr/>
        </p:nvSpPr>
        <p:spPr>
          <a:xfrm>
            <a:off x="5584320" y="3880924"/>
            <a:ext cx="102240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u="none" strike="noStrike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(Соль)</a:t>
            </a:r>
            <a:endParaRPr lang="ru-RU" dirty="0">
              <a:latin typeface="Century Gothic" panose="020B0502020202020204" pitchFamily="34" charset="0"/>
            </a:endParaRPr>
          </a:p>
        </p:txBody>
      </p:sp>
      <p:sp>
        <p:nvSpPr>
          <p:cNvPr id="7" name="Рамка 6">
            <a:extLst>
              <a:ext uri="{FF2B5EF4-FFF2-40B4-BE49-F238E27FC236}">
                <a16:creationId xmlns:a16="http://schemas.microsoft.com/office/drawing/2014/main" id="{BBF74CF2-13A8-C849-B395-E362465C08DC}"/>
              </a:ext>
            </a:extLst>
          </p:cNvPr>
          <p:cNvSpPr/>
          <p:nvPr/>
        </p:nvSpPr>
        <p:spPr>
          <a:xfrm>
            <a:off x="4521172" y="3593905"/>
            <a:ext cx="3148704" cy="943371"/>
          </a:xfrm>
          <a:prstGeom prst="fra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54147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9853158" cy="1338943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источников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42798" y="2982686"/>
            <a:ext cx="8535988" cy="18796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ped-kopilka.ru/igry-konkursy-razvlechenija/intelektualnye-igry-dlja-detei-shkolnogo-vozrasta/viktorina-svoja-igra-9-11-klas.html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genius.pstu.ru/file.php/1/razvivajushchie_zanjatija/Svoja_igra.pdf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8685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ISPRING_PLAYERS_CUSTOMIZATION" val="UEsDBBQAAgAIAAlvgUipAcR2+wIAALAIAAAUAAAAdW5pdmVyc2FsL3BsYXllci54bWytVU1v2zAMPadA/4Ohe6WkH2sb2C26AsUO61Ag67ZboNqKrcW2PEmum/76UZK/53QrsEMCm+J7pMhH2r9+yVLvmUnFRR6gBZ4jj+WhiHgeB+jx693RBbq+Ojzwi5TumPR4FKAy5wZAU+RFTIWSFxrAD1QnAeoZMDAjr5BcSK53wH0G3G2k41N0eDADl1wFKNG6WBJSVRXmChB5rERaGhKFQ5GRQjLFcs0kcWkgr8Eu9d/R8MtETvSuYKqHLPT7A9ckLceL4gOS6gQLGZPj+XxBftx/XoUJy+gRz5WmeciQB5Wc2VI+0XB7L6IyZcrYZr5LcsW0NklY28zXS764yD0lwwA5h3XGlKIxUzjNY0QclkyA/U1KVVLzqAGt4VVbXvNav7V5XzdutnOkcy7Kp5SrBI76kM46CfTJMKqf2etaBT02CrozTMiT7FfJJYvs67dWjPMFcgFbxdk8sapCOICnOxpqIXe3AAMV1R3EbdOwaxq2oJYDt9FXHQVqbrthVJeSNaWa+c88YuILlZIaWVxpWTKfjIw1lgzBPnFXrpvUNcRPdJae/UNvjN+oNT/VW52xgP/RmE9A1NaE5xF7uePgo1kGNdUMim1sWBcpNjG7nFT5lPV0PTC5HOumwEU8TWXMYAwjqinp7GQflEmqwCUs5QjbO9gLTnicpPDTkwzj0700GZXbSYbewV5wKsLtBLQ1t2Uk4zqOxNQqyCcT68QPS6VFxl+tPAd7Ri+tDt8auebopuDtwfn8j1EcxGgGc4MmVpd56u2r5vDBzKlWnc+6cJaBWmEemC4L59XMQlmMfCK2oWWqb/s5NfuwBx3lPDUd01zfQe+iWvFX5lU8Ml+6xYmpScKMZgL04eKkxwD9hO0yCG9N+yJuRN7UAWNi39y/rWiz5evWua7v67APNXzmrHIYN1MfQR2xFGUejXqIi+4jolLYaTeSUS9lG7jR4hhEKooAncJDfefLs8vuyueLywZr83pwgV0u71jpdcKdgkit6/Yifr0b4PE3UEsBAgAAFAACAAgACW+BSKkBxHb7AgAAsAgAABQAAAAAAAAAAQAAAAAAAAAAAHVuaXZlcnNhbC9wbGF5ZXIueG1sUEsFBgAAAAABAAEAQgAAAC0DAAAAAA=="/>
  <p:tag name="ISPRING_PRESENTATION_TITLE" val="СВОЯ ИГРА"/>
  <p:tag name="ARTICULATE_SLIDE_COUNT" val="42"/>
  <p:tag name="ARTICULATE_PROJECT_OPEN" val="0"/>
  <p:tag name="ISPRING_UUID" val="{057A1C99-AAD4-4B36-81AC-138FA0944F7E}"/>
  <p:tag name="ISPRING_RESOURCE_FOLDER" val="C:\Users\olga.kokoulina\Documents\СВОЯ ИГРА - Copy\"/>
  <p:tag name="ISPRING_PRESENTATION_PATH" val="C:\Users\olga.kokoulina\Documents\СВОЯ ИГРА - Copy.pptx"/>
  <p:tag name="ISPRING_PROJECT_FOLDER_UPDATED" val="1"/>
  <p:tag name="ISPRING_SCREEN_RECS_UPDATED" val="C:\Users\olga.kokoulina\Documents\СВОЯ ИГРА - Copy"/>
  <p:tag name="ISPRING_RESOURCE_PATHS_HASH_PRESENTER" val="30a29568428e1fbe1e9622116143a56fc151e3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Цитаты">
  <a:themeElements>
    <a:clrScheme name="Пользовательские 12">
      <a:dk1>
        <a:srgbClr val="000000"/>
      </a:dk1>
      <a:lt1>
        <a:srgbClr val="FFFFFF"/>
      </a:lt1>
      <a:dk2>
        <a:srgbClr val="2D5293"/>
      </a:dk2>
      <a:lt2>
        <a:srgbClr val="DFE3E5"/>
      </a:lt2>
      <a:accent1>
        <a:srgbClr val="2C5292"/>
      </a:accent1>
      <a:accent2>
        <a:srgbClr val="8F9296"/>
      </a:accent2>
      <a:accent3>
        <a:srgbClr val="27CED7"/>
      </a:accent3>
      <a:accent4>
        <a:srgbClr val="42BA97"/>
      </a:accent4>
      <a:accent5>
        <a:srgbClr val="385D96"/>
      </a:accent5>
      <a:accent6>
        <a:srgbClr val="62A39F"/>
      </a:accent6>
      <a:hlink>
        <a:srgbClr val="6EAC1C"/>
      </a:hlink>
      <a:folHlink>
        <a:srgbClr val="FBEE29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Цитаты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{46EA7B0B-B30F-B349-9FD0-76C888617F9D}tf10001121</Template>
  <TotalTime>6382</TotalTime>
  <Words>313</Words>
  <Application>Microsoft Office PowerPoint</Application>
  <PresentationFormat>Широкоэкранный</PresentationFormat>
  <Paragraphs>82</Paragraphs>
  <Slides>15</Slides>
  <Notes>14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6" baseType="lpstr">
      <vt:lpstr>Arial</vt:lpstr>
      <vt:lpstr>Calibri</vt:lpstr>
      <vt:lpstr>Calibri Light</vt:lpstr>
      <vt:lpstr>Century Gothic</vt:lpstr>
      <vt:lpstr>Gill Sans Ultra Bold</vt:lpstr>
      <vt:lpstr>Open Sans</vt:lpstr>
      <vt:lpstr>Silom</vt:lpstr>
      <vt:lpstr>Tahoma</vt:lpstr>
      <vt:lpstr>Times New Roman</vt:lpstr>
      <vt:lpstr>Wingdings 2</vt:lpstr>
      <vt:lpstr>Цитаты</vt:lpstr>
      <vt:lpstr>Презентация PowerPoint</vt:lpstr>
      <vt:lpstr>Презентация PowerPoint</vt:lpstr>
      <vt:lpstr>Презентация PowerPoint</vt:lpstr>
      <vt:lpstr>Правильный ответ  Категория 1 / Вопрос за 200</vt:lpstr>
      <vt:lpstr>Презентация PowerPoint</vt:lpstr>
      <vt:lpstr>Правильный ответ  Категория 1 / Вопрос за 400</vt:lpstr>
      <vt:lpstr>Презентация PowerPoint</vt:lpstr>
      <vt:lpstr>Правильный ответ  Категория 1 / Вопрос за 600</vt:lpstr>
      <vt:lpstr>Презентация PowerPoint</vt:lpstr>
      <vt:lpstr>Правильный ответ  Категория 2 / Вопрос за 200</vt:lpstr>
      <vt:lpstr>Презентация PowerPoint</vt:lpstr>
      <vt:lpstr>Правильный ответ  Категория 2 / Вопрос за 400</vt:lpstr>
      <vt:lpstr>Презентация PowerPoint</vt:lpstr>
      <vt:lpstr>Правильный ответ  Категория 2 / Вопрос за 600</vt:lpstr>
      <vt:lpstr>Список источников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СВОЯ ИГРА</dc:title>
  <dc:creator>Olga Kokoulina</dc:creator>
  <cp:lastModifiedBy>Иксанова Элла Борисовна</cp:lastModifiedBy>
  <cp:revision>97</cp:revision>
  <dcterms:created xsi:type="dcterms:W3CDTF">2017-04-04T07:27:35Z</dcterms:created>
  <dcterms:modified xsi:type="dcterms:W3CDTF">2022-04-15T12:00:02Z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F2CB6D5A-1B8B-4A8E-ADC4-3A0669CDCAD4</vt:lpwstr>
  </property>
  <property fmtid="{D5CDD505-2E9C-101B-9397-08002B2CF9AE}" pid="3" name="ArticulatePath">
    <vt:lpwstr>Презентация2</vt:lpwstr>
  </property>
</Properties>
</file>