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1" r:id="rId3"/>
    <p:sldId id="262" r:id="rId4"/>
    <p:sldId id="266" r:id="rId5"/>
    <p:sldId id="263" r:id="rId6"/>
    <p:sldId id="26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бдулхаликова Эвелина Радиковна" initials="АЭР" lastIdx="0" clrIdx="0">
    <p:extLst>
      <p:ext uri="{19B8F6BF-5375-455C-9EA6-DF929625EA0E}">
        <p15:presenceInfo xmlns:p15="http://schemas.microsoft.com/office/powerpoint/2012/main" userId="Абдулхаликова Эвелина Радиков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386D"/>
    <a:srgbClr val="334F93"/>
    <a:srgbClr val="8638F8"/>
    <a:srgbClr val="1F22A6"/>
    <a:srgbClr val="381D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E556C-130D-4C15-A950-5C9383BB28F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A3A1C3-AA06-4A25-A603-2851448A0A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839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780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40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396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589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774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96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260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165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8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74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769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49BBB-5385-4752-BF4C-9584C020510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79B73-2819-43B7-89C6-C1FA687E8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290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359519" y="5857436"/>
            <a:ext cx="3472961" cy="817684"/>
            <a:chOff x="2105758" y="5306158"/>
            <a:chExt cx="3472961" cy="817684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2417885" y="5306158"/>
              <a:ext cx="2848708" cy="817684"/>
            </a:xfrm>
            <a:prstGeom prst="roundRect">
              <a:avLst/>
            </a:prstGeom>
            <a:solidFill>
              <a:srgbClr val="583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2105758" y="5453390"/>
              <a:ext cx="3472961" cy="52322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ИГРАТЬ</a:t>
              </a:r>
              <a:endPara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Подзаголовок 2"/>
          <p:cNvSpPr>
            <a:spLocks noGrp="1"/>
          </p:cNvSpPr>
          <p:nvPr/>
        </p:nvSpPr>
        <p:spPr>
          <a:xfrm>
            <a:off x="8010431" y="218548"/>
            <a:ext cx="4000500" cy="1350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2">
                    <a:lumMod val="40000"/>
                    <a:lumOff val="60000"/>
                  </a:schemeClr>
                </a:solidFill>
                <a:latin typeface="Bahnschrift Light Condensed" panose="020B0502040204020203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обучающаяся очной формы обучения</a:t>
            </a:r>
          </a:p>
          <a:p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216-БК1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Абдулхаликова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Эвелина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51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6" t="-1794" r="7054"/>
          <a:stretch/>
        </p:blipFill>
        <p:spPr>
          <a:xfrm>
            <a:off x="5125052" y="477772"/>
            <a:ext cx="2133600" cy="2162175"/>
          </a:xfrm>
          <a:prstGeom prst="ellipse">
            <a:avLst/>
          </a:prstGeom>
        </p:spPr>
      </p:pic>
      <p:grpSp>
        <p:nvGrpSpPr>
          <p:cNvPr id="21" name="вопрос"/>
          <p:cNvGrpSpPr/>
          <p:nvPr/>
        </p:nvGrpSpPr>
        <p:grpSpPr>
          <a:xfrm>
            <a:off x="3858765" y="3303586"/>
            <a:ext cx="4836827" cy="1002566"/>
            <a:chOff x="3854079" y="3405997"/>
            <a:chExt cx="4686300" cy="907591"/>
          </a:xfrm>
          <a:solidFill>
            <a:srgbClr val="58386D"/>
          </a:solidFill>
        </p:grpSpPr>
        <p:sp>
          <p:nvSpPr>
            <p:cNvPr id="20" name="Блок-схема: знак завершения 19"/>
            <p:cNvSpPr/>
            <p:nvPr/>
          </p:nvSpPr>
          <p:spPr>
            <a:xfrm>
              <a:off x="3854079" y="3405997"/>
              <a:ext cx="4686300" cy="907591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059315" y="3506147"/>
              <a:ext cx="4401159" cy="640827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 каким названием известна единица с последующими ста нулями?</a:t>
              </a:r>
            </a:p>
          </p:txBody>
        </p:sp>
      </p:grpSp>
      <p:grpSp>
        <p:nvGrpSpPr>
          <p:cNvPr id="10" name="гугол"/>
          <p:cNvGrpSpPr/>
          <p:nvPr/>
        </p:nvGrpSpPr>
        <p:grpSpPr>
          <a:xfrm>
            <a:off x="1714498" y="4642339"/>
            <a:ext cx="1893045" cy="611582"/>
            <a:chOff x="1811215" y="4668715"/>
            <a:chExt cx="2039816" cy="993531"/>
          </a:xfrm>
          <a:solidFill>
            <a:srgbClr val="58386D"/>
          </a:solidFill>
        </p:grpSpPr>
        <p:sp>
          <p:nvSpPr>
            <p:cNvPr id="9" name="Блок-схема: знак завершения 8"/>
            <p:cNvSpPr/>
            <p:nvPr/>
          </p:nvSpPr>
          <p:spPr>
            <a:xfrm>
              <a:off x="1811215" y="4668715"/>
              <a:ext cx="2039816" cy="993531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048606" y="4849309"/>
              <a:ext cx="1509432" cy="59999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A: </a:t>
              </a:r>
              <a:r>
                <a:rPr lang="ru-RU" u="sng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Гугол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гигабит"/>
          <p:cNvGrpSpPr/>
          <p:nvPr/>
        </p:nvGrpSpPr>
        <p:grpSpPr>
          <a:xfrm>
            <a:off x="7932431" y="4657982"/>
            <a:ext cx="1837592" cy="580293"/>
            <a:chOff x="7649308" y="4613977"/>
            <a:chExt cx="1556238" cy="740538"/>
          </a:xfrm>
          <a:solidFill>
            <a:srgbClr val="58386D"/>
          </a:solidFill>
        </p:grpSpPr>
        <p:sp>
          <p:nvSpPr>
            <p:cNvPr id="16" name="Блок-схема: знак завершения 15">
              <a:hlinkClick r:id="rId3" action="ppaction://hlinksldjump"/>
            </p:cNvPr>
            <p:cNvSpPr/>
            <p:nvPr/>
          </p:nvSpPr>
          <p:spPr>
            <a:xfrm>
              <a:off x="7649308" y="4613977"/>
              <a:ext cx="1556238" cy="740538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7835503" y="4731433"/>
              <a:ext cx="1071945" cy="471321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C: 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Гигабит</a:t>
              </a:r>
              <a:endPara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мегаторн"/>
          <p:cNvGrpSpPr/>
          <p:nvPr/>
        </p:nvGrpSpPr>
        <p:grpSpPr>
          <a:xfrm>
            <a:off x="1697822" y="5510430"/>
            <a:ext cx="1909721" cy="466809"/>
            <a:chOff x="1697822" y="5510430"/>
            <a:chExt cx="1909721" cy="466809"/>
          </a:xfrm>
          <a:solidFill>
            <a:srgbClr val="58386D"/>
          </a:solidFill>
        </p:grpSpPr>
        <p:sp>
          <p:nvSpPr>
            <p:cNvPr id="14" name="Блок-схема: знак завершения 13"/>
            <p:cNvSpPr/>
            <p:nvPr/>
          </p:nvSpPr>
          <p:spPr>
            <a:xfrm>
              <a:off x="1697822" y="5510430"/>
              <a:ext cx="1909721" cy="466809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902781" y="5568680"/>
              <a:ext cx="1464878" cy="367377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B: 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Мегатрон</a:t>
              </a:r>
              <a:endPara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наномоль"/>
          <p:cNvGrpSpPr/>
          <p:nvPr/>
        </p:nvGrpSpPr>
        <p:grpSpPr>
          <a:xfrm>
            <a:off x="7932431" y="5468560"/>
            <a:ext cx="1837592" cy="494580"/>
            <a:chOff x="7621644" y="5538034"/>
            <a:chExt cx="1837592" cy="494580"/>
          </a:xfrm>
          <a:solidFill>
            <a:srgbClr val="58386D"/>
          </a:solidFill>
        </p:grpSpPr>
        <p:sp>
          <p:nvSpPr>
            <p:cNvPr id="18" name="Блок-схема: знак завершения 17"/>
            <p:cNvSpPr/>
            <p:nvPr/>
          </p:nvSpPr>
          <p:spPr>
            <a:xfrm>
              <a:off x="7621644" y="5538034"/>
              <a:ext cx="1837592" cy="494580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рямоугольник 12">
              <a:hlinkClick r:id="rId3" action="ppaction://hlinksldjump"/>
            </p:cNvPr>
            <p:cNvSpPr/>
            <p:nvPr/>
          </p:nvSpPr>
          <p:spPr>
            <a:xfrm>
              <a:off x="7756540" y="5563320"/>
              <a:ext cx="1456424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D: 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Наномоль</a:t>
              </a:r>
              <a:endPara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прав"/>
          <p:cNvGrpSpPr/>
          <p:nvPr/>
        </p:nvGrpSpPr>
        <p:grpSpPr>
          <a:xfrm>
            <a:off x="3607543" y="2809875"/>
            <a:ext cx="5353815" cy="3570353"/>
            <a:chOff x="52509" y="418660"/>
            <a:chExt cx="4791398" cy="3929339"/>
          </a:xfrm>
          <a:solidFill>
            <a:srgbClr val="58386D"/>
          </a:solidFill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52509" y="418660"/>
              <a:ext cx="4791398" cy="392933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348227" y="653130"/>
              <a:ext cx="4324152" cy="321284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Верно!</a:t>
              </a:r>
            </a:p>
            <a:p>
              <a:pPr algn="just"/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 1938 году математик Эдвард 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Казнер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 прогуливался со своим 9-летним племянником Милтоном 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Сироттой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и завел разговор о больших числах, в том числе и о единице со ста нулями, у которой на тот момент не было наименования. Милтон и предложил назвать это число </a:t>
              </a:r>
              <a:r>
                <a:rPr lang="ru-RU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гуголом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Позднее 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Казнер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ввел в употребление это слово. Кстати, название поисковой системы 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Google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является искаженным написанием «</a:t>
              </a:r>
              <a:r>
                <a:rPr lang="ru-RU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гугола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».</a:t>
              </a:r>
            </a:p>
          </p:txBody>
        </p:sp>
      </p:grpSp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11080349" y="6253964"/>
            <a:ext cx="637169" cy="465108"/>
          </a:xfrm>
          <a:prstGeom prst="actionButtonForwardNext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&quot;Назад&quot; или &quot;Предыдущий&quot; 4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1D9761A3-C14C-42CB-B620-2B74C330D77A}"/>
              </a:ext>
            </a:extLst>
          </p:cNvPr>
          <p:cNvSpPr/>
          <p:nvPr/>
        </p:nvSpPr>
        <p:spPr>
          <a:xfrm>
            <a:off x="10363200" y="6253964"/>
            <a:ext cx="637169" cy="465108"/>
          </a:xfrm>
          <a:prstGeom prst="actionButtonBackPrevious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6" name="50:50">
            <a:extLst>
              <a:ext uri="{FF2B5EF4-FFF2-40B4-BE49-F238E27FC236}">
                <a16:creationId xmlns:a16="http://schemas.microsoft.com/office/drawing/2014/main" id="{4D9EB3D9-6007-4EDD-915F-8F85BA6A17E2}"/>
              </a:ext>
            </a:extLst>
          </p:cNvPr>
          <p:cNvGrpSpPr/>
          <p:nvPr/>
        </p:nvGrpSpPr>
        <p:grpSpPr>
          <a:xfrm>
            <a:off x="10681784" y="5032269"/>
            <a:ext cx="836325" cy="683581"/>
            <a:chOff x="563732" y="877794"/>
            <a:chExt cx="852256" cy="843927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40BAC47C-76DD-495E-9B85-1063D8554581}"/>
                </a:ext>
              </a:extLst>
            </p:cNvPr>
            <p:cNvSpPr/>
            <p:nvPr/>
          </p:nvSpPr>
          <p:spPr>
            <a:xfrm>
              <a:off x="563732" y="877794"/>
              <a:ext cx="852256" cy="843927"/>
            </a:xfrm>
            <a:prstGeom prst="rect">
              <a:avLst/>
            </a:prstGeom>
            <a:solidFill>
              <a:srgbClr val="583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E73329C-8C95-441F-82A1-E21EACEA5B10}"/>
                </a:ext>
              </a:extLst>
            </p:cNvPr>
            <p:cNvSpPr txBox="1"/>
            <p:nvPr/>
          </p:nvSpPr>
          <p:spPr>
            <a:xfrm>
              <a:off x="563732" y="1033941"/>
              <a:ext cx="852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50:50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180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6" t="-1794" r="7054"/>
          <a:stretch/>
        </p:blipFill>
        <p:spPr>
          <a:xfrm>
            <a:off x="5067301" y="457200"/>
            <a:ext cx="2133600" cy="2162175"/>
          </a:xfrm>
          <a:prstGeom prst="ellipse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2946889" y="3169654"/>
            <a:ext cx="6497515" cy="888023"/>
            <a:chOff x="2848708" y="3050931"/>
            <a:chExt cx="6497515" cy="888023"/>
          </a:xfrm>
          <a:solidFill>
            <a:srgbClr val="58386D"/>
          </a:solidFill>
        </p:grpSpPr>
        <p:sp>
          <p:nvSpPr>
            <p:cNvPr id="4" name="Блок-схема: знак завершения 3"/>
            <p:cNvSpPr/>
            <p:nvPr/>
          </p:nvSpPr>
          <p:spPr>
            <a:xfrm>
              <a:off x="2848708" y="3050931"/>
              <a:ext cx="6497515" cy="888023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3399692" y="3171776"/>
              <a:ext cx="5111262" cy="70788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ru-RU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Какой химический элемент составляет более половины массы тела человека?</a:t>
              </a:r>
            </a:p>
          </p:txBody>
        </p:sp>
      </p:grpSp>
      <p:grpSp>
        <p:nvGrpSpPr>
          <p:cNvPr id="18" name="углерод"/>
          <p:cNvGrpSpPr/>
          <p:nvPr/>
        </p:nvGrpSpPr>
        <p:grpSpPr>
          <a:xfrm>
            <a:off x="1784228" y="4484076"/>
            <a:ext cx="1574434" cy="527566"/>
            <a:chOff x="1784228" y="4484076"/>
            <a:chExt cx="1574434" cy="527566"/>
          </a:xfrm>
          <a:solidFill>
            <a:srgbClr val="58386D"/>
          </a:solidFill>
        </p:grpSpPr>
        <p:sp>
          <p:nvSpPr>
            <p:cNvPr id="11" name="Блок-схема: знак завершения 10"/>
            <p:cNvSpPr/>
            <p:nvPr/>
          </p:nvSpPr>
          <p:spPr>
            <a:xfrm>
              <a:off x="1784228" y="4484076"/>
              <a:ext cx="1574434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825586" y="4554388"/>
              <a:ext cx="1331134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Углерод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кальций"/>
          <p:cNvGrpSpPr/>
          <p:nvPr/>
        </p:nvGrpSpPr>
        <p:grpSpPr>
          <a:xfrm>
            <a:off x="1775717" y="5279807"/>
            <a:ext cx="1574434" cy="527566"/>
            <a:chOff x="1775717" y="5279807"/>
            <a:chExt cx="1574434" cy="527566"/>
          </a:xfrm>
          <a:solidFill>
            <a:srgbClr val="58386D"/>
          </a:solidFill>
        </p:grpSpPr>
        <p:sp>
          <p:nvSpPr>
            <p:cNvPr id="12" name="Блок-схема: знак завершения 11"/>
            <p:cNvSpPr/>
            <p:nvPr/>
          </p:nvSpPr>
          <p:spPr>
            <a:xfrm>
              <a:off x="1775717" y="5279807"/>
              <a:ext cx="1574434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852244" y="5358924"/>
              <a:ext cx="1307409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Кальций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кислр"/>
          <p:cNvGrpSpPr/>
          <p:nvPr/>
        </p:nvGrpSpPr>
        <p:grpSpPr>
          <a:xfrm>
            <a:off x="8053754" y="4484076"/>
            <a:ext cx="1661746" cy="527566"/>
            <a:chOff x="8053754" y="4484076"/>
            <a:chExt cx="1661746" cy="527566"/>
          </a:xfrm>
          <a:solidFill>
            <a:srgbClr val="58386D"/>
          </a:solidFill>
        </p:grpSpPr>
        <p:sp>
          <p:nvSpPr>
            <p:cNvPr id="14" name="Блок-схема: знак завершения 13"/>
            <p:cNvSpPr/>
            <p:nvPr/>
          </p:nvSpPr>
          <p:spPr>
            <a:xfrm>
              <a:off x="8053754" y="4484076"/>
              <a:ext cx="1661746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8128436" y="4554388"/>
              <a:ext cx="1412310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Кислород</a:t>
              </a:r>
            </a:p>
          </p:txBody>
        </p:sp>
      </p:grpSp>
      <p:grpSp>
        <p:nvGrpSpPr>
          <p:cNvPr id="16" name="железо"/>
          <p:cNvGrpSpPr/>
          <p:nvPr/>
        </p:nvGrpSpPr>
        <p:grpSpPr>
          <a:xfrm>
            <a:off x="8128436" y="5249074"/>
            <a:ext cx="1574434" cy="527566"/>
            <a:chOff x="8128436" y="5358924"/>
            <a:chExt cx="1574434" cy="527566"/>
          </a:xfrm>
          <a:solidFill>
            <a:srgbClr val="58386D"/>
          </a:solidFill>
        </p:grpSpPr>
        <p:sp>
          <p:nvSpPr>
            <p:cNvPr id="15" name="Блок-схема: знак завершения 14">
              <a:hlinkClick r:id="rId3" action="ppaction://hlinksldjump"/>
            </p:cNvPr>
            <p:cNvSpPr/>
            <p:nvPr/>
          </p:nvSpPr>
          <p:spPr>
            <a:xfrm>
              <a:off x="8128436" y="5358924"/>
              <a:ext cx="1574434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8233240" y="5420431"/>
              <a:ext cx="1299843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D: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Железо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3" name="прав"/>
          <p:cNvGrpSpPr/>
          <p:nvPr/>
        </p:nvGrpSpPr>
        <p:grpSpPr>
          <a:xfrm>
            <a:off x="3797638" y="3339754"/>
            <a:ext cx="4409400" cy="2288643"/>
            <a:chOff x="3650772" y="3900967"/>
            <a:chExt cx="4580202" cy="2450631"/>
          </a:xfrm>
          <a:solidFill>
            <a:srgbClr val="58386D"/>
          </a:solidFill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3650772" y="3900967"/>
              <a:ext cx="4552987" cy="2450631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874589" y="4033923"/>
              <a:ext cx="4356385" cy="217510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Верно!</a:t>
              </a:r>
            </a:p>
            <a:p>
              <a:pPr algn="just"/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Почти 99 % массы человеческого тела состоит из 6 элементов: </a:t>
              </a:r>
              <a:r>
                <a:rPr lang="ru-RU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кислорода (65 %)</a:t>
              </a:r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углерода (18,5 %), водорода (9,5 %), азота (3,2 %), кальция (1,5 %) и фосфора (1 %). Только около 1,3 % занимают другие элементы.</a:t>
              </a:r>
            </a:p>
          </p:txBody>
        </p:sp>
      </p:grpSp>
      <p:sp>
        <p:nvSpPr>
          <p:cNvPr id="29" name="Управляющая кнопка: далее 28">
            <a:hlinkClick r:id="" action="ppaction://hlinkshowjump?jump=nextslide" highlightClick="1"/>
          </p:cNvPr>
          <p:cNvSpPr/>
          <p:nvPr/>
        </p:nvSpPr>
        <p:spPr>
          <a:xfrm>
            <a:off x="11113750" y="6253964"/>
            <a:ext cx="637169" cy="465108"/>
          </a:xfrm>
          <a:prstGeom prst="actionButtonForwardNext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&quot;Назад&quot; или &quot;Предыдущий&quot; 2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058B496F-8475-4055-AA0E-AD8469B03150}"/>
              </a:ext>
            </a:extLst>
          </p:cNvPr>
          <p:cNvSpPr/>
          <p:nvPr/>
        </p:nvSpPr>
        <p:spPr>
          <a:xfrm>
            <a:off x="10363200" y="6253964"/>
            <a:ext cx="637169" cy="465108"/>
          </a:xfrm>
          <a:prstGeom prst="actionButtonBackPrevious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5" name="50:50">
            <a:extLst>
              <a:ext uri="{FF2B5EF4-FFF2-40B4-BE49-F238E27FC236}">
                <a16:creationId xmlns:a16="http://schemas.microsoft.com/office/drawing/2014/main" id="{C0DE908E-56C8-4BFB-ABE2-B53FC7BE8F01}"/>
              </a:ext>
            </a:extLst>
          </p:cNvPr>
          <p:cNvGrpSpPr/>
          <p:nvPr/>
        </p:nvGrpSpPr>
        <p:grpSpPr>
          <a:xfrm>
            <a:off x="10681784" y="5032269"/>
            <a:ext cx="836325" cy="683581"/>
            <a:chOff x="563732" y="877794"/>
            <a:chExt cx="852256" cy="843927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EC2C9199-F31F-4092-A173-ED853946FDCA}"/>
                </a:ext>
              </a:extLst>
            </p:cNvPr>
            <p:cNvSpPr/>
            <p:nvPr/>
          </p:nvSpPr>
          <p:spPr>
            <a:xfrm>
              <a:off x="563732" y="877794"/>
              <a:ext cx="852256" cy="843927"/>
            </a:xfrm>
            <a:prstGeom prst="rect">
              <a:avLst/>
            </a:prstGeom>
            <a:solidFill>
              <a:srgbClr val="583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63FE77E-D4ED-47A9-9A97-780379A96972}"/>
                </a:ext>
              </a:extLst>
            </p:cNvPr>
            <p:cNvSpPr txBox="1"/>
            <p:nvPr/>
          </p:nvSpPr>
          <p:spPr>
            <a:xfrm>
              <a:off x="563732" y="1033941"/>
              <a:ext cx="852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50:50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009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6" t="-1794" r="7054"/>
          <a:stretch/>
        </p:blipFill>
        <p:spPr>
          <a:xfrm>
            <a:off x="5067301" y="457200"/>
            <a:ext cx="2133600" cy="2162175"/>
          </a:xfrm>
          <a:prstGeom prst="ellipse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3481753" y="3086099"/>
            <a:ext cx="5451231" cy="729761"/>
            <a:chOff x="3446584" y="3059724"/>
            <a:chExt cx="5451231" cy="729761"/>
          </a:xfrm>
          <a:solidFill>
            <a:srgbClr val="58386D"/>
          </a:solidFill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3446584" y="3059724"/>
              <a:ext cx="5451231" cy="729761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3592814" y="3244334"/>
              <a:ext cx="5059462" cy="400110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Какую часть тела также называют «атлант»?</a:t>
              </a:r>
            </a:p>
          </p:txBody>
        </p:sp>
      </p:grpSp>
      <p:grpSp>
        <p:nvGrpSpPr>
          <p:cNvPr id="18" name="голов мозг"/>
          <p:cNvGrpSpPr/>
          <p:nvPr/>
        </p:nvGrpSpPr>
        <p:grpSpPr>
          <a:xfrm>
            <a:off x="2021937" y="4642323"/>
            <a:ext cx="2111108" cy="613960"/>
            <a:chOff x="2232295" y="4598401"/>
            <a:chExt cx="1973329" cy="527566"/>
          </a:xfrm>
          <a:solidFill>
            <a:srgbClr val="58386D"/>
          </a:solidFill>
        </p:grpSpPr>
        <p:sp>
          <p:nvSpPr>
            <p:cNvPr id="8" name="Блок-схема: знак завершения 7"/>
            <p:cNvSpPr/>
            <p:nvPr/>
          </p:nvSpPr>
          <p:spPr>
            <a:xfrm>
              <a:off x="2232295" y="4598401"/>
              <a:ext cx="1970087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300166" y="4670020"/>
              <a:ext cx="1905458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Головной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мозг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ребра"/>
          <p:cNvGrpSpPr/>
          <p:nvPr/>
        </p:nvGrpSpPr>
        <p:grpSpPr>
          <a:xfrm>
            <a:off x="1978269" y="5407267"/>
            <a:ext cx="2505808" cy="527566"/>
            <a:chOff x="1978269" y="5407267"/>
            <a:chExt cx="2505808" cy="527566"/>
          </a:xfrm>
          <a:solidFill>
            <a:srgbClr val="58386D"/>
          </a:solidFill>
        </p:grpSpPr>
        <p:sp>
          <p:nvSpPr>
            <p:cNvPr id="10" name="Блок-схема: знак завершения 9">
              <a:hlinkClick r:id="rId3" action="ppaction://hlinksldjump"/>
            </p:cNvPr>
            <p:cNvSpPr/>
            <p:nvPr/>
          </p:nvSpPr>
          <p:spPr>
            <a:xfrm>
              <a:off x="1978269" y="5407267"/>
              <a:ext cx="2505808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074985" y="5486384"/>
              <a:ext cx="2325445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" action="ppaction://hlinkshowjump?jump=lastslide"/>
                </a:rPr>
                <a:t>B: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" action="ppaction://hlinkshowjump?jump=lastslide"/>
                </a:rPr>
                <a:t>Шестая пара ребер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позвонок"/>
          <p:cNvGrpSpPr/>
          <p:nvPr/>
        </p:nvGrpSpPr>
        <p:grpSpPr>
          <a:xfrm>
            <a:off x="6972300" y="4563206"/>
            <a:ext cx="2410558" cy="527566"/>
            <a:chOff x="6972300" y="4563206"/>
            <a:chExt cx="2410558" cy="527566"/>
          </a:xfrm>
          <a:solidFill>
            <a:srgbClr val="58386D"/>
          </a:solidFill>
        </p:grpSpPr>
        <p:sp>
          <p:nvSpPr>
            <p:cNvPr id="11" name="Блок-схема: знак завершения 10"/>
            <p:cNvSpPr/>
            <p:nvPr/>
          </p:nvSpPr>
          <p:spPr>
            <a:xfrm>
              <a:off x="6972300" y="4563206"/>
              <a:ext cx="2410558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036080" y="4642323"/>
              <a:ext cx="2282997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Шейный позвонок</a:t>
              </a:r>
            </a:p>
          </p:txBody>
        </p:sp>
      </p:grpSp>
      <p:grpSp>
        <p:nvGrpSpPr>
          <p:cNvPr id="21" name="плечо"/>
          <p:cNvGrpSpPr/>
          <p:nvPr/>
        </p:nvGrpSpPr>
        <p:grpSpPr>
          <a:xfrm>
            <a:off x="7200901" y="5407267"/>
            <a:ext cx="1872760" cy="527566"/>
            <a:chOff x="7200901" y="5407267"/>
            <a:chExt cx="1872760" cy="527566"/>
          </a:xfrm>
          <a:solidFill>
            <a:srgbClr val="58386D"/>
          </a:solidFill>
        </p:grpSpPr>
        <p:sp>
          <p:nvSpPr>
            <p:cNvPr id="12" name="Блок-схема: знак завершения 11"/>
            <p:cNvSpPr/>
            <p:nvPr/>
          </p:nvSpPr>
          <p:spPr>
            <a:xfrm>
              <a:off x="7200901" y="5407267"/>
              <a:ext cx="1872760" cy="527566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7353955" y="5468786"/>
              <a:ext cx="1647246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D: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Часть </a:t>
              </a:r>
              <a:r>
                <a:rPr lang="ru-RU" u="sng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плеча</a:t>
              </a:r>
              <a:endPara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7" name="прав"/>
          <p:cNvSpPr/>
          <p:nvPr/>
        </p:nvSpPr>
        <p:spPr>
          <a:xfrm>
            <a:off x="4016276" y="3593433"/>
            <a:ext cx="4671169" cy="2537502"/>
          </a:xfrm>
          <a:prstGeom prst="flowChartTerminator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Верно!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Атлантом называют первый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шейный позвонок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человека и позвоночных животных. Он назван в честь мифологического героя Атланта, который за свою непокорность был вынужден удерживать на себе весь небесный свод на плечах.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Управляющая кнопка: далее 24">
            <a:hlinkClick r:id="" action="ppaction://hlinkshowjump?jump=nextslide" highlightClick="1"/>
          </p:cNvPr>
          <p:cNvSpPr/>
          <p:nvPr/>
        </p:nvSpPr>
        <p:spPr>
          <a:xfrm>
            <a:off x="11128404" y="6253964"/>
            <a:ext cx="637169" cy="465108"/>
          </a:xfrm>
          <a:prstGeom prst="actionButtonForwardNext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правляющая кнопка: &quot;Назад&quot; или &quot;Предыдущий&quot; 21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65FA26C6-EE0A-4D8F-8A65-9A4B249523F5}"/>
              </a:ext>
            </a:extLst>
          </p:cNvPr>
          <p:cNvSpPr/>
          <p:nvPr/>
        </p:nvSpPr>
        <p:spPr>
          <a:xfrm>
            <a:off x="10363200" y="6253964"/>
            <a:ext cx="637169" cy="465108"/>
          </a:xfrm>
          <a:prstGeom prst="actionButtonBackPrevious">
            <a:avLst/>
          </a:prstGeom>
          <a:solidFill>
            <a:srgbClr val="58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3" name="50:50">
            <a:extLst>
              <a:ext uri="{FF2B5EF4-FFF2-40B4-BE49-F238E27FC236}">
                <a16:creationId xmlns:a16="http://schemas.microsoft.com/office/drawing/2014/main" id="{F5899B17-2F56-42DD-8B1B-4F864FB3228F}"/>
              </a:ext>
            </a:extLst>
          </p:cNvPr>
          <p:cNvGrpSpPr/>
          <p:nvPr/>
        </p:nvGrpSpPr>
        <p:grpSpPr>
          <a:xfrm>
            <a:off x="10681784" y="5032269"/>
            <a:ext cx="836325" cy="683581"/>
            <a:chOff x="563732" y="877794"/>
            <a:chExt cx="852256" cy="843927"/>
          </a:xfrm>
        </p:grpSpPr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D301D9C5-28D7-450E-847C-8BE207802936}"/>
                </a:ext>
              </a:extLst>
            </p:cNvPr>
            <p:cNvSpPr/>
            <p:nvPr/>
          </p:nvSpPr>
          <p:spPr>
            <a:xfrm>
              <a:off x="563732" y="877794"/>
              <a:ext cx="852256" cy="843927"/>
            </a:xfrm>
            <a:prstGeom prst="rect">
              <a:avLst/>
            </a:prstGeom>
            <a:solidFill>
              <a:srgbClr val="583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A31122A-376E-4389-9A9A-6091383B0329}"/>
                </a:ext>
              </a:extLst>
            </p:cNvPr>
            <p:cNvSpPr txBox="1"/>
            <p:nvPr/>
          </p:nvSpPr>
          <p:spPr>
            <a:xfrm>
              <a:off x="563732" y="1033941"/>
              <a:ext cx="852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50:50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087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6" t="-1794" r="7054"/>
          <a:stretch/>
        </p:blipFill>
        <p:spPr>
          <a:xfrm>
            <a:off x="5067301" y="457200"/>
            <a:ext cx="2133600" cy="2162175"/>
          </a:xfrm>
          <a:prstGeom prst="ellipse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4283320" y="3666392"/>
            <a:ext cx="3701562" cy="1415562"/>
            <a:chOff x="3625363" y="3402623"/>
            <a:chExt cx="3701562" cy="1415562"/>
          </a:xfrm>
          <a:solidFill>
            <a:srgbClr val="58386D"/>
          </a:solidFill>
        </p:grpSpPr>
        <p:sp>
          <p:nvSpPr>
            <p:cNvPr id="4" name="Блок-схема: знак завершения 3"/>
            <p:cNvSpPr/>
            <p:nvPr/>
          </p:nvSpPr>
          <p:spPr>
            <a:xfrm>
              <a:off x="3625363" y="3402623"/>
              <a:ext cx="3701562" cy="1415562"/>
            </a:xfrm>
            <a:prstGeom prst="flowChartTerminator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290648" y="3925738"/>
              <a:ext cx="2529254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ВЫ ПОБЕДИТЕЛЬ</a:t>
              </a:r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776" y="-318388"/>
            <a:ext cx="12438776" cy="717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25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6" t="-1794" r="7054"/>
          <a:stretch/>
        </p:blipFill>
        <p:spPr>
          <a:xfrm>
            <a:off x="5067301" y="457200"/>
            <a:ext cx="2133600" cy="2162175"/>
          </a:xfrm>
          <a:prstGeom prst="ellipse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3851031" y="3067825"/>
            <a:ext cx="4692894" cy="1383223"/>
            <a:chOff x="3851031" y="3067825"/>
            <a:chExt cx="4404946" cy="1081454"/>
          </a:xfrm>
          <a:solidFill>
            <a:srgbClr val="58386D"/>
          </a:solidFill>
        </p:grpSpPr>
        <p:sp>
          <p:nvSpPr>
            <p:cNvPr id="5" name="Овал 4"/>
            <p:cNvSpPr/>
            <p:nvPr/>
          </p:nvSpPr>
          <p:spPr>
            <a:xfrm>
              <a:off x="3851031" y="3067825"/>
              <a:ext cx="4404946" cy="10814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314906" y="3187447"/>
              <a:ext cx="3610271" cy="8422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Игра окончена</a:t>
              </a:r>
            </a:p>
            <a:p>
              <a:pPr algn="ctr"/>
              <a:r>
                <a:rPr lang="ru-RU" sz="3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Вы проиграли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832839" y="4772792"/>
            <a:ext cx="2602523" cy="1292469"/>
            <a:chOff x="4690695" y="4763267"/>
            <a:chExt cx="2602523" cy="1292469"/>
          </a:xfrm>
          <a:solidFill>
            <a:srgbClr val="58386D"/>
          </a:solidFill>
        </p:grpSpPr>
        <p:sp>
          <p:nvSpPr>
            <p:cNvPr id="8" name="Овал 7"/>
            <p:cNvSpPr/>
            <p:nvPr/>
          </p:nvSpPr>
          <p:spPr>
            <a:xfrm>
              <a:off x="4690695" y="4763267"/>
              <a:ext cx="2602523" cy="129246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811696" y="5178670"/>
              <a:ext cx="2389205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3" action="ppaction://hlinksldjump"/>
                </a:rPr>
                <a:t>Играть с начала</a:t>
              </a:r>
              <a:endPara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25195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FFFFF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97</Words>
  <Application>Microsoft Office PowerPoint</Application>
  <PresentationFormat>Широкоэкранный</PresentationFormat>
  <Paragraphs>32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Абдулхаликова Эвелина Радиковна</dc:creator>
  <cp:lastModifiedBy>Иксанова Элла Борисовна</cp:lastModifiedBy>
  <cp:revision>22</cp:revision>
  <dcterms:created xsi:type="dcterms:W3CDTF">2022-03-25T11:38:27Z</dcterms:created>
  <dcterms:modified xsi:type="dcterms:W3CDTF">2022-04-15T10:54:49Z</dcterms:modified>
</cp:coreProperties>
</file>