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2" r:id="rId10"/>
    <p:sldId id="261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3" d="100"/>
          <a:sy n="83" d="100"/>
        </p:scale>
        <p:origin x="566" y="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44BD-2214-458B-8B16-A788DDF8968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B1D4-2DD8-4937-8352-DEACE813E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549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44BD-2214-458B-8B16-A788DDF8968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B1D4-2DD8-4937-8352-DEACE813E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283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44BD-2214-458B-8B16-A788DDF8968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B1D4-2DD8-4937-8352-DEACE813E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947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44BD-2214-458B-8B16-A788DDF8968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B1D4-2DD8-4937-8352-DEACE813E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613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44BD-2214-458B-8B16-A788DDF8968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B1D4-2DD8-4937-8352-DEACE813E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086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44BD-2214-458B-8B16-A788DDF8968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B1D4-2DD8-4937-8352-DEACE813E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591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44BD-2214-458B-8B16-A788DDF8968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B1D4-2DD8-4937-8352-DEACE813E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633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44BD-2214-458B-8B16-A788DDF8968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B1D4-2DD8-4937-8352-DEACE813E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8275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44BD-2214-458B-8B16-A788DDF8968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B1D4-2DD8-4937-8352-DEACE813E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8873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44BD-2214-458B-8B16-A788DDF8968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B1D4-2DD8-4937-8352-DEACE813E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193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D44BD-2214-458B-8B16-A788DDF8968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CB1D4-2DD8-4937-8352-DEACE813E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6453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4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-20000"/>
                    </a14:imgEffect>
                    <a14:imgEffect>
                      <a14:brightnessContrast bright="14000"/>
                    </a14:imgEffect>
                  </a14:imgLayer>
                </a14:imgProps>
              </a:ext>
            </a:extLst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ED44BD-2214-458B-8B16-A788DDF8968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CB1D4-2DD8-4937-8352-DEACE813E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1440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interesnyefakty.org/vladimir-lenin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student-hist.ru/nikolay-1/vosstanie-dekabristov-kratko/" TargetMode="External"/><Relationship Id="rId2" Type="http://schemas.openxmlformats.org/officeDocument/2006/relationships/hyperlink" Target="https://ru.wikipedia.org/wiki/%D0%94%D0%B5%D0%BA%D0%B0%D0%B1%D1%80%D0%B8%D1%81%D1%82%D1%8B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9110" y="998186"/>
            <a:ext cx="8952089" cy="1349903"/>
          </a:xfrm>
        </p:spPr>
        <p:txBody>
          <a:bodyPr>
            <a:normAutofit fontScale="90000"/>
          </a:bodyPr>
          <a:lstStyle/>
          <a:p>
            <a:r>
              <a:rPr lang="ru-RU" dirty="0"/>
              <a:t>Презентация на тему : «Восстание декабристов на Сенатской площади»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747257" y="4777692"/>
            <a:ext cx="4444743" cy="1780822"/>
          </a:xfrm>
        </p:spPr>
        <p:txBody>
          <a:bodyPr>
            <a:normAutofit/>
          </a:bodyPr>
          <a:lstStyle/>
          <a:p>
            <a:r>
              <a:rPr lang="ru-RU" dirty="0"/>
              <a:t>Выполнила обучающаяся 116 Б группы </a:t>
            </a:r>
            <a:r>
              <a:rPr lang="ru-RU" dirty="0" err="1"/>
              <a:t>Шатаева</a:t>
            </a:r>
            <a:r>
              <a:rPr lang="ru-RU" dirty="0"/>
              <a:t> Эльвира</a:t>
            </a:r>
          </a:p>
          <a:p>
            <a:r>
              <a:rPr lang="ru-RU" dirty="0"/>
              <a:t>Преподаватель </a:t>
            </a:r>
            <a:r>
              <a:rPr lang="ru-RU" dirty="0" err="1"/>
              <a:t>Иксанова</a:t>
            </a:r>
            <a:r>
              <a:rPr lang="ru-RU" dirty="0"/>
              <a:t> Элла Борисовна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746" y="2348089"/>
            <a:ext cx="6389511" cy="3586113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val="60979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8634" y="300614"/>
            <a:ext cx="5540022" cy="2765971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dirty="0"/>
              <a:t>Декабристы-участники российского антиправительственного движения, члены различных тайных обществ второй половины 1810-х — первой половины 1820-х годов, организовавшие восстание 14 декабря 1825 и получившие название по месяцу восстания.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79036" y="424904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311" y="821626"/>
            <a:ext cx="6096000" cy="40481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12700" stA="38000" endPos="28000" dist="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6142462" y="3200400"/>
            <a:ext cx="5833947" cy="311411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первой четверти девятнадцатого века в России то и дело вспыхивают революционные настроения. Согласно историкам, основной причиной этого было то, что прогрессивная часть общества была разочарована правлением Александра Первого. При этом, определённая часть людей стремилась покончить с отсталостью российского общества.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6949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8282" y="3073222"/>
            <a:ext cx="5459224" cy="35440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195943" y="0"/>
            <a:ext cx="11789228" cy="31350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эпоху освободительных походов, ознакомившись с различными политическими движениями на Западе, передовое русское дворянство поняло, что именно крепостное право – причина отсталости государства. Российское крепостничество воспринималось остальным миром как оскорбление национального общественного достоинства. Большое влияние на взгляды будущих декабристов оказали просветительская литература, русская публицистика, а также идеи западных освободительных движений.</a:t>
            </a:r>
          </a:p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28599" y="3053896"/>
            <a:ext cx="6161314" cy="366259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Самое первое тайное политическое общество организовали в Петербурге зимой 1816 года. Основной целью общества являлось упразднение крепостничества и принятие в государстве Конституции. Всего в нём было около тридцати человек. Через пару лет в Петербурге образовались «Союз благоденствия» и «Северное общество», преследующие те же цели.</a:t>
            </a:r>
          </a:p>
        </p:txBody>
      </p:sp>
    </p:spTree>
    <p:extLst>
      <p:ext uri="{BB962C8B-B14F-4D97-AF65-F5344CB8AC3E}">
        <p14:creationId xmlns:p14="http://schemas.microsoft.com/office/powerpoint/2010/main" val="1571622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36839" y="143668"/>
            <a:ext cx="6431793" cy="332436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0000" endPos="30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Прямоугольник 5"/>
          <p:cNvSpPr/>
          <p:nvPr/>
        </p:nvSpPr>
        <p:spPr>
          <a:xfrm>
            <a:off x="0" y="3380125"/>
            <a:ext cx="12192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0" i="0" dirty="0">
                <a:effectLst/>
                <a:latin typeface="+mj-lt"/>
              </a:rPr>
              <a:t>Итак, четырнадцатого декабря на Сенатской площади находился Лейб-гвардии гренадерский, Лейб-гвардии московский полк, а также Гвардейский морской полки. В общем, на самой площади было не менее трёх тысяч человек.</a:t>
            </a:r>
          </a:p>
          <a:p>
            <a:r>
              <a:rPr lang="ru-RU" sz="2000" b="0" i="0" dirty="0">
                <a:effectLst/>
                <a:latin typeface="+mj-lt"/>
              </a:rPr>
              <a:t>Николай Первый был заранее предупреждён о восстании декабристов и заранее привёл Сенат к присяге. Затем он собрал верные войска и велел им окружить Сенатскую площадь. Так были начаты переговоры, которые, однако, не принесли никакого результата.</a:t>
            </a:r>
          </a:p>
          <a:p>
            <a:r>
              <a:rPr lang="ru-RU" sz="2000" b="0" i="0" dirty="0">
                <a:effectLst/>
                <a:latin typeface="+mj-lt"/>
              </a:rPr>
              <a:t>Во время этого Милорадович получает смертельное ранение, после чего по приказу нового царя была применена артиллерия. Таким образом, восстание декабристов 1825 года было погашено. Немного позже (двадцать девятого декабря) восстал и Черниговский полк, мятеж которого также был подавлен за две недели.</a:t>
            </a:r>
          </a:p>
          <a:p>
            <a:r>
              <a:rPr lang="ru-RU" sz="2000" b="0" i="0" dirty="0">
                <a:effectLst/>
                <a:latin typeface="+mj-lt"/>
              </a:rPr>
              <a:t>Аресты организаторов и участников восстаний происходили по всей России и в результате по делу было привлечено более пятисот человек.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3968" y="2503058"/>
            <a:ext cx="123825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9317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Выберите известных декабристов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3958" y="1492294"/>
            <a:ext cx="1973624" cy="22835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1099" y="1310573"/>
            <a:ext cx="2303286" cy="28694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8220" y="4118345"/>
            <a:ext cx="2142442" cy="258976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5110" y="3870317"/>
            <a:ext cx="2055989" cy="27731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35110" y="1449717"/>
            <a:ext cx="1927225" cy="23531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3968" y="4118345"/>
            <a:ext cx="2107847" cy="257367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19568" y="1422812"/>
            <a:ext cx="1951213" cy="26449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19568" y="4180030"/>
            <a:ext cx="1817425" cy="2604072"/>
          </a:xfrm>
          <a:prstGeom prst="rect">
            <a:avLst/>
          </a:prstGeom>
        </p:spPr>
      </p:pic>
      <p:sp>
        <p:nvSpPr>
          <p:cNvPr id="12" name="Управляющая кнопка: справка 11">
            <a:hlinkClick r:id="" action="ppaction://noaction" highlightClick="1"/>
          </p:cNvPr>
          <p:cNvSpPr/>
          <p:nvPr/>
        </p:nvSpPr>
        <p:spPr>
          <a:xfrm>
            <a:off x="10160000" y="1027289"/>
            <a:ext cx="1193800" cy="1207911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509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9223" y="139347"/>
            <a:ext cx="10515600" cy="1325563"/>
          </a:xfrm>
        </p:spPr>
        <p:txBody>
          <a:bodyPr/>
          <a:lstStyle/>
          <a:p>
            <a:r>
              <a:rPr lang="ru-RU" dirty="0"/>
              <a:t>Значение восстания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333" y="1320800"/>
            <a:ext cx="10755490" cy="443847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>
                <a:latin typeface="+mj-lt"/>
              </a:rPr>
              <a:t>Восстание декабристов было провалено во многом по той причине, что оно носило стихийный характер. Организация </a:t>
            </a:r>
            <a:r>
              <a:rPr lang="ru-RU" dirty="0" err="1">
                <a:latin typeface="+mj-lt"/>
              </a:rPr>
              <a:t>госпереворота</a:t>
            </a:r>
            <a:r>
              <a:rPr lang="ru-RU" dirty="0">
                <a:latin typeface="+mj-lt"/>
              </a:rPr>
              <a:t> была плохо спланирована, в отличие от революции 1917 года, когда власть захватили большевики во главе с </a:t>
            </a:r>
            <a:r>
              <a:rPr lang="ru-RU" dirty="0">
                <a:latin typeface="+mj-lt"/>
                <a:hlinkClick r:id="rId2"/>
              </a:rPr>
              <a:t>Лениным</a:t>
            </a:r>
            <a:r>
              <a:rPr lang="ru-RU" dirty="0">
                <a:latin typeface="+mj-lt"/>
              </a:rPr>
              <a:t>.</a:t>
            </a:r>
          </a:p>
          <a:p>
            <a:pPr marL="0" indent="0">
              <a:buNone/>
            </a:pPr>
            <a:r>
              <a:rPr lang="ru-RU" dirty="0">
                <a:latin typeface="+mj-lt"/>
              </a:rPr>
              <a:t>Кроме этого, декабристы не успели приобщить к себе достаточное количество народа. В результате всего этого, малочисленность восставших и плохая организация позволила Николаю 1 быстро подавить бунт.</a:t>
            </a:r>
          </a:p>
          <a:p>
            <a:pPr marL="0" indent="0">
              <a:buNone/>
            </a:pPr>
            <a:r>
              <a:rPr lang="ru-RU" dirty="0">
                <a:latin typeface="+mj-lt"/>
              </a:rPr>
              <a:t>Восстание декабристов имело сильнейший резонанс в российском обществе, значительно повлиявший на общественно-политическую жизнь, последовавшей за ним эпохи правления Николая I.</a:t>
            </a:r>
          </a:p>
          <a:p>
            <a:pPr marL="0" indent="0">
              <a:buNone/>
            </a:pP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3563" y="4655608"/>
            <a:ext cx="2306186" cy="1779058"/>
          </a:xfrm>
          <a:prstGeom prst="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</p:spTree>
    <p:extLst>
      <p:ext uri="{BB962C8B-B14F-4D97-AF65-F5344CB8AC3E}">
        <p14:creationId xmlns:p14="http://schemas.microsoft.com/office/powerpoint/2010/main" val="5331978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Ссылки на источники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https://ru.wikipedia.org/wiki/%D0%94%D0%B5%D0%BA%D0%B0%D0%B1%D1%80%D0%B8%D1%81%D1%82%D1%8B</a:t>
            </a:r>
            <a:endParaRPr lang="ru-RU" dirty="0"/>
          </a:p>
          <a:p>
            <a:r>
              <a:rPr lang="en-US" dirty="0">
                <a:hlinkClick r:id="rId3"/>
              </a:rPr>
              <a:t>http://student-hist.ru/nikolay-1/vosstanie-dekabristov-kratko/</a:t>
            </a:r>
            <a:endParaRPr lang="ru-RU" dirty="0"/>
          </a:p>
          <a:p>
            <a:r>
              <a:rPr lang="en-US" dirty="0"/>
              <a:t>http://go.mail.ru/redir?type=sr&amp;redir=eJzLKCkpKLbS18_MK0ktSi3Oq0xNS8wuqdTLL0rXL8svLi5JzMtM1U1JzU5MKsosLskv02dgMDS1MDczMQNihtjJ1r8Of_x1qjBR9pLsDF03AK6kHkg&amp;src=2700bd6&amp;via_page=1&amp;user_type=53&amp;oqid=a80feaeff0c784f3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042834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Красный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Garamond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онкие сплошные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1" id="{EAC2A28A-DD3D-41B9-8581-0719CD87798E}" vid="{7F5BAE59-6E38-461D-B556-B99E7EC40B7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34CDE424F2BF8044A6A275442FB660D5" ma:contentTypeVersion="2" ma:contentTypeDescription="Создание документа." ma:contentTypeScope="" ma:versionID="9077d84f7e3bc6f5da84ed1c4c6b7ea4">
  <xsd:schema xmlns:xsd="http://www.w3.org/2001/XMLSchema" xmlns:xs="http://www.w3.org/2001/XMLSchema" xmlns:p="http://schemas.microsoft.com/office/2006/metadata/properties" xmlns:ns2="9cbfd14a-cc21-45cf-a595-1414754dc2e3" targetNamespace="http://schemas.microsoft.com/office/2006/metadata/properties" ma:root="true" ma:fieldsID="0bed345e4c0a80351a414646bf2fb40f" ns2:_="">
    <xsd:import namespace="9cbfd14a-cc21-45cf-a595-1414754dc2e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bfd14a-cc21-45cf-a595-1414754dc2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D379EC8-FC94-4AD8-B647-111BBFF3C5D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27B5069-43BD-4F9F-9ABE-31BB5F74487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4D57640-9AB0-4B4E-9A58-3703CDE215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bfd14a-cc21-45cf-a595-1414754dc2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84</TotalTime>
  <Words>546</Words>
  <Application>Microsoft Office PowerPoint</Application>
  <PresentationFormat>Широкоэкранный</PresentationFormat>
  <Paragraphs>25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Garamond</vt:lpstr>
      <vt:lpstr>Тема1</vt:lpstr>
      <vt:lpstr>Презентация на тему : «Восстание декабристов на Сенатской площади»</vt:lpstr>
      <vt:lpstr> </vt:lpstr>
      <vt:lpstr> </vt:lpstr>
      <vt:lpstr> </vt:lpstr>
      <vt:lpstr>Выберите известных декабристов</vt:lpstr>
      <vt:lpstr>Значение восстания</vt:lpstr>
      <vt:lpstr>Ссылки на источники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 : «Восстание декабристов на Сенатской площади»</dc:title>
  <dc:creator>Aktimelka Elka</dc:creator>
  <cp:lastModifiedBy>Элла Иксанова</cp:lastModifiedBy>
  <cp:revision>11</cp:revision>
  <dcterms:created xsi:type="dcterms:W3CDTF">2020-04-22T12:15:20Z</dcterms:created>
  <dcterms:modified xsi:type="dcterms:W3CDTF">2024-09-17T18:33:47Z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0x01010034CDE424F2BF8044A6A275442FB660D5</vt:lpwstr>
  </property>
</Properties>
</file>