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4" r:id="rId5"/>
    <p:sldId id="263" r:id="rId6"/>
    <p:sldId id="258" r:id="rId7"/>
    <p:sldId id="260" r:id="rId8"/>
    <p:sldId id="261" r:id="rId9"/>
    <p:sldId id="259" r:id="rId10"/>
  </p:sldIdLst>
  <p:sldSz cx="12192000" cy="6858000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B6534"/>
    <a:srgbClr val="BBA78F"/>
    <a:srgbClr val="2F1D0D"/>
    <a:srgbClr val="7B7062"/>
    <a:srgbClr val="A980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46" autoAdjust="0"/>
    <p:restoredTop sz="94660"/>
  </p:normalViewPr>
  <p:slideViewPr>
    <p:cSldViewPr snapToGrid="0">
      <p:cViewPr varScale="1">
        <p:scale>
          <a:sx n="83" d="100"/>
          <a:sy n="83" d="100"/>
        </p:scale>
        <p:origin x="384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4800C-EF7D-4D9D-9AC6-4B9190D09925}" type="datetimeFigureOut">
              <a:rPr lang="ru-RU"/>
              <a:pPr>
                <a:defRPr/>
              </a:pPr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C2E595-C91C-4F1D-B92C-67FC8245AC1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DB838-3FF4-42A4-8061-22A4493EB446}" type="datetimeFigureOut">
              <a:rPr lang="ru-RU"/>
              <a:pPr>
                <a:defRPr/>
              </a:pPr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366C4E-8755-4D5C-B34D-C028CB04AC3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3CE5D-ED90-4D0F-9B21-A8468DD41145}" type="datetimeFigureOut">
              <a:rPr lang="ru-RU"/>
              <a:pPr>
                <a:defRPr/>
              </a:pPr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A8FFEF-D9F9-4794-A5C3-CF5E395CADE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9B2DB-5117-40F0-BC6B-7D39870EFA70}" type="datetimeFigureOut">
              <a:rPr lang="ru-RU"/>
              <a:pPr>
                <a:defRPr/>
              </a:pPr>
              <a:t>17.09.2024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1FF5CD-17ED-45E0-9E6C-42476AF8FC6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48DBC-CC82-451E-881D-401FC3BF1CA1}" type="datetimeFigureOut">
              <a:rPr lang="ru-RU"/>
              <a:pPr>
                <a:defRPr/>
              </a:pPr>
              <a:t>17.09.2024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CFBE5E-C4A3-4B28-970B-FEB7A8F744C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ABF89F-63D4-4534-B276-B8619135B48A}" type="datetimeFigureOut">
              <a:rPr lang="ru-RU"/>
              <a:pPr>
                <a:defRPr/>
              </a:pPr>
              <a:t>17.09.2024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0CCD0F-E0DA-4816-BADE-1021D135884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C517C-CF45-4197-8DA1-72FC83BFBE33}" type="datetimeFigureOut">
              <a:rPr lang="ru-RU"/>
              <a:pPr>
                <a:defRPr/>
              </a:pPr>
              <a:t>17.09.2024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7B6B35-2836-4BD2-9F6F-270FE739482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4C331-AC1F-44A0-BE69-B44B449BF264}" type="datetimeFigureOut">
              <a:rPr lang="ru-RU"/>
              <a:pPr>
                <a:defRPr/>
              </a:pPr>
              <a:t>17.09.2024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F5D9BF-5FB8-4BC1-89C2-AEEB75793A6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4B670-2DDB-400A-A558-246A2EC85362}" type="datetimeFigureOut">
              <a:rPr lang="ru-RU"/>
              <a:pPr>
                <a:defRPr/>
              </a:pPr>
              <a:t>17.09.2024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9DB14-FD32-440B-ABF4-CF9EC86EF97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12711-74FB-44CD-AE4E-B4DE6DDFA243}" type="datetimeFigureOut">
              <a:rPr lang="ru-RU"/>
              <a:pPr>
                <a:defRPr/>
              </a:pPr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4B43F8-ED0E-499C-BDD0-14C6E842F92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CAC26-7390-446E-B82A-EB7819568351}" type="datetimeFigureOut">
              <a:rPr lang="ru-RU"/>
              <a:pPr>
                <a:defRPr/>
              </a:pPr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021ABA-033A-4947-A23B-CAD6CCF71AF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583CCFC-966E-4E1C-B4E2-F87CD4D0C7C7}" type="datetimeFigureOut">
              <a:rPr lang="ru-RU"/>
              <a:pPr>
                <a:defRPr/>
              </a:pPr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C77E2225-BB18-40C7-9F42-09E1870BEC7B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9.png"/><Relationship Id="rId7" Type="http://schemas.openxmlformats.org/officeDocument/2006/relationships/image" Target="../media/image1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istorymed.ru/encyclopedia/doctors/?ELEMENT_ID=4823" TargetMode="External"/><Relationship Id="rId13" Type="http://schemas.openxmlformats.org/officeDocument/2006/relationships/hyperlink" Target="https://ru.wikipedia.org/wiki/%D0%A5%D1%80%D0%B5%D0%BC%D0%B0%D1%82%D0%B8%D1%81%D1%82%D0%B8%D0%BA%D0%B0" TargetMode="External"/><Relationship Id="rId18" Type="http://schemas.openxmlformats.org/officeDocument/2006/relationships/hyperlink" Target="https://www.google.com/url?sa=i&amp;url=https://www.volgograd.kp.ru/photo/gallery/40120/&amp;psig=AOvVaw3yTYQgCZFhrII1S7rfL8qo&amp;ust=1587569367112000&amp;source=images&amp;cd=vfe&amp;ved=0CAMQjB1qFwoTCPjehvjq-egCFQAAAAAdAAAAABAD" TargetMode="External"/><Relationship Id="rId3" Type="http://schemas.openxmlformats.org/officeDocument/2006/relationships/hyperlink" Target="https://music-education.ru/nemnogo-o-tom-kakimi-uzami-svyazany-pifagor-i-muzyka/" TargetMode="External"/><Relationship Id="rId7" Type="http://schemas.openxmlformats.org/officeDocument/2006/relationships/hyperlink" Target="http://aforisma.ru/pifagor-samosskij-citaty/" TargetMode="External"/><Relationship Id="rId12" Type="http://schemas.openxmlformats.org/officeDocument/2006/relationships/hyperlink" Target="http://nosecret.com.ua/stati/drevnegrecheskaya-mifologiya-istoriya-i-opisanie-bogov.html" TargetMode="External"/><Relationship Id="rId17" Type="http://schemas.openxmlformats.org/officeDocument/2006/relationships/hyperlink" Target="https://&#1075;&#1080;&#1092;&#1082;&#1080;.&#1088;&#1091;&#1089;/vsyachina/3157-ogon.html" TargetMode="External"/><Relationship Id="rId2" Type="http://schemas.openxmlformats.org/officeDocument/2006/relationships/image" Target="../media/image24.png"/><Relationship Id="rId16" Type="http://schemas.openxmlformats.org/officeDocument/2006/relationships/hyperlink" Target="http://mirmystic.com/forum/viewtopic.php?f=9&amp;t=20754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litres.ru/aleksandr-makedonskiy/o-sudbe-i-doblesti-2/chitat-onlayn/" TargetMode="External"/><Relationship Id="rId11" Type="http://schemas.openxmlformats.org/officeDocument/2006/relationships/hyperlink" Target="http://www.historymed.ru/encyclopedia/quotes/gippokrat/?SECTION_CODE=gippokrat&amp;PAGEN_2=4" TargetMode="External"/><Relationship Id="rId5" Type="http://schemas.openxmlformats.org/officeDocument/2006/relationships/hyperlink" Target="https://ru.wikipedia.org/wiki/%D0%9F%D0%B8%D1%84%D0%B0%D0%B3%D0%BE%D1%80" TargetMode="External"/><Relationship Id="rId15" Type="http://schemas.openxmlformats.org/officeDocument/2006/relationships/hyperlink" Target="https://pravo.hse.ru/constlaw/constitutionalists/aristotle" TargetMode="External"/><Relationship Id="rId10" Type="http://schemas.openxmlformats.org/officeDocument/2006/relationships/hyperlink" Target="https://ru.wikipedia.org/wiki/%D0%93%D0%B8%D0%BF%D0%BF%D0%BE%D0%BA%D1%80%D0%B0%D1%82" TargetMode="External"/><Relationship Id="rId4" Type="http://schemas.openxmlformats.org/officeDocument/2006/relationships/hyperlink" Target="http://mathsun.ru/pifagor.html" TargetMode="External"/><Relationship Id="rId9" Type="http://schemas.openxmlformats.org/officeDocument/2006/relationships/hyperlink" Target="https://ethnomir.ru/articles/klyatva-gippokrata/" TargetMode="External"/><Relationship Id="rId14" Type="http://schemas.openxmlformats.org/officeDocument/2006/relationships/hyperlink" Target="https://ru.wikipedia.org/wiki/%D0%90%D1%80%D0%B8%D1%81%D1%82%D0%BE%D1%82%D0%B5%D0%BB%D1%8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F3DD342-506D-47F9-AC80-6DE5F449A9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00000"/>
                    </a14:imgEffect>
                    <a14:imgEffect>
                      <a14:saturation sat="56000"/>
                    </a14:imgEffect>
                    <a14:imgEffect>
                      <a14:brightnessContrast bright="-32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F359EA9-807E-437E-98E5-F248D1ED8301}"/>
              </a:ext>
            </a:extLst>
          </p:cNvPr>
          <p:cNvSpPr/>
          <p:nvPr/>
        </p:nvSpPr>
        <p:spPr>
          <a:xfrm>
            <a:off x="616225" y="218661"/>
            <a:ext cx="11072192" cy="5970865"/>
          </a:xfrm>
          <a:prstGeom prst="rect">
            <a:avLst/>
          </a:prstGeom>
          <a:solidFill>
            <a:schemeClr val="bg1">
              <a:alpha val="16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Автономная некоммерческая организация высшего образования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«Российский новый университет»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Колледж </a:t>
            </a: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триггеров 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презентации-тесте. </a:t>
            </a:r>
          </a:p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 «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История. Ученые Древней Греции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 обучающаяся</a:t>
            </a:r>
          </a:p>
          <a:p>
            <a:pPr algn="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116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БК1 группы</a:t>
            </a:r>
          </a:p>
          <a:p>
            <a:pPr algn="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Специальности  «Право и организация </a:t>
            </a:r>
          </a:p>
          <a:p>
            <a:pPr algn="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социального обеспечения»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Черных Юлия Вячеславовна</a:t>
            </a:r>
          </a:p>
          <a:p>
            <a:pPr algn="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</a:t>
            </a:r>
          </a:p>
          <a:p>
            <a:pPr algn="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Иксанова Элла Борисовна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684305-83DA-4E26-9484-A369974D2765}"/>
              </a:ext>
            </a:extLst>
          </p:cNvPr>
          <p:cNvSpPr txBox="1"/>
          <p:nvPr/>
        </p:nvSpPr>
        <p:spPr>
          <a:xfrm>
            <a:off x="5426766" y="6411075"/>
            <a:ext cx="2763079" cy="307777"/>
          </a:xfrm>
          <a:prstGeom prst="rect">
            <a:avLst/>
          </a:prstGeom>
          <a:solidFill>
            <a:schemeClr val="bg1">
              <a:alpha val="19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Москва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2020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Управляющая кнопка: &quot;Вперед&quot; или &quot;Следующий&quot; 4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3982E3C4-7392-457B-A52E-484938D936AB}"/>
              </a:ext>
            </a:extLst>
          </p:cNvPr>
          <p:cNvSpPr/>
          <p:nvPr/>
        </p:nvSpPr>
        <p:spPr>
          <a:xfrm>
            <a:off x="11575774" y="6241774"/>
            <a:ext cx="616226" cy="616226"/>
          </a:xfrm>
          <a:prstGeom prst="actionButtonForwardNext">
            <a:avLst/>
          </a:prstGeom>
          <a:solidFill>
            <a:srgbClr val="BBA78F"/>
          </a:solidFill>
          <a:ln>
            <a:solidFill>
              <a:srgbClr val="8B65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1168903"/>
      </p:ext>
    </p:extLst>
  </p:cSld>
  <p:clrMapOvr>
    <a:masterClrMapping/>
  </p:clrMapOvr>
  <p:transition advClick="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Box 2"/>
          <p:cNvSpPr txBox="1">
            <a:spLocks noChangeArrowheads="1"/>
          </p:cNvSpPr>
          <p:nvPr/>
        </p:nvSpPr>
        <p:spPr bwMode="auto">
          <a:xfrm>
            <a:off x="4770438" y="0"/>
            <a:ext cx="27781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6600" i="1">
                <a:solidFill>
                  <a:srgbClr val="BBA78F"/>
                </a:solidFill>
                <a:latin typeface="Gabriola" pitchFamily="82" charset="0"/>
              </a:rPr>
              <a:t>Введение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98600" y="1520825"/>
            <a:ext cx="9155113" cy="42465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indent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i="1" dirty="0">
                <a:solidFill>
                  <a:srgbClr val="BBA78F"/>
                </a:solidFill>
                <a:latin typeface="Gabriola" panose="04040605051002020D02" pitchFamily="82" charset="0"/>
              </a:rPr>
              <a:t>Безусловно, стран, ставших фундаментальными в развитии человечества, его культур и наук , имеющих в своем историческом достоянии так называемых </a:t>
            </a:r>
            <a:r>
              <a:rPr lang="en-US" sz="2800" i="1" dirty="0">
                <a:solidFill>
                  <a:srgbClr val="BBA78F"/>
                </a:solidFill>
                <a:latin typeface="Gabriola" panose="04040605051002020D02" pitchFamily="82" charset="0"/>
              </a:rPr>
              <a:t>“</a:t>
            </a:r>
            <a:r>
              <a:rPr lang="ru-RU" sz="2800" i="1" dirty="0">
                <a:solidFill>
                  <a:srgbClr val="BBA78F"/>
                </a:solidFill>
                <a:latin typeface="Gabriola" panose="04040605051002020D02" pitchFamily="82" charset="0"/>
              </a:rPr>
              <a:t>Гениев на все времена</a:t>
            </a:r>
            <a:r>
              <a:rPr lang="en-US" sz="2800" i="1" dirty="0">
                <a:solidFill>
                  <a:srgbClr val="BBA78F"/>
                </a:solidFill>
                <a:latin typeface="Gabriola" panose="04040605051002020D02" pitchFamily="82" charset="0"/>
              </a:rPr>
              <a:t>”</a:t>
            </a:r>
            <a:r>
              <a:rPr lang="ru-RU" sz="2800" i="1" dirty="0">
                <a:solidFill>
                  <a:srgbClr val="BBA78F"/>
                </a:solidFill>
                <a:latin typeface="Gabriola" panose="04040605051002020D02" pitchFamily="82" charset="0"/>
              </a:rPr>
              <a:t> действительно много</a:t>
            </a:r>
            <a:r>
              <a:rPr lang="en-US" sz="2800" i="1" dirty="0">
                <a:solidFill>
                  <a:srgbClr val="BBA78F"/>
                </a:solidFill>
                <a:latin typeface="Gabriola" panose="04040605051002020D02" pitchFamily="82" charset="0"/>
              </a:rPr>
              <a:t>.</a:t>
            </a:r>
            <a:r>
              <a:rPr lang="ru-RU" sz="2800" i="1" dirty="0">
                <a:solidFill>
                  <a:srgbClr val="BBA78F"/>
                </a:solidFill>
                <a:latin typeface="Gabriola" panose="04040605051002020D02" pitchFamily="82" charset="0"/>
              </a:rPr>
              <a:t> Однако, особое внимание, безоговорочно заслуживает Древняя Греция</a:t>
            </a:r>
            <a:r>
              <a:rPr lang="en-US" sz="2800" i="1" dirty="0">
                <a:solidFill>
                  <a:srgbClr val="BBA78F"/>
                </a:solidFill>
                <a:latin typeface="Gabriola" panose="04040605051002020D02" pitchFamily="82" charset="0"/>
              </a:rPr>
              <a:t>.</a:t>
            </a:r>
            <a:endParaRPr lang="ru-RU" sz="2800" i="1" dirty="0">
              <a:solidFill>
                <a:srgbClr val="BBA78F"/>
              </a:solidFill>
              <a:latin typeface="Gabriola" panose="04040605051002020D02" pitchFamily="82" charset="0"/>
            </a:endParaRPr>
          </a:p>
          <a:p>
            <a:pPr indent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i="1" dirty="0">
                <a:solidFill>
                  <a:srgbClr val="BBA78F"/>
                </a:solidFill>
                <a:latin typeface="Gabriola" panose="04040605051002020D02" pitchFamily="82" charset="0"/>
              </a:rPr>
              <a:t>Эта Великая держава по праву может считаться матерью образования и искусства</a:t>
            </a:r>
            <a:r>
              <a:rPr lang="en-US" sz="2800" i="1" dirty="0">
                <a:solidFill>
                  <a:srgbClr val="BBA78F"/>
                </a:solidFill>
                <a:latin typeface="Gabriola" panose="04040605051002020D02" pitchFamily="82" charset="0"/>
              </a:rPr>
              <a:t>. </a:t>
            </a:r>
            <a:r>
              <a:rPr lang="ru-RU" sz="2800" i="1" dirty="0">
                <a:solidFill>
                  <a:srgbClr val="BBA78F"/>
                </a:solidFill>
                <a:latin typeface="Gabriola" panose="04040605051002020D02" pitchFamily="82" charset="0"/>
              </a:rPr>
              <a:t>Ее сыны известны каждому</a:t>
            </a:r>
            <a:r>
              <a:rPr lang="en-US" sz="2800" i="1" dirty="0">
                <a:solidFill>
                  <a:srgbClr val="BBA78F"/>
                </a:solidFill>
                <a:latin typeface="Gabriola" panose="04040605051002020D02" pitchFamily="82" charset="0"/>
              </a:rPr>
              <a:t>.</a:t>
            </a:r>
            <a:r>
              <a:rPr lang="ru-RU" sz="2800" i="1" dirty="0">
                <a:solidFill>
                  <a:srgbClr val="BBA78F"/>
                </a:solidFill>
                <a:latin typeface="Gabriola" panose="04040605051002020D02" pitchFamily="82" charset="0"/>
              </a:rPr>
              <a:t> Но труд их настолько многранен, что знать о всех достижениях непосильно, вероятно, никому,  Кроме разве, что людей, принявших решение все же окунуться в чудесный мир Античности в моей кокурсной, но надеюсь, душевной работе</a:t>
            </a:r>
            <a:r>
              <a:rPr lang="en-US" sz="2800" i="1" dirty="0">
                <a:solidFill>
                  <a:srgbClr val="BBA78F"/>
                </a:solidFill>
                <a:latin typeface="Gabriola" panose="04040605051002020D02" pitchFamily="82" charset="0"/>
              </a:rPr>
              <a:t>.</a:t>
            </a:r>
            <a:endParaRPr lang="ru-RU" sz="2800" i="1" dirty="0">
              <a:solidFill>
                <a:srgbClr val="BBA78F"/>
              </a:solidFill>
              <a:latin typeface="Gabriola" panose="04040605051002020D02" pitchFamily="82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</a:endParaRPr>
          </a:p>
        </p:txBody>
      </p:sp>
      <p:sp>
        <p:nvSpPr>
          <p:cNvPr id="5" name="Управляющая кнопка: &quot;Вперед&quot; или &quot;Следующий&quot; 4">
            <a:hlinkClick r:id="" action="ppaction://hlinkshowjump?jump=nextslide" highlightClick="1"/>
          </p:cNvPr>
          <p:cNvSpPr/>
          <p:nvPr/>
        </p:nvSpPr>
        <p:spPr>
          <a:xfrm>
            <a:off x="11734800" y="6400800"/>
            <a:ext cx="457200" cy="457200"/>
          </a:xfrm>
          <a:prstGeom prst="actionButtonForwardNext">
            <a:avLst/>
          </a:prstGeom>
          <a:solidFill>
            <a:srgbClr val="BBA78F"/>
          </a:solidFill>
          <a:ln>
            <a:solidFill>
              <a:srgbClr val="8B65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 spd="slow" advClick="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alphaModFix amt="91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2645" y="187885"/>
            <a:ext cx="9516140" cy="6521260"/>
          </a:xfrm>
          <a:prstGeom prst="rect">
            <a:avLst/>
          </a:prstGeom>
          <a:effectLst>
            <a:softEdge rad="508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2233886" y="790277"/>
            <a:ext cx="3657600" cy="1569660"/>
          </a:xfrm>
          <a:prstGeom prst="rect">
            <a:avLst/>
          </a:prstGeom>
          <a:ln>
            <a:noFill/>
          </a:ln>
          <a:effectLst>
            <a:glow rad="127000">
              <a:schemeClr val="accent1">
                <a:alpha val="0"/>
              </a:schemeClr>
            </a:glow>
            <a:softEdge rad="0"/>
          </a:effectLst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i="1" dirty="0">
                <a:ln>
                  <a:solidFill>
                    <a:srgbClr val="8B6534">
                      <a:alpha val="50000"/>
                    </a:srgbClr>
                  </a:solidFill>
                </a:ln>
                <a:solidFill>
                  <a:srgbClr val="2F1D0D"/>
                </a:solidFill>
                <a:effectLst>
                  <a:glow rad="127000">
                    <a:schemeClr val="accent1">
                      <a:alpha val="0"/>
                    </a:schemeClr>
                  </a:glow>
                  <a:outerShdw sx="1000" sy="1000" algn="ctr" rotWithShape="0">
                    <a:srgbClr val="8B6534"/>
                  </a:outerShdw>
                </a:effectLst>
                <a:latin typeface="Gabriola" panose="04040605051002020D02" pitchFamily="82" charset="0"/>
                <a:ea typeface="Batang" panose="020B0503020000020004" pitchFamily="18" charset="-127"/>
                <a:cs typeface="Cavolini" panose="020B0502040204020203" pitchFamily="66" charset="0"/>
              </a:rPr>
              <a:t>Кто по легенде открыл законы музыкальной гармонии и свойства гармонических отношений между звуками</a:t>
            </a:r>
            <a:r>
              <a:rPr lang="en-US" sz="2400" i="1" dirty="0">
                <a:ln>
                  <a:solidFill>
                    <a:srgbClr val="8B6534">
                      <a:alpha val="50000"/>
                    </a:srgbClr>
                  </a:solidFill>
                </a:ln>
                <a:solidFill>
                  <a:srgbClr val="2F1D0D"/>
                </a:solidFill>
                <a:effectLst>
                  <a:glow rad="127000">
                    <a:schemeClr val="accent1">
                      <a:alpha val="0"/>
                    </a:schemeClr>
                  </a:glow>
                  <a:outerShdw sx="1000" sy="1000" algn="ctr" rotWithShape="0">
                    <a:srgbClr val="8B6534"/>
                  </a:outerShdw>
                </a:effectLst>
                <a:latin typeface="Gabriola" panose="04040605051002020D02" pitchFamily="82" charset="0"/>
                <a:ea typeface="Batang" panose="020B0503020000020004" pitchFamily="18" charset="-127"/>
                <a:cs typeface="Cavolini" panose="020B0502040204020203" pitchFamily="66" charset="0"/>
              </a:rPr>
              <a:t>?</a:t>
            </a:r>
            <a:endParaRPr lang="ru-RU" sz="2400" i="1" dirty="0">
              <a:ln>
                <a:solidFill>
                  <a:srgbClr val="8B6534">
                    <a:alpha val="50000"/>
                  </a:srgbClr>
                </a:solidFill>
              </a:ln>
              <a:solidFill>
                <a:srgbClr val="2F1D0D"/>
              </a:solidFill>
              <a:effectLst>
                <a:glow rad="127000">
                  <a:schemeClr val="accent1">
                    <a:alpha val="0"/>
                  </a:schemeClr>
                </a:glow>
                <a:outerShdw sx="1000" sy="1000" algn="ctr" rotWithShape="0">
                  <a:srgbClr val="8B6534"/>
                </a:outerShdw>
              </a:effectLst>
              <a:latin typeface="Gabriola" panose="04040605051002020D02" pitchFamily="82" charset="0"/>
              <a:ea typeface="Batang" panose="020B0503020000020004" pitchFamily="18" charset="-127"/>
              <a:cs typeface="Cavolini" panose="020B0502040204020203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25039" y="827701"/>
            <a:ext cx="3750959" cy="2062103"/>
          </a:xfrm>
          <a:prstGeom prst="rect">
            <a:avLst/>
          </a:prstGeom>
          <a:noFill/>
          <a:effectLst>
            <a:outerShdw blurRad="88900" dist="419100" dir="5400000" algn="ctr" rotWithShape="0">
              <a:srgbClr val="8B6534">
                <a:alpha val="43000"/>
              </a:srgbClr>
            </a:outerShdw>
          </a:effectLst>
        </p:spPr>
        <p:txBody>
          <a:bodyPr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Char char="∞"/>
              <a:defRPr/>
            </a:pPr>
            <a:r>
              <a:rPr lang="ru-RU" sz="1600" dirty="0">
                <a:solidFill>
                  <a:srgbClr val="7B7062">
                    <a:alpha val="65000"/>
                  </a:srgbClr>
                </a:solidFill>
                <a:latin typeface="Mistral" panose="03090702030407020403" pitchFamily="66" charset="0"/>
              </a:rPr>
              <a:t>В </a:t>
            </a:r>
            <a:r>
              <a:rPr lang="ru-RU" sz="1600" i="1" dirty="0">
                <a:solidFill>
                  <a:srgbClr val="7B7062">
                    <a:alpha val="65000"/>
                  </a:srgbClr>
                </a:solidFill>
                <a:latin typeface="Mistral" panose="03090702030407020403" pitchFamily="66" charset="0"/>
              </a:rPr>
              <a:t>ЕГО ШКОЛЕ ПРОЦВЕТАЛА ЧИСЛОВАЯ МИСТИКА</a:t>
            </a:r>
            <a:r>
              <a:rPr lang="en-US" sz="1600" i="1" dirty="0">
                <a:solidFill>
                  <a:srgbClr val="7B7062">
                    <a:alpha val="65000"/>
                  </a:srgbClr>
                </a:solidFill>
                <a:latin typeface="Mistral" panose="03090702030407020403" pitchFamily="66" charset="0"/>
              </a:rPr>
              <a:t>,</a:t>
            </a:r>
            <a:endParaRPr lang="ru-RU" sz="1600" i="1" dirty="0">
              <a:solidFill>
                <a:srgbClr val="7B7062">
                  <a:alpha val="65000"/>
                </a:srgbClr>
              </a:solidFill>
              <a:latin typeface="Mistral" panose="03090702030407020403" pitchFamily="66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Char char="∞"/>
              <a:defRPr/>
            </a:pPr>
            <a:r>
              <a:rPr lang="ru-RU" sz="1600" i="1" dirty="0">
                <a:solidFill>
                  <a:srgbClr val="7B7062">
                    <a:alpha val="65000"/>
                  </a:srgbClr>
                </a:solidFill>
                <a:latin typeface="Mistral" panose="03090702030407020403" pitchFamily="66" charset="0"/>
              </a:rPr>
              <a:t>ИМЕННО ЕГО И УЧЕНИКОВ УЧЕНИЕ О ДВИЖЕНИИ ЗЕМЛИ КОПЕРНИК ВОСПРИНЯЛ КАК ПРЕДЫСТОРИЮ СВОЕГО ГЕЛИОЦЕНТРИЧЕСКОГО УЧЕНИЯ.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Char char="∞"/>
              <a:defRPr/>
            </a:pPr>
            <a:r>
              <a:rPr lang="ru-RU" sz="1600" i="1" dirty="0">
                <a:solidFill>
                  <a:srgbClr val="7B7062">
                    <a:alpha val="65000"/>
                  </a:srgbClr>
                </a:solidFill>
                <a:latin typeface="Mistral" panose="03090702030407020403" pitchFamily="66" charset="0"/>
              </a:rPr>
              <a:t>  ОН ВНЕДРЕНИЛ МАТЕМАТИКИ В ЕСТЕСТВОЗНАНИЕ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2518" y="3103808"/>
            <a:ext cx="1925741" cy="2572340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alphaModFix amt="78000"/>
          </a:blip>
          <a:stretch>
            <a:fillRect/>
          </a:stretch>
        </p:blipFill>
        <p:spPr>
          <a:xfrm>
            <a:off x="8078505" y="3113992"/>
            <a:ext cx="1915501" cy="2559151"/>
          </a:xfrm>
          <a:prstGeom prst="rect">
            <a:avLst/>
          </a:prstGeom>
          <a:effectLst>
            <a:glow rad="127000">
              <a:schemeClr val="accent1">
                <a:alpha val="0"/>
              </a:schemeClr>
            </a:glo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>
            <a:alphaModFix/>
          </a:blip>
          <a:srcRect l="1743" t="3032" r="1057" b="21429"/>
          <a:stretch/>
        </p:blipFill>
        <p:spPr>
          <a:xfrm>
            <a:off x="6209246" y="733550"/>
            <a:ext cx="3583172" cy="2347817"/>
          </a:xfrm>
          <a:prstGeom prst="rect">
            <a:avLst/>
          </a:prstGeom>
          <a:effectLst>
            <a:glow rad="127000">
              <a:schemeClr val="accent1">
                <a:alpha val="0"/>
              </a:schemeClr>
            </a:glow>
          </a:effectLst>
        </p:spPr>
      </p:pic>
      <p:sp>
        <p:nvSpPr>
          <p:cNvPr id="9" name="TextBox 8"/>
          <p:cNvSpPr txBox="1"/>
          <p:nvPr/>
        </p:nvSpPr>
        <p:spPr>
          <a:xfrm>
            <a:off x="6040191" y="3271234"/>
            <a:ext cx="2137894" cy="1938992"/>
          </a:xfrm>
          <a:prstGeom prst="rect">
            <a:avLst/>
          </a:prstGeom>
          <a:solidFill>
            <a:srgbClr val="2F1D0D">
              <a:alpha val="51000"/>
            </a:srgbClr>
          </a:solidFill>
          <a:effectLst>
            <a:softEdge rad="0"/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i="1" dirty="0">
                <a:solidFill>
                  <a:srgbClr val="8B6534"/>
                </a:solidFill>
                <a:latin typeface="Gabriola" panose="04040605051002020D02" pitchFamily="82" charset="0"/>
              </a:rPr>
              <a:t>Не считай себя великим человеком по величине твоей тени при заходящем солнце</a:t>
            </a:r>
            <a:r>
              <a:rPr lang="ru-RU" sz="2400" dirty="0">
                <a:solidFill>
                  <a:srgbClr val="8B6534"/>
                </a:solidFill>
                <a:latin typeface="Gabriola" panose="04040605051002020D02" pitchFamily="82" charset="0"/>
              </a:rPr>
              <a:t>.</a:t>
            </a:r>
          </a:p>
        </p:txBody>
      </p:sp>
      <p:sp>
        <p:nvSpPr>
          <p:cNvPr id="4108" name="TextBox 10"/>
          <p:cNvSpPr txBox="1">
            <a:spLocks noChangeArrowheads="1"/>
          </p:cNvSpPr>
          <p:nvPr/>
        </p:nvSpPr>
        <p:spPr bwMode="auto">
          <a:xfrm>
            <a:off x="2378075" y="5337175"/>
            <a:ext cx="32781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i="1">
                <a:solidFill>
                  <a:srgbClr val="2F1D0D"/>
                </a:solidFill>
                <a:latin typeface="Gabriola" pitchFamily="82" charset="0"/>
              </a:rPr>
              <a:t>Нажав на кнопку, можно получить доступ к подсказке под картиной</a:t>
            </a:r>
            <a:r>
              <a:rPr lang="en-US" altLang="ru-RU">
                <a:solidFill>
                  <a:srgbClr val="2F1D0D"/>
                </a:solidFill>
                <a:latin typeface="Gabriola" pitchFamily="82" charset="0"/>
              </a:rPr>
              <a:t>.</a:t>
            </a:r>
            <a:endParaRPr lang="ru-RU" altLang="ru-RU">
              <a:solidFill>
                <a:srgbClr val="2F1D0D"/>
              </a:solidFill>
              <a:latin typeface="Gabriola" pitchFamily="82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525808" y="3462434"/>
            <a:ext cx="987771" cy="584775"/>
          </a:xfrm>
          <a:prstGeom prst="rect">
            <a:avLst/>
          </a:prstGeom>
          <a:effectLst>
            <a:outerShdw dir="180000" sx="1000" sy="1000" algn="ctr" rotWithShape="0">
              <a:srgbClr val="A9804A"/>
            </a:outerShdw>
          </a:effectLst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2F1D0D"/>
                  </a:outerShdw>
                </a:effectLst>
                <a:latin typeface="Gabriola" panose="04040605051002020D02" pitchFamily="82" charset="0"/>
              </a:rPr>
              <a:t>Гомер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452414" y="3997493"/>
            <a:ext cx="28248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Архит</a:t>
            </a:r>
            <a:r>
              <a:rPr lang="ru-RU" sz="3200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blurRad="127000" dist="635000" dir="5400000" sx="101000" sy="10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ru-RU" sz="3200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dir="180000"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Тарентский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451704" y="3035193"/>
            <a:ext cx="16882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Фемистокл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480865" y="4556020"/>
            <a:ext cx="1538241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Анархсис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2515503" y="2583592"/>
            <a:ext cx="13660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Пифагор</a:t>
            </a:r>
          </a:p>
        </p:txBody>
      </p:sp>
      <p:pic>
        <p:nvPicPr>
          <p:cNvPr id="24" name="Рисунок 2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65400" y="3300413"/>
            <a:ext cx="133350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Рисунок 24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24125" y="4357688"/>
            <a:ext cx="136525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Рисунок 25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32063" y="3794125"/>
            <a:ext cx="2665412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Рисунок 2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59050" y="2816225"/>
            <a:ext cx="147955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Управляющая кнопка: &quot;Вперед&quot; или &quot;Следующий&quot; 27">
            <a:hlinkClick r:id="" action="ppaction://hlinkshowjump?jump=nextslide" highlightClick="1"/>
          </p:cNvPr>
          <p:cNvSpPr/>
          <p:nvPr/>
        </p:nvSpPr>
        <p:spPr>
          <a:xfrm>
            <a:off x="11369675" y="6062663"/>
            <a:ext cx="795338" cy="795337"/>
          </a:xfrm>
          <a:prstGeom prst="actionButtonForwardNext">
            <a:avLst/>
          </a:prstGeom>
          <a:solidFill>
            <a:srgbClr val="BBA78F"/>
          </a:solidFill>
          <a:ln>
            <a:solidFill>
              <a:srgbClr val="A980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3" name="Рисунок 12" descr="Восклицательный знак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70475" y="5497513"/>
            <a:ext cx="441325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Рисунок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98575" y="180975"/>
            <a:ext cx="9517063" cy="652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292439" y="643413"/>
            <a:ext cx="3734874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i="1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Кто считается основоположником деления людей на четыре темперамента</a:t>
            </a:r>
            <a:r>
              <a:rPr lang="en-US" sz="2400" i="1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?</a:t>
            </a:r>
            <a:r>
              <a:rPr lang="ru-RU" sz="2400" i="1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en-US" sz="2400" i="1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( </a:t>
            </a:r>
            <a:r>
              <a:rPr lang="ru-RU" sz="2400" i="1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его</a:t>
            </a:r>
            <a:r>
              <a:rPr lang="en-US" sz="2400" i="1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ru-RU" sz="2400" i="1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принцип объяснения</a:t>
            </a:r>
            <a:r>
              <a:rPr lang="en-US" sz="2400" i="1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ru-RU" sz="2400" i="1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сущности людей  взят за основу</a:t>
            </a:r>
            <a:r>
              <a:rPr lang="en-US" sz="2400" i="1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)</a:t>
            </a:r>
            <a:endParaRPr lang="ru-RU" sz="2400" i="1" dirty="0">
              <a:ln>
                <a:solidFill>
                  <a:srgbClr val="A9804A"/>
                </a:solidFill>
              </a:ln>
              <a:solidFill>
                <a:srgbClr val="2F1D0D"/>
              </a:solidFill>
              <a:effectLst>
                <a:outerShdw sx="1000" sy="1000" algn="ctr" rotWithShape="0">
                  <a:srgbClr val="A9804A"/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72011" y="721216"/>
            <a:ext cx="3541689" cy="20928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Char char="∞"/>
              <a:defRPr/>
            </a:pPr>
            <a:r>
              <a:rPr lang="ru-RU" sz="1600" i="1" dirty="0">
                <a:solidFill>
                  <a:srgbClr val="7B7062">
                    <a:alpha val="66000"/>
                  </a:srgbClr>
                </a:solidFill>
                <a:latin typeface="Mistral" panose="03090702030407020403" pitchFamily="66" charset="0"/>
              </a:rPr>
              <a:t>ОДИН ИЗ ОСНОВОПОЛОЖНИКОВ НАУЧНОГО ПОДХОДА К БОЛЕЗНЯМ ЧЕЛОВЕКА И ИХ ЛЕЧЕНИЮ.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Char char="∞"/>
              <a:defRPr/>
            </a:pPr>
            <a:r>
              <a:rPr lang="ru-RU" sz="1600" i="1" dirty="0">
                <a:solidFill>
                  <a:srgbClr val="7B7062">
                    <a:alpha val="66000"/>
                  </a:srgbClr>
                </a:solidFill>
                <a:latin typeface="Mistral" panose="03090702030407020403" pitchFamily="66" charset="0"/>
              </a:rPr>
              <a:t>В ЧЕСТЬ ЕГО ИМЕНИ СУЩЕСТВУЕТ КЛЯТВА ДЛЯ МЕДЕЦИНСКИХ РАБОТНИКОВ</a:t>
            </a:r>
            <a:r>
              <a:rPr lang="en-US" sz="1600" i="1" dirty="0">
                <a:solidFill>
                  <a:srgbClr val="7B7062">
                    <a:alpha val="66000"/>
                  </a:srgbClr>
                </a:solidFill>
                <a:latin typeface="Mistral" panose="03090702030407020403" pitchFamily="66" charset="0"/>
              </a:rPr>
              <a:t>.</a:t>
            </a:r>
            <a:endParaRPr lang="ru-RU" sz="1600" i="1" dirty="0">
              <a:solidFill>
                <a:srgbClr val="7B7062">
                  <a:alpha val="66000"/>
                </a:srgbClr>
              </a:solidFill>
              <a:latin typeface="Mistral" panose="03090702030407020403" pitchFamily="66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Char char="∞"/>
              <a:defRPr/>
            </a:pPr>
            <a:r>
              <a:rPr lang="ru-RU" sz="1600" i="1" dirty="0">
                <a:solidFill>
                  <a:srgbClr val="7B7062">
                    <a:alpha val="66000"/>
                  </a:srgbClr>
                </a:solidFill>
                <a:latin typeface="Mistral" panose="03090702030407020403" pitchFamily="66" charset="0"/>
              </a:rPr>
              <a:t>ТРАКТАТ «О СВЯЩЕННОЙ БОЛЕЗНИ»</a:t>
            </a:r>
            <a:r>
              <a:rPr lang="en-US" sz="1600" i="1" dirty="0">
                <a:solidFill>
                  <a:srgbClr val="7B7062">
                    <a:alpha val="66000"/>
                  </a:srgbClr>
                </a:solidFill>
                <a:latin typeface="Mistral" panose="03090702030407020403" pitchFamily="66" charset="0"/>
              </a:rPr>
              <a:t>,</a:t>
            </a:r>
            <a:r>
              <a:rPr lang="ru-RU" sz="1600" i="1" dirty="0">
                <a:solidFill>
                  <a:srgbClr val="7B7062">
                    <a:alpha val="66000"/>
                  </a:srgbClr>
                </a:solidFill>
                <a:latin typeface="Mistral" panose="03090702030407020403" pitchFamily="66" charset="0"/>
              </a:rPr>
              <a:t> «О ДРЕВНЕЙ МЕДИЦИНЕ»</a:t>
            </a:r>
            <a:r>
              <a:rPr lang="en-US" sz="1600" i="1" dirty="0">
                <a:solidFill>
                  <a:srgbClr val="7B7062">
                    <a:alpha val="66000"/>
                  </a:srgbClr>
                </a:solidFill>
                <a:latin typeface="Mistral" panose="03090702030407020403" pitchFamily="66" charset="0"/>
              </a:rPr>
              <a:t>.</a:t>
            </a:r>
            <a:endParaRPr lang="ru-RU" sz="1600" i="1" dirty="0">
              <a:solidFill>
                <a:srgbClr val="7B7062">
                  <a:alpha val="66000"/>
                </a:srgbClr>
              </a:solidFill>
              <a:latin typeface="Mistral" panose="03090702030407020403" pitchFamily="66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Char char="∞"/>
              <a:defRPr/>
            </a:pPr>
            <a:endParaRPr lang="ru-RU" dirty="0">
              <a:latin typeface="Mistral" panose="03090702030407020403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68861" y="2923504"/>
            <a:ext cx="1918060" cy="2559873"/>
          </a:xfrm>
          <a:prstGeom prst="rect">
            <a:avLst/>
          </a:prstGeom>
          <a:effectLst>
            <a:glow rad="127000">
              <a:schemeClr val="accent1">
                <a:alpha val="0"/>
              </a:schemeClr>
            </a:glow>
          </a:effectLst>
        </p:spPr>
      </p:pic>
      <p:pic>
        <p:nvPicPr>
          <p:cNvPr id="8" name="Рисунок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61338" y="2914650"/>
            <a:ext cx="1922462" cy="257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8" name="Прямоугольник 8"/>
          <p:cNvSpPr>
            <a:spLocks noChangeArrowheads="1"/>
          </p:cNvSpPr>
          <p:nvPr/>
        </p:nvSpPr>
        <p:spPr bwMode="auto">
          <a:xfrm>
            <a:off x="6103938" y="2970213"/>
            <a:ext cx="1958975" cy="2554287"/>
          </a:xfrm>
          <a:prstGeom prst="rect">
            <a:avLst/>
          </a:prstGeom>
          <a:solidFill>
            <a:srgbClr val="2F1D0D">
              <a:alpha val="21960"/>
            </a:srgbClr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1" hangingPunct="1"/>
            <a:r>
              <a:rPr lang="ru-RU" altLang="ru-RU" sz="2000" i="1">
                <a:solidFill>
                  <a:srgbClr val="A9804A"/>
                </a:solidFill>
                <a:latin typeface="Gabriola" pitchFamily="82" charset="0"/>
              </a:rPr>
              <a:t>Прикрывая незнание и неумение рассуждениями, несостоявшийся врач подобен поддельному золоту, испытываемому на огне.</a:t>
            </a:r>
          </a:p>
        </p:txBody>
      </p:sp>
      <p:pic>
        <p:nvPicPr>
          <p:cNvPr id="10" name="Рисунок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23013" y="668338"/>
            <a:ext cx="3360737" cy="209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0" name="Прямоугольник 10"/>
          <p:cNvSpPr>
            <a:spLocks noChangeArrowheads="1"/>
          </p:cNvSpPr>
          <p:nvPr/>
        </p:nvSpPr>
        <p:spPr bwMode="auto">
          <a:xfrm>
            <a:off x="2357438" y="5418138"/>
            <a:ext cx="3175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i="1">
                <a:solidFill>
                  <a:srgbClr val="2F1D0D"/>
                </a:solidFill>
                <a:latin typeface="Gabriola" pitchFamily="82" charset="0"/>
              </a:rPr>
              <a:t>Нажав на кнопку, можно получить доступ к подсказке под картиной.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566134" y="3343726"/>
            <a:ext cx="18485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Аристотель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678200" y="4402918"/>
            <a:ext cx="12875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Платон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649846" y="2767256"/>
            <a:ext cx="16033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Демокрит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561933" y="3840681"/>
            <a:ext cx="16882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Гиппократ</a:t>
            </a:r>
          </a:p>
        </p:txBody>
      </p:sp>
      <p:pic>
        <p:nvPicPr>
          <p:cNvPr id="18" name="Рисунок 1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32075" y="2544763"/>
            <a:ext cx="1598613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41600" y="3084513"/>
            <a:ext cx="17033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2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635779" y="4216576"/>
            <a:ext cx="141287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Управляющая кнопка: &quot;Вперед&quot; или &quot;Следующий&quot; 23">
            <a:hlinkClick r:id="" action="ppaction://hlinkshowjump?jump=nextslide" highlightClick="1"/>
          </p:cNvPr>
          <p:cNvSpPr/>
          <p:nvPr/>
        </p:nvSpPr>
        <p:spPr>
          <a:xfrm>
            <a:off x="11369675" y="6122988"/>
            <a:ext cx="822325" cy="735012"/>
          </a:xfrm>
          <a:prstGeom prst="actionButtonForwardNext">
            <a:avLst/>
          </a:prstGeom>
          <a:solidFill>
            <a:srgbClr val="BBA78F"/>
          </a:solidFill>
          <a:ln>
            <a:solidFill>
              <a:srgbClr val="A980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9" name="Рисунок 1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164138" y="5559425"/>
            <a:ext cx="439737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Рисунок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8263" y="166688"/>
            <a:ext cx="9515475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341452" y="559085"/>
            <a:ext cx="3759201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i="1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Кто</a:t>
            </a:r>
            <a:r>
              <a:rPr lang="en-US" sz="2400" i="1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ru-RU" sz="2400" i="1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противопоставлял хрематистику — экономике как целенаправленной деятельности по созданию благ, необходимых для естественных потребностей человека</a:t>
            </a:r>
            <a:r>
              <a:rPr lang="en-US" sz="2400" i="1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?</a:t>
            </a:r>
            <a:endParaRPr lang="ru-RU" sz="2400" i="1" dirty="0">
              <a:ln>
                <a:solidFill>
                  <a:srgbClr val="A9804A"/>
                </a:solidFill>
              </a:ln>
              <a:solidFill>
                <a:srgbClr val="2F1D0D"/>
              </a:solidFill>
              <a:effectLst>
                <a:outerShdw sx="1000" sy="1000" algn="ctr" rotWithShape="0">
                  <a:srgbClr val="A9804A"/>
                </a:outerShdw>
              </a:effectLst>
              <a:latin typeface="Gabriola" panose="04040605051002020D02" pitchFamily="82" charset="0"/>
            </a:endParaRPr>
          </a:p>
        </p:txBody>
      </p:sp>
      <p:pic>
        <p:nvPicPr>
          <p:cNvPr id="6149" name="Рисунок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35950" y="3168650"/>
            <a:ext cx="1962150" cy="262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TextBox 7"/>
          <p:cNvSpPr txBox="1">
            <a:spLocks noChangeArrowheads="1"/>
          </p:cNvSpPr>
          <p:nvPr/>
        </p:nvSpPr>
        <p:spPr bwMode="auto">
          <a:xfrm>
            <a:off x="6143625" y="773113"/>
            <a:ext cx="3811588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eaLnBrk="1" hangingPunct="1">
              <a:buFont typeface="Mistral" pitchFamily="66" charset="0"/>
              <a:buChar char="∞"/>
            </a:pPr>
            <a:r>
              <a:rPr lang="ru-RU" altLang="ru-RU" sz="1600" i="1">
                <a:solidFill>
                  <a:srgbClr val="7B7062"/>
                </a:solidFill>
                <a:latin typeface="Mistral" pitchFamily="66" charset="0"/>
              </a:rPr>
              <a:t>БЫЛ УЧИТЕЛЕМ У №/!ЛЕТНЕГО АЛЕКСАНДРА МАКЕЖОНСКОГО</a:t>
            </a:r>
            <a:r>
              <a:rPr lang="en-US" altLang="ru-RU" sz="1600" i="1">
                <a:solidFill>
                  <a:srgbClr val="7B7062"/>
                </a:solidFill>
                <a:latin typeface="Mistral" pitchFamily="66" charset="0"/>
              </a:rPr>
              <a:t>.</a:t>
            </a:r>
            <a:endParaRPr lang="ru-RU" altLang="ru-RU" sz="1600" i="1">
              <a:solidFill>
                <a:srgbClr val="7B7062"/>
              </a:solidFill>
              <a:latin typeface="Mistral" pitchFamily="66" charset="0"/>
            </a:endParaRPr>
          </a:p>
          <a:p>
            <a:pPr marL="285750" indent="-285750" eaLnBrk="1" hangingPunct="1">
              <a:buFont typeface="Mistral" pitchFamily="66" charset="0"/>
              <a:buChar char="∞"/>
            </a:pPr>
            <a:r>
              <a:rPr lang="ru-RU" altLang="ru-RU" sz="1600" i="1">
                <a:solidFill>
                  <a:srgbClr val="7B7062"/>
                </a:solidFill>
                <a:latin typeface="Mistral" pitchFamily="66" charset="0"/>
              </a:rPr>
              <a:t>ГОСУДАРСТВЕННЫЕ УСТРОЙСТВА» 158 ГОРОДОВ, ОБЩИЕ И ЧАСТНЫЕ, ДЕМОКРАТИЧЕСКИЕ, ОЛИГАРХИЧЕСКИЕ, АРИСТОКРАТИЧЕСКИЕ И ТИРАНИЧЕСКИЕ</a:t>
            </a:r>
          </a:p>
          <a:p>
            <a:pPr marL="285750" indent="-285750" eaLnBrk="1" hangingPunct="1">
              <a:buFont typeface="Mistral" pitchFamily="66" charset="0"/>
              <a:buChar char="∞"/>
            </a:pPr>
            <a:r>
              <a:rPr lang="ru-RU" altLang="ru-RU" sz="1600" i="1">
                <a:solidFill>
                  <a:srgbClr val="7B7062"/>
                </a:solidFill>
                <a:latin typeface="Mistral" pitchFamily="66" charset="0"/>
              </a:rPr>
              <a:t>ОСТАВИВ С АЛЕКСАНДРОМ КАЛЛИСФЕНА – ПЛЕМЯННИКА, ФИЛОСОФА, ОТПРАВИЛСЯ В АФИНЫ, ГДЕ ОСНОВАЛ ЛИКЕЙ - СОБСТВЕННУЮ ШКОЛУ.</a:t>
            </a:r>
          </a:p>
        </p:txBody>
      </p:sp>
      <p:pic>
        <p:nvPicPr>
          <p:cNvPr id="9" name="Рисунок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39125" y="3175000"/>
            <a:ext cx="1951038" cy="261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80138" y="803275"/>
            <a:ext cx="3746500" cy="242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3" name="Прямоугольник 10"/>
          <p:cNvSpPr>
            <a:spLocks noChangeArrowheads="1"/>
          </p:cNvSpPr>
          <p:nvPr/>
        </p:nvSpPr>
        <p:spPr bwMode="auto">
          <a:xfrm>
            <a:off x="6161088" y="3617913"/>
            <a:ext cx="2209800" cy="1938337"/>
          </a:xfrm>
          <a:prstGeom prst="rect">
            <a:avLst/>
          </a:prstGeom>
          <a:solidFill>
            <a:srgbClr val="7B7062">
              <a:alpha val="34117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000" i="1">
                <a:solidFill>
                  <a:srgbClr val="A9804A"/>
                </a:solidFill>
                <a:latin typeface="Gabriola" pitchFamily="82" charset="0"/>
              </a:rPr>
              <a:t>Все, кто размышлял об искусстве управления людьми, убеждены, что судьбы империй зависят от воспитания молодежи.</a:t>
            </a:r>
          </a:p>
        </p:txBody>
      </p:sp>
      <p:sp>
        <p:nvSpPr>
          <p:cNvPr id="6154" name="Прямоугольник 6"/>
          <p:cNvSpPr>
            <a:spLocks noChangeArrowheads="1"/>
          </p:cNvSpPr>
          <p:nvPr/>
        </p:nvSpPr>
        <p:spPr bwMode="auto">
          <a:xfrm>
            <a:off x="2455863" y="5443538"/>
            <a:ext cx="304006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i="1">
                <a:solidFill>
                  <a:srgbClr val="2F1D0D"/>
                </a:solidFill>
                <a:latin typeface="Gabriola" pitchFamily="82" charset="0"/>
              </a:rPr>
              <a:t>Нажав на кнопку, можно получить доступ к подсказке под картиной.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489803" y="4937167"/>
            <a:ext cx="18485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Аристотель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461342" y="3922405"/>
            <a:ext cx="1526458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Демосфен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591680" y="2787134"/>
            <a:ext cx="14061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Аристид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501959" y="4379052"/>
            <a:ext cx="1295547" cy="584775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Геродот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545700" y="3343725"/>
            <a:ext cx="12378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n>
                  <a:solidFill>
                    <a:srgbClr val="A9804A"/>
                  </a:solidFill>
                </a:ln>
                <a:solidFill>
                  <a:srgbClr val="2F1D0D"/>
                </a:solidFill>
                <a:effectLst>
                  <a:outerShdw sx="1000" sy="1000" algn="ctr" rotWithShape="0">
                    <a:srgbClr val="A9804A"/>
                  </a:outerShdw>
                </a:effectLst>
                <a:latin typeface="Gabriola" panose="04040605051002020D02" pitchFamily="82" charset="0"/>
              </a:rPr>
              <a:t>Сократ</a:t>
            </a:r>
          </a:p>
        </p:txBody>
      </p:sp>
      <p:pic>
        <p:nvPicPr>
          <p:cNvPr id="18" name="Рисунок 1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52700" y="2543175"/>
            <a:ext cx="137477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51113" y="3074988"/>
            <a:ext cx="114935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68575" y="3679825"/>
            <a:ext cx="1295400" cy="76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90800" y="4197350"/>
            <a:ext cx="11699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Управляющая кнопка: &quot;Вперед&quot; или &quot;Следующий&quot; 21">
            <a:hlinkClick r:id="" action="ppaction://hlinkshowjump?jump=nextslide" highlightClick="1"/>
          </p:cNvPr>
          <p:cNvSpPr/>
          <p:nvPr/>
        </p:nvSpPr>
        <p:spPr>
          <a:xfrm>
            <a:off x="11369675" y="6102350"/>
            <a:ext cx="822325" cy="755650"/>
          </a:xfrm>
          <a:prstGeom prst="actionButtonForwardNext">
            <a:avLst/>
          </a:prstGeom>
          <a:solidFill>
            <a:srgbClr val="BBA78F"/>
          </a:solidFill>
          <a:ln>
            <a:solidFill>
              <a:srgbClr val="A980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5" name="Рисунок 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253038" y="5591175"/>
            <a:ext cx="439737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Рисунок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1965325" y="100013"/>
            <a:ext cx="8848725" cy="6462712"/>
          </a:xfrm>
          <a:prstGeom prst="rect">
            <a:avLst/>
          </a:prstGeom>
          <a:solidFill>
            <a:schemeClr val="lt1">
              <a:alpha val="57000"/>
            </a:schemeClr>
          </a:solidFill>
          <a:ln>
            <a:noFill/>
          </a:ln>
          <a:effectLst>
            <a:outerShdw blurRad="50800" dist="50800" dir="5400000" algn="ctr" rotWithShape="0">
              <a:srgbClr val="000000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hlinkClick r:id="rId3"/>
              </a:rPr>
              <a:t>https://music-education.ru/nemnogo-o-tom-kakimi-uzami-svyazany-pifagor-i-muzyka/</a:t>
            </a:r>
            <a:endParaRPr lang="ru-RU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hlinkClick r:id="rId4"/>
              </a:rPr>
              <a:t>http://mathsun.ru/pifagor.html</a:t>
            </a:r>
            <a:endParaRPr lang="ru-RU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hlinkClick r:id="rId5"/>
              </a:rPr>
              <a:t>https://ru.wikipedia.org/wiki/%D0%9F%D0%B8%D1%84%D0%B0%D0%B3%D0%BE%D1%80</a:t>
            </a:r>
            <a:endParaRPr lang="ru-RU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hlinkClick r:id="rId6"/>
              </a:rPr>
              <a:t>https://www.litres.ru/aleksandr-makedonskiy/o-sudbe-i-doblesti-2/chitat-onlayn/</a:t>
            </a:r>
            <a:endParaRPr lang="ru-RU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hlinkClick r:id="rId7"/>
              </a:rPr>
              <a:t>http://aforisma.ru/pifagor-samosskij-citaty/</a:t>
            </a:r>
            <a:endParaRPr lang="ru-RU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hlinkClick r:id="rId8"/>
              </a:rPr>
              <a:t>http://www.historymed.ru/encyclopedia/doctors/?ELEMENT_ID=4823</a:t>
            </a:r>
            <a:endParaRPr lang="ru-RU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hlinkClick r:id="rId9"/>
              </a:rPr>
              <a:t>https://ethnomir.ru/articles/klyatva-gippokrata/</a:t>
            </a:r>
            <a:endParaRPr lang="ru-RU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hlinkClick r:id="rId10"/>
              </a:rPr>
              <a:t>https://ru.wikipedia.org/wiki/%D0%93%D0%B8%D0%BF%D0%BF%D0%BE%D0%BA%D1%80%D0%B0%D1%82</a:t>
            </a:r>
            <a:endParaRPr lang="ru-RU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hlinkClick r:id="rId11"/>
              </a:rPr>
              <a:t>http://www.historymed.ru/encyclopedia/quotes/gippokrat/?SECTION_CODE=gippokrat&amp;PAGEN_2=4</a:t>
            </a:r>
            <a:endParaRPr lang="ru-RU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hlinkClick r:id="rId12"/>
              </a:rPr>
              <a:t>http://nosecret.com.ua/stati/drevnegrecheskaya-mifologiya-istoriya-i-opisanie-bogov.html</a:t>
            </a:r>
            <a:endParaRPr lang="ru-RU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hlinkClick r:id="rId13"/>
              </a:rPr>
              <a:t>https://ru.wikipedia.org/wiki/%D0%A5%D1%80%D0%B5%D0%BC%D0%B0%D1%82%D0%B8%D1%81%D1%82%D0%B8%D0%BA%D0%B0</a:t>
            </a:r>
            <a:endParaRPr lang="ru-RU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hlinkClick r:id="rId14"/>
              </a:rPr>
              <a:t>https://ru.wikipedia.org/wiki/%D0%90%D1%80%D0%B8%D1%81%D1%82%D0%BE%D1%82%D0%B5%D0%BB%D1%8C</a:t>
            </a:r>
            <a:endParaRPr lang="ru-RU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hlinkClick r:id="rId15"/>
              </a:rPr>
              <a:t>https://pravo.hse.ru/constlaw/constitutionalists/aristotle</a:t>
            </a:r>
            <a:endParaRPr lang="ru-RU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hlinkClick r:id="rId16"/>
              </a:rPr>
              <a:t>http://mirmystic.com/forum/viewtopic.php?f=9&amp;t=20754</a:t>
            </a:r>
            <a:endParaRPr lang="ru-RU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hlinkClick r:id="rId17"/>
              </a:rPr>
              <a:t>https://xn--c1akah3c.xn--p1acf/vsyachina/3157-ogon.html</a:t>
            </a:r>
            <a:endParaRPr lang="ru-RU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hlinkClick r:id="rId18"/>
              </a:rPr>
              <a:t>https://www.google.com/url?sa=i&amp;url=https%3A%2F%2Fwww.volgograd.kp.ru%2Fphoto%2Fgallery%2F40120%2F&amp;psig=AOvVaw3yTYQgCZFhrII1S7rfL8qo&amp;ust=1587569367112000&amp;source=images&amp;cd=vfe&amp;ved=0CAMQjB1qFwoTCPjehvjq-egCFQAAAAAdAAAAABAD</a:t>
            </a:r>
            <a:endParaRPr lang="en-US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4" name="Управляющая кнопка: &quot;На главную&quot; 3">
            <a:hlinkClick r:id="" action="ppaction://hlinkshowjump?jump=endshow" highlightClick="1"/>
          </p:cNvPr>
          <p:cNvSpPr/>
          <p:nvPr/>
        </p:nvSpPr>
        <p:spPr>
          <a:xfrm>
            <a:off x="10366375" y="6124575"/>
            <a:ext cx="436563" cy="434975"/>
          </a:xfrm>
          <a:prstGeom prst="actionButtonHome">
            <a:avLst/>
          </a:prstGeom>
          <a:solidFill>
            <a:srgbClr val="BBA78F"/>
          </a:solidFill>
          <a:ln>
            <a:solidFill>
              <a:srgbClr val="8B65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 spd="slow" advClick="0">
    <p:fad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34CDE424F2BF8044A6A275442FB660D5" ma:contentTypeVersion="2" ma:contentTypeDescription="Создание документа." ma:contentTypeScope="" ma:versionID="9077d84f7e3bc6f5da84ed1c4c6b7ea4">
  <xsd:schema xmlns:xsd="http://www.w3.org/2001/XMLSchema" xmlns:xs="http://www.w3.org/2001/XMLSchema" xmlns:p="http://schemas.microsoft.com/office/2006/metadata/properties" xmlns:ns2="9cbfd14a-cc21-45cf-a595-1414754dc2e3" targetNamespace="http://schemas.microsoft.com/office/2006/metadata/properties" ma:root="true" ma:fieldsID="0bed345e4c0a80351a414646bf2fb40f" ns2:_="">
    <xsd:import namespace="9cbfd14a-cc21-45cf-a595-1414754dc2e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bfd14a-cc21-45cf-a595-1414754dc2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BAADD417-EB5D-41E2-B05B-604A8E96A42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67059A8-AB86-49A3-B6C1-961B155E0F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cbfd14a-cc21-45cf-a595-1414754dc2e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2149835-FF54-4652-BF98-CC9ECB610CB4}">
  <ds:schemaRefs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1098</TotalTime>
  <Words>771</Words>
  <Application>Microsoft Office PowerPoint</Application>
  <PresentationFormat>Широкоэкранный</PresentationFormat>
  <Paragraphs>69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Gabriola</vt:lpstr>
      <vt:lpstr>Mistral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Файберам</dc:creator>
  <cp:lastModifiedBy>Элла Иксанова</cp:lastModifiedBy>
  <cp:revision>76</cp:revision>
  <dcterms:created xsi:type="dcterms:W3CDTF">2020-04-21T13:47:46Z</dcterms:created>
  <dcterms:modified xsi:type="dcterms:W3CDTF">2024-09-17T18:33:21Z</dcterms:modified>
</cp:coreProperties>
</file>